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21"/>
  </p:notesMasterIdLst>
  <p:handoutMasterIdLst>
    <p:handoutMasterId r:id="rId22"/>
  </p:handoutMasterIdLst>
  <p:sldIdLst>
    <p:sldId id="256" r:id="rId5"/>
    <p:sldId id="257" r:id="rId6"/>
    <p:sldId id="258" r:id="rId7"/>
    <p:sldId id="262" r:id="rId8"/>
    <p:sldId id="261" r:id="rId9"/>
    <p:sldId id="259" r:id="rId10"/>
    <p:sldId id="263" r:id="rId11"/>
    <p:sldId id="265" r:id="rId12"/>
    <p:sldId id="264" r:id="rId13"/>
    <p:sldId id="266" r:id="rId14"/>
    <p:sldId id="268" r:id="rId15"/>
    <p:sldId id="273" r:id="rId16"/>
    <p:sldId id="269" r:id="rId17"/>
    <p:sldId id="270" r:id="rId18"/>
    <p:sldId id="271" r:id="rId19"/>
    <p:sldId id="272" r:id="rId20"/>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21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 Masi" initials="CM" lastIdx="3" clrIdx="0">
    <p:extLst>
      <p:ext uri="{19B8F6BF-5375-455C-9EA6-DF929625EA0E}">
        <p15:presenceInfo xmlns:p15="http://schemas.microsoft.com/office/powerpoint/2012/main" userId="Christi Masi" providerId="None"/>
      </p:ext>
    </p:extLst>
  </p:cmAuthor>
  <p:cmAuthor id="2" name="Baker, Holly" initials="BH" lastIdx="10" clrIdx="1">
    <p:extLst>
      <p:ext uri="{19B8F6BF-5375-455C-9EA6-DF929625EA0E}">
        <p15:presenceInfo xmlns:p15="http://schemas.microsoft.com/office/powerpoint/2012/main" userId="S-1-5-21-1030243002-3883999735-2011826737-1908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B100"/>
    <a:srgbClr val="D68B0A"/>
    <a:srgbClr val="DF8F0A"/>
    <a:srgbClr val="17533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591"/>
  </p:normalViewPr>
  <p:slideViewPr>
    <p:cSldViewPr snapToGrid="0">
      <p:cViewPr varScale="1">
        <p:scale>
          <a:sx n="95" d="100"/>
          <a:sy n="95" d="100"/>
        </p:scale>
        <p:origin x="78" y="108"/>
      </p:cViewPr>
      <p:guideLst>
        <p:guide orient="horz" pos="4319"/>
        <p:guide pos="21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7-02-27T11:33:23.878" idx="1">
    <p:pos x="10" y="10"/>
    <p:text>From Michael Wandler 2017-02-24 For Step 3, under the “Uploaded List of Employee Email Addresses” section, there is this line: “Each employee taking survey uses their own email address to log into the survey.”  That is true regardless of whether they survey by domain or by email list.  Maybe you could change it to, “Employees still use their own email addresses to log into the surveys, but only the ones on the list are able to access the survey.”  It does not have to be that specifically, but something that lets them know nothing changes in terms of what the employees do to access the survey; it is only which employees can access it (all for domain or the ones on the list for by list).
For Step 8, there are too many words.  It reads, “If the number of employees you distribute to is different from unequal the number of employees you reported on your Survey Reservation form, then (number of employees) then email the new employee counts to Employer.Services@kingcounty.gov.”  I believe it should read, “If the number of employees you distribute to is different from unequal the number of employees you reported on your Survey Reservation form, then (number of employees) then email the new employee counts to Employer.Services@kingcounty.gov.”  
Step 4 is the same with the “are here” at the end instead of just “here,” but I do not think it will be as confusing.
My only other thought is does KCM want to call out the ability to survey by groups (Step 5)?  Amber told me they set that up at the behest of some worksites in the past.  Neither Graham nor I have ever seen it used (I think; Graham, have you seen it?).  It might be a fair amount of work.  It is certainly fine to keep it in there, though.  I just wanted to make sure it is something you wanted to include, as we normally do not tell worksites about it unless they ask.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17-02-27T11:37:38.351" idx="5">
    <p:pos x="10" y="10"/>
    <p:text>from Graham Harrison 20017-02-23  
Use consistent labels for setup methods.  WSDOT used the terms "Methods" and "Email Domain"  and "Uploaded List of Email Addresses".  Although long, they are descriptive and matches WSDOT's terminology</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2" dt="2017-02-27T11:39:27.015" idx="8">
    <p:pos x="5465" y="952"/>
    <p:text>from Graham Harrison 20017-02-23  
Use consistent labels for setup methods.  WSDOT used the terms "Methods" and "Email Domain"  and "Uploaded List of Email Addresses".  Although long, they are descriptive and matches WSDOT's terminology</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17-02-27T11:37:13.494" idx="4">
    <p:pos x="10" y="10"/>
    <p:text>from Michael Wandler 2017-02-24
Step 4 is the same with the “are here” at the end instead of just “here,” but I do not think it will be as confusing.
My only other thought is does KCM want to call out the ability to survey by groups (Step 5)?  Amber told me they set that up at the behest of some worksites in the past.  Neither Graham nor I have ever seen it used (I think; Graham, have you seen it?).  It might be a fair amount of work.  It is certainly fine to keep it in there, though.  I just wanted to make sure it is something you wanted to include, as we normally do not tell worksites about it unless they ask.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EDA78312-8E92-4771-A39C-47379C471923}" type="datetimeFigureOut">
              <a:rPr lang="en-US" smtClean="0"/>
              <a:t>4/5/2017</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FEF8A7DA-3E4B-4653-9C90-C627FAAF104F}" type="slidenum">
              <a:rPr lang="en-US" smtClean="0"/>
              <a:t>0</a:t>
            </a:fld>
            <a:endParaRPr lang="en-US"/>
          </a:p>
        </p:txBody>
      </p:sp>
    </p:spTree>
    <p:extLst>
      <p:ext uri="{BB962C8B-B14F-4D97-AF65-F5344CB8AC3E}">
        <p14:creationId xmlns:p14="http://schemas.microsoft.com/office/powerpoint/2010/main" val="4153806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vl1pPr>
          </a:lstStyle>
          <a:p>
            <a:fld id="{F6A2DBD1-B634-A14D-B61E-135468BCE582}" type="datetimeFigureOut">
              <a:rPr lang="en-US" smtClean="0"/>
              <a:t>4/5/2017</a:t>
            </a:fld>
            <a:endParaRPr lang="en-US"/>
          </a:p>
        </p:txBody>
      </p:sp>
      <p:sp>
        <p:nvSpPr>
          <p:cNvPr id="4" name="Slide Image Placeholder 3"/>
          <p:cNvSpPr>
            <a:spLocks noGrp="1" noRot="1" noChangeAspect="1"/>
          </p:cNvSpPr>
          <p:nvPr>
            <p:ph type="sldImg" idx="2"/>
          </p:nvPr>
        </p:nvSpPr>
        <p:spPr>
          <a:xfrm>
            <a:off x="3071813" y="876300"/>
            <a:ext cx="3152775"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603EB2E5-497B-C442-BF0F-0B424C9508A0}" type="slidenum">
              <a:rPr lang="en-US" smtClean="0"/>
              <a:t>‹#›</a:t>
            </a:fld>
            <a:endParaRPr lang="en-US"/>
          </a:p>
        </p:txBody>
      </p:sp>
    </p:spTree>
    <p:extLst>
      <p:ext uri="{BB962C8B-B14F-4D97-AF65-F5344CB8AC3E}">
        <p14:creationId xmlns:p14="http://schemas.microsoft.com/office/powerpoint/2010/main" val="57596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3EB2E5-497B-C442-BF0F-0B424C9508A0}" type="slidenum">
              <a:rPr lang="en-US" smtClean="0"/>
              <a:t>2</a:t>
            </a:fld>
            <a:endParaRPr lang="en-US"/>
          </a:p>
        </p:txBody>
      </p:sp>
    </p:spTree>
    <p:extLst>
      <p:ext uri="{BB962C8B-B14F-4D97-AF65-F5344CB8AC3E}">
        <p14:creationId xmlns:p14="http://schemas.microsoft.com/office/powerpoint/2010/main" val="154279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3EB2E5-497B-C442-BF0F-0B424C9508A0}" type="slidenum">
              <a:rPr lang="en-US" smtClean="0"/>
              <a:t>‹#›</a:t>
            </a:fld>
            <a:endParaRPr lang="en-US"/>
          </a:p>
        </p:txBody>
      </p:sp>
    </p:spTree>
    <p:extLst>
      <p:ext uri="{BB962C8B-B14F-4D97-AF65-F5344CB8AC3E}">
        <p14:creationId xmlns:p14="http://schemas.microsoft.com/office/powerpoint/2010/main" val="3266520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588" y="1024467"/>
            <a:ext cx="9142412" cy="135466"/>
          </a:xfrm>
          <a:prstGeom prst="rect">
            <a:avLst/>
          </a:prstGeom>
          <a:gradFill flip="none" rotWithShape="1">
            <a:gsLst>
              <a:gs pos="52000">
                <a:schemeClr val="accent6">
                  <a:lumMod val="75000"/>
                </a:schemeClr>
              </a:gs>
              <a:gs pos="100000">
                <a:schemeClr val="accent6">
                  <a:lumMod val="85000"/>
                </a:schemeClr>
              </a:gs>
              <a:gs pos="0">
                <a:schemeClr val="accent6">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691406"/>
            <a:ext cx="7772400" cy="1012782"/>
          </a:xfrm>
        </p:spPr>
        <p:txBody>
          <a:bodyPr anchor="ctr" anchorCtr="1">
            <a:normAutofit/>
          </a:bodyPr>
          <a:lstStyle>
            <a:lvl1pPr algn="ctr">
              <a:defRPr sz="3200" baseline="0">
                <a:solidFill>
                  <a:srgbClr val="175339"/>
                </a:solidFill>
                <a:latin typeface="Arial"/>
              </a:defRPr>
            </a:lvl1pPr>
          </a:lstStyle>
          <a:p>
            <a:r>
              <a:rPr lang="en-US" dirty="0"/>
              <a:t>Presentation Title</a:t>
            </a:r>
          </a:p>
        </p:txBody>
      </p:sp>
      <p:sp>
        <p:nvSpPr>
          <p:cNvPr id="3" name="Subtitle 2"/>
          <p:cNvSpPr>
            <a:spLocks noGrp="1"/>
          </p:cNvSpPr>
          <p:nvPr>
            <p:ph type="subTitle" idx="1" hasCustomPrompt="1"/>
          </p:nvPr>
        </p:nvSpPr>
        <p:spPr>
          <a:xfrm>
            <a:off x="1371600" y="3770088"/>
            <a:ext cx="6400800" cy="508082"/>
          </a:xfrm>
        </p:spPr>
        <p:txBody>
          <a:bodyPr anchor="ctr" anchorCtr="1">
            <a:normAutofit/>
          </a:bodyPr>
          <a:lstStyle>
            <a:lvl1pPr marL="0" indent="0" algn="ctr">
              <a:buNone/>
              <a:defRPr sz="2400" baseline="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Subtitle/Date</a:t>
            </a:r>
          </a:p>
        </p:txBody>
      </p:sp>
      <p:pic>
        <p:nvPicPr>
          <p:cNvPr id="7" name="Picture 6" descr="yellow-tealbckgrd.jpg"/>
          <p:cNvPicPr>
            <a:picLocks noChangeAspect="1"/>
          </p:cNvPicPr>
          <p:nvPr userDrawn="1"/>
        </p:nvPicPr>
        <p:blipFill rotWithShape="1">
          <a:blip r:embed="rId2">
            <a:extLst>
              <a:ext uri="{28A0092B-C50C-407E-A947-70E740481C1C}">
                <a14:useLocalDpi xmlns:a14="http://schemas.microsoft.com/office/drawing/2010/main"/>
              </a:ext>
            </a:extLst>
          </a:blip>
          <a:srcRect b="54545"/>
          <a:stretch/>
        </p:blipFill>
        <p:spPr>
          <a:xfrm rot="10800000" flipH="1" flipV="1">
            <a:off x="0" y="0"/>
            <a:ext cx="9143999" cy="1030514"/>
          </a:xfrm>
          <a:prstGeom prst="rect">
            <a:avLst/>
          </a:prstGeom>
        </p:spPr>
      </p:pic>
      <p:pic>
        <p:nvPicPr>
          <p:cNvPr id="8" name="Picture 7" descr="yellow-tealbckgrd.jpg"/>
          <p:cNvPicPr>
            <a:picLocks noChangeAspect="1"/>
          </p:cNvPicPr>
          <p:nvPr userDrawn="1"/>
        </p:nvPicPr>
        <p:blipFill rotWithShape="1">
          <a:blip r:embed="rId2">
            <a:extLst>
              <a:ext uri="{28A0092B-C50C-407E-A947-70E740481C1C}">
                <a14:useLocalDpi xmlns:a14="http://schemas.microsoft.com/office/drawing/2010/main"/>
              </a:ext>
            </a:extLst>
          </a:blip>
          <a:srcRect l="56376" b="54545"/>
          <a:stretch/>
        </p:blipFill>
        <p:spPr>
          <a:xfrm rot="10800000" flipV="1">
            <a:off x="-3" y="5133788"/>
            <a:ext cx="9144001" cy="1724211"/>
          </a:xfrm>
          <a:prstGeom prst="rect">
            <a:avLst/>
          </a:prstGeom>
        </p:spPr>
      </p:pic>
      <p:grpSp>
        <p:nvGrpSpPr>
          <p:cNvPr id="9" name="Group 8"/>
          <p:cNvGrpSpPr/>
          <p:nvPr userDrawn="1"/>
        </p:nvGrpSpPr>
        <p:grpSpPr>
          <a:xfrm>
            <a:off x="3708310" y="5744610"/>
            <a:ext cx="1723300" cy="772506"/>
            <a:chOff x="7319101" y="5685325"/>
            <a:chExt cx="1723300" cy="772506"/>
          </a:xfrm>
        </p:grpSpPr>
        <p:pic>
          <p:nvPicPr>
            <p:cNvPr id="10" name="Picture 9" descr="KClogo_METRO_no tag-rever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19101" y="5685325"/>
              <a:ext cx="1221317" cy="437781"/>
            </a:xfrm>
            <a:prstGeom prst="rect">
              <a:avLst/>
            </a:prstGeom>
          </p:spPr>
        </p:pic>
        <p:sp>
          <p:nvSpPr>
            <p:cNvPr id="11" name="TextBox 10"/>
            <p:cNvSpPr txBox="1"/>
            <p:nvPr/>
          </p:nvSpPr>
          <p:spPr>
            <a:xfrm>
              <a:off x="7482175" y="6180832"/>
              <a:ext cx="1560226" cy="276999"/>
            </a:xfrm>
            <a:prstGeom prst="rect">
              <a:avLst/>
            </a:prstGeom>
            <a:noFill/>
          </p:spPr>
          <p:txBody>
            <a:bodyPr wrap="square" rtlCol="0">
              <a:spAutoFit/>
            </a:bodyPr>
            <a:lstStyle/>
            <a:p>
              <a:r>
                <a:rPr lang="en-US" sz="1200" i="1" dirty="0">
                  <a:solidFill>
                    <a:schemeClr val="bg1"/>
                  </a:solidFill>
                  <a:latin typeface="Arial"/>
                  <a:cs typeface="Arial"/>
                </a:rPr>
                <a:t>We’ll Get You There</a:t>
              </a:r>
            </a:p>
          </p:txBody>
        </p:sp>
      </p:grpSp>
      <p:cxnSp>
        <p:nvCxnSpPr>
          <p:cNvPr id="12" name="Straight Connector 11"/>
          <p:cNvCxnSpPr/>
          <p:nvPr userDrawn="1"/>
        </p:nvCxnSpPr>
        <p:spPr>
          <a:xfrm>
            <a:off x="0" y="5116077"/>
            <a:ext cx="9144000" cy="0"/>
          </a:xfrm>
          <a:prstGeom prst="line">
            <a:avLst/>
          </a:prstGeom>
          <a:ln w="57150" cmpd="sng">
            <a:solidFill>
              <a:srgbClr val="FFB81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342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70973" y="6482604"/>
            <a:ext cx="431651" cy="285175"/>
          </a:xfrm>
        </p:spPr>
        <p:txBody>
          <a:bodyPr/>
          <a:lstStyle/>
          <a:p>
            <a:fld id="{6F0745A1-3644-0943-AC8F-10588410EA0A}"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3"/>
          </p:nvPr>
        </p:nvSpPr>
        <p:spPr>
          <a:xfrm>
            <a:off x="455035" y="1391715"/>
            <a:ext cx="8231765" cy="469265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2249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9234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9234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F0745A1-3644-0943-AC8F-10588410EA0A}" type="slidenum">
              <a:rPr lang="en-US" smtClean="0"/>
              <a:t>‹#›</a:t>
            </a:fld>
            <a:endParaRPr lang="en-US"/>
          </a:p>
        </p:txBody>
      </p:sp>
    </p:spTree>
    <p:extLst>
      <p:ext uri="{BB962C8B-B14F-4D97-AF65-F5344CB8AC3E}">
        <p14:creationId xmlns:p14="http://schemas.microsoft.com/office/powerpoint/2010/main" val="1437147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6F0745A1-3644-0943-AC8F-10588410EA0A}" type="slidenum">
              <a:rPr lang="en-US" smtClean="0"/>
              <a:pPr/>
              <a:t>‹#›</a:t>
            </a:fld>
            <a:endParaRPr lang="en-US" dirty="0"/>
          </a:p>
        </p:txBody>
      </p:sp>
      <p:sp>
        <p:nvSpPr>
          <p:cNvPr id="5" name="Chart Placeholder 4"/>
          <p:cNvSpPr>
            <a:spLocks noGrp="1"/>
          </p:cNvSpPr>
          <p:nvPr>
            <p:ph type="chart" sz="quarter" idx="11"/>
          </p:nvPr>
        </p:nvSpPr>
        <p:spPr>
          <a:xfrm>
            <a:off x="1582023" y="1534671"/>
            <a:ext cx="6146800" cy="3946525"/>
          </a:xfrm>
        </p:spPr>
        <p:txBody>
          <a:bodyPr/>
          <a:lstStyle>
            <a:lvl1pPr marL="86868" indent="0">
              <a:buFontTx/>
              <a:buNone/>
              <a:defRPr/>
            </a:lvl1pPr>
          </a:lstStyle>
          <a:p>
            <a:endParaRPr lang="en-US" dirty="0"/>
          </a:p>
        </p:txBody>
      </p:sp>
    </p:spTree>
    <p:extLst>
      <p:ext uri="{BB962C8B-B14F-4D97-AF65-F5344CB8AC3E}">
        <p14:creationId xmlns:p14="http://schemas.microsoft.com/office/powerpoint/2010/main" val="1582439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Photo Layout">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713829" y="5772445"/>
            <a:ext cx="7659688" cy="563562"/>
          </a:xfrm>
        </p:spPr>
        <p:txBody>
          <a:bodyPr anchor="ctr" anchorCtr="0"/>
          <a:lstStyle>
            <a:lvl1pPr marL="86868" indent="0" algn="ctr">
              <a:buFontTx/>
              <a:buNone/>
              <a:defRPr sz="1800">
                <a:latin typeface="Arial"/>
              </a:defRPr>
            </a:lvl1pPr>
          </a:lstStyle>
          <a:p>
            <a:pPr lvl="0"/>
            <a:r>
              <a:rPr lang="en-US" dirty="0"/>
              <a:t>Click to edit Master text styles</a:t>
            </a:r>
          </a:p>
        </p:txBody>
      </p:sp>
    </p:spTree>
    <p:extLst>
      <p:ext uri="{BB962C8B-B14F-4D97-AF65-F5344CB8AC3E}">
        <p14:creationId xmlns:p14="http://schemas.microsoft.com/office/powerpoint/2010/main" val="39213489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1" y="1126067"/>
            <a:ext cx="9142412" cy="5113866"/>
          </a:xfrm>
          <a:prstGeom prst="rect">
            <a:avLst/>
          </a:prstGeom>
          <a:solidFill>
            <a:schemeClr val="accent6">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89154"/>
            <a:ext cx="8229600" cy="623000"/>
          </a:xfrm>
          <a:prstGeom prst="rect">
            <a:avLst/>
          </a:prstGeom>
        </p:spPr>
        <p:txBody>
          <a:bodyPr vert="horz" lIns="91440" tIns="45720" rIns="91440" bIns="45720" rtlCol="0" anchor="b" anchorCtr="0">
            <a:normAutofit/>
          </a:bodyPr>
          <a:lstStyle/>
          <a:p>
            <a:r>
              <a:rPr lang="en-US" dirty="0"/>
              <a:t>Slide Header</a:t>
            </a:r>
          </a:p>
        </p:txBody>
      </p:sp>
      <p:sp>
        <p:nvSpPr>
          <p:cNvPr id="3" name="Text Placeholder 2"/>
          <p:cNvSpPr>
            <a:spLocks noGrp="1"/>
          </p:cNvSpPr>
          <p:nvPr>
            <p:ph type="body" idx="1"/>
          </p:nvPr>
        </p:nvSpPr>
        <p:spPr>
          <a:xfrm>
            <a:off x="457200" y="1157075"/>
            <a:ext cx="8229600" cy="4414972"/>
          </a:xfrm>
          <a:prstGeom prst="rect">
            <a:avLst/>
          </a:prstGeom>
        </p:spPr>
        <p:txBody>
          <a:bodyPr vert="horz" lIns="0" tIns="45720" rIns="0" bIns="45720" rtlCol="0">
            <a:normAutofit/>
          </a:bodyPr>
          <a:lstStyle/>
          <a:p>
            <a:pPr lvl="0"/>
            <a:r>
              <a:rPr lang="en-US" dirty="0"/>
              <a:t>First level</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333256" y="6356350"/>
            <a:ext cx="353544" cy="365125"/>
          </a:xfrm>
          <a:prstGeom prst="rect">
            <a:avLst/>
          </a:prstGeom>
        </p:spPr>
        <p:txBody>
          <a:bodyPr vert="horz" lIns="91440" tIns="45720" rIns="91440" bIns="45720" rtlCol="0" anchor="ctr"/>
          <a:lstStyle>
            <a:lvl1pPr algn="r">
              <a:defRPr sz="900">
                <a:solidFill>
                  <a:schemeClr val="bg1"/>
                </a:solidFill>
              </a:defRPr>
            </a:lvl1pPr>
          </a:lstStyle>
          <a:p>
            <a:fld id="{6F0745A1-3644-0943-AC8F-10588410EA0A}" type="slidenum">
              <a:rPr lang="en-US" smtClean="0"/>
              <a:pPr/>
              <a:t>‹#›</a:t>
            </a:fld>
            <a:endParaRPr lang="en-US" dirty="0"/>
          </a:p>
        </p:txBody>
      </p:sp>
      <p:grpSp>
        <p:nvGrpSpPr>
          <p:cNvPr id="7" name="Group 6"/>
          <p:cNvGrpSpPr/>
          <p:nvPr userDrawn="1"/>
        </p:nvGrpSpPr>
        <p:grpSpPr>
          <a:xfrm>
            <a:off x="0" y="6215529"/>
            <a:ext cx="9144000" cy="642471"/>
            <a:chOff x="0" y="6215529"/>
            <a:chExt cx="9144000" cy="642471"/>
          </a:xfrm>
        </p:grpSpPr>
        <p:pic>
          <p:nvPicPr>
            <p:cNvPr id="8" name="Picture 7" descr="yellow-tealbckgrd.jpg"/>
            <p:cNvPicPr>
              <a:picLocks noChangeAspect="1"/>
            </p:cNvPicPr>
            <p:nvPr/>
          </p:nvPicPr>
          <p:blipFill rotWithShape="1">
            <a:blip r:embed="rId7">
              <a:extLst>
                <a:ext uri="{28A0092B-C50C-407E-A947-70E740481C1C}">
                  <a14:useLocalDpi xmlns:a14="http://schemas.microsoft.com/office/drawing/2010/main"/>
                </a:ext>
              </a:extLst>
            </a:blip>
            <a:srcRect b="54545"/>
            <a:stretch/>
          </p:blipFill>
          <p:spPr>
            <a:xfrm rot="10800000" flipH="1" flipV="1">
              <a:off x="0" y="6215529"/>
              <a:ext cx="4579471" cy="642471"/>
            </a:xfrm>
            <a:prstGeom prst="rect">
              <a:avLst/>
            </a:prstGeom>
          </p:spPr>
        </p:pic>
        <p:pic>
          <p:nvPicPr>
            <p:cNvPr id="9" name="Picture 8" descr="yellow-tealbckgrd.jpg"/>
            <p:cNvPicPr>
              <a:picLocks noChangeAspect="1"/>
            </p:cNvPicPr>
            <p:nvPr/>
          </p:nvPicPr>
          <p:blipFill rotWithShape="1">
            <a:blip r:embed="rId7">
              <a:extLst>
                <a:ext uri="{28A0092B-C50C-407E-A947-70E740481C1C}">
                  <a14:useLocalDpi xmlns:a14="http://schemas.microsoft.com/office/drawing/2010/main"/>
                </a:ext>
              </a:extLst>
            </a:blip>
            <a:srcRect b="54545"/>
            <a:stretch/>
          </p:blipFill>
          <p:spPr>
            <a:xfrm rot="10800000" flipV="1">
              <a:off x="4564529" y="6215529"/>
              <a:ext cx="4579471" cy="642471"/>
            </a:xfrm>
            <a:prstGeom prst="rect">
              <a:avLst/>
            </a:prstGeom>
          </p:spPr>
        </p:pic>
      </p:grpSp>
      <p:pic>
        <p:nvPicPr>
          <p:cNvPr id="10" name="Picture 9" descr="KClogo_METRO_no tag-revers.png"/>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028440" y="6304908"/>
            <a:ext cx="1087120" cy="389678"/>
          </a:xfrm>
          <a:prstGeom prst="rect">
            <a:avLst/>
          </a:prstGeom>
        </p:spPr>
      </p:pic>
      <p:pic>
        <p:nvPicPr>
          <p:cNvPr id="11" name="Picture 10" descr="yellow-tealbckgrd.jpg"/>
          <p:cNvPicPr>
            <a:picLocks noChangeAspect="1"/>
          </p:cNvPicPr>
          <p:nvPr userDrawn="1"/>
        </p:nvPicPr>
        <p:blipFill rotWithShape="1">
          <a:blip r:embed="rId7">
            <a:extLst>
              <a:ext uri="{28A0092B-C50C-407E-A947-70E740481C1C}">
                <a14:useLocalDpi xmlns:a14="http://schemas.microsoft.com/office/drawing/2010/main"/>
              </a:ext>
            </a:extLst>
          </a:blip>
          <a:srcRect b="54545"/>
          <a:stretch/>
        </p:blipFill>
        <p:spPr>
          <a:xfrm rot="10800000" flipH="1" flipV="1">
            <a:off x="2" y="1075267"/>
            <a:ext cx="9143998" cy="57364"/>
          </a:xfrm>
          <a:prstGeom prst="rect">
            <a:avLst/>
          </a:prstGeom>
        </p:spPr>
      </p:pic>
      <p:cxnSp>
        <p:nvCxnSpPr>
          <p:cNvPr id="13" name="Straight Connector 12"/>
          <p:cNvCxnSpPr/>
          <p:nvPr userDrawn="1"/>
        </p:nvCxnSpPr>
        <p:spPr>
          <a:xfrm>
            <a:off x="0" y="6208278"/>
            <a:ext cx="9144000" cy="0"/>
          </a:xfrm>
          <a:prstGeom prst="line">
            <a:avLst/>
          </a:prstGeom>
          <a:ln w="19050" cmpd="sng">
            <a:solidFill>
              <a:srgbClr val="FFB819"/>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705137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56" r:id="rId4"/>
    <p:sldLayoutId id="2147483655" r:id="rId5"/>
  </p:sldLayoutIdLst>
  <p:txStyles>
    <p:titleStyle>
      <a:lvl1pPr algn="l" defTabSz="457200" rtl="0" eaLnBrk="1" latinLnBrk="0" hangingPunct="1">
        <a:spcBef>
          <a:spcPct val="0"/>
        </a:spcBef>
        <a:buNone/>
        <a:defRPr sz="3200" kern="1200" baseline="0">
          <a:solidFill>
            <a:srgbClr val="175339"/>
          </a:solidFill>
          <a:latin typeface="Arial"/>
          <a:ea typeface="+mj-ea"/>
          <a:cs typeface="+mj-cs"/>
        </a:defRPr>
      </a:lvl1pPr>
    </p:titleStyle>
    <p:bodyStyle>
      <a:lvl1pPr marL="342900" indent="-256032" algn="l" defTabSz="457200" rtl="0" eaLnBrk="1" latinLnBrk="0" hangingPunct="1">
        <a:spcBef>
          <a:spcPct val="20000"/>
        </a:spcBef>
        <a:buClr>
          <a:srgbClr val="FFB100"/>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Lucida Grande"/>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kingcounty.gov/transportation/%20CommuteSolutions/survey/online" TargetMode="External"/><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comments" Target="../comments/commen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ctrsurvey.org/" TargetMode="Externa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hyperlink" Target="http://www.kingcounty.gov/transportation/CommuteSolutions/survey/onlin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hyperlink" Target="mailto:Employer.Services@kingcounty.go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kingcounty.gov/transportation/CommuteSolutions/Survey/online.aspx"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Pamela.cook@kingcounty.gov"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mailto:Employer.services@kingcounty.gov" TargetMode="External"/><Relationship Id="rId4" Type="http://schemas.openxmlformats.org/officeDocument/2006/relationships/hyperlink" Target="mailto:Anne.ward-ryan@kingcounty.gov"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ctrsurvey.org/admin"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kingcounty.gov/%20transportation/CommuteSolutions/%20Survey/online."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www.kingcounty.gov/transportation/CommuteSolutions/Survey/online.aspx"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hyperlink" Target="mailto:Employer.services@kingcounty.gov"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2017 Employee Survey</a:t>
            </a:r>
          </a:p>
        </p:txBody>
      </p:sp>
      <p:sp>
        <p:nvSpPr>
          <p:cNvPr id="3" name="Subtitle 2"/>
          <p:cNvSpPr>
            <a:spLocks noGrp="1"/>
          </p:cNvSpPr>
          <p:nvPr>
            <p:ph type="subTitle" idx="1"/>
          </p:nvPr>
        </p:nvSpPr>
        <p:spPr/>
        <p:txBody>
          <a:bodyPr>
            <a:normAutofit fontScale="62500" lnSpcReduction="20000"/>
          </a:bodyPr>
          <a:lstStyle/>
          <a:p>
            <a:r>
              <a:rPr lang="en-US" dirty="0"/>
              <a:t>Instructions for: </a:t>
            </a:r>
          </a:p>
          <a:p>
            <a:r>
              <a:rPr lang="en-US" dirty="0"/>
              <a:t>(ETC Name and Worksite)</a:t>
            </a:r>
          </a:p>
        </p:txBody>
      </p:sp>
    </p:spTree>
    <p:extLst>
      <p:ext uri="{BB962C8B-B14F-4D97-AF65-F5344CB8AC3E}">
        <p14:creationId xmlns:p14="http://schemas.microsoft.com/office/powerpoint/2010/main" val="1875927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585605"/>
            <a:ext cx="8229600" cy="501389"/>
          </a:xfrm>
        </p:spPr>
        <p:txBody>
          <a:bodyPr>
            <a:normAutofit/>
          </a:bodyPr>
          <a:lstStyle/>
          <a:p>
            <a:pPr lvl="0"/>
            <a:r>
              <a:rPr lang="en-US" sz="2400" dirty="0">
                <a:latin typeface="+mn-lt"/>
              </a:rPr>
              <a:t>Step 4</a:t>
            </a:r>
            <a:r>
              <a:rPr lang="mr-IN" sz="2400" dirty="0">
                <a:latin typeface="+mn-lt"/>
              </a:rPr>
              <a:t>…</a:t>
            </a:r>
            <a:r>
              <a:rPr lang="en-US" sz="2400" dirty="0">
                <a:latin typeface="+mn-lt"/>
              </a:rPr>
              <a:t>Add supplemental questions (optional)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0311"/>
            <a:ext cx="9144000" cy="5023821"/>
          </a:xfrm>
          <a:prstGeom prst="rect">
            <a:avLst/>
          </a:prstGeom>
        </p:spPr>
      </p:pic>
      <p:sp>
        <p:nvSpPr>
          <p:cNvPr id="6" name="TextBox 5"/>
          <p:cNvSpPr txBox="1"/>
          <p:nvPr/>
        </p:nvSpPr>
        <p:spPr>
          <a:xfrm>
            <a:off x="919778" y="2205318"/>
            <a:ext cx="7767022" cy="233910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spcBef>
                <a:spcPts val="600"/>
              </a:spcBef>
              <a:buFont typeface="Wingdings" charset="2"/>
              <a:buChar char="Ø"/>
            </a:pPr>
            <a:endParaRPr lang="en-US" sz="1100" dirty="0"/>
          </a:p>
          <a:p>
            <a:pPr marL="342900" indent="-342900">
              <a:spcBef>
                <a:spcPts val="600"/>
              </a:spcBef>
              <a:buFont typeface="Wingdings" charset="2"/>
              <a:buChar char="Ø"/>
            </a:pPr>
            <a:r>
              <a:rPr lang="en-US" dirty="0"/>
              <a:t>Additional questions can provide more insight into employee’s thoughts and more information about your specific commute program.  </a:t>
            </a:r>
          </a:p>
          <a:p>
            <a:pPr marL="342900" indent="-342900">
              <a:buFont typeface="Wingdings" charset="2"/>
              <a:buChar char="Ø"/>
            </a:pPr>
            <a:endParaRPr lang="en-US" sz="2000" dirty="0"/>
          </a:p>
          <a:p>
            <a:pPr marL="342900" indent="-342900">
              <a:buFont typeface="Wingdings" charset="2"/>
              <a:buChar char="Ø"/>
            </a:pPr>
            <a:r>
              <a:rPr lang="en-US" dirty="0"/>
              <a:t>Set up as many questions as you choose before the survey launches.  </a:t>
            </a:r>
          </a:p>
          <a:p>
            <a:pPr marL="342900" indent="-342900">
              <a:buFont typeface="Wingdings" charset="2"/>
              <a:buChar char="Ø"/>
            </a:pPr>
            <a:endParaRPr lang="en-US" sz="2000" dirty="0"/>
          </a:p>
          <a:p>
            <a:pPr marL="342900" indent="-342900">
              <a:buFont typeface="Wingdings" charset="2"/>
              <a:buChar char="Ø"/>
            </a:pPr>
            <a:r>
              <a:rPr lang="en-US" dirty="0"/>
              <a:t>Find the list of available questions and set up instructions </a:t>
            </a:r>
            <a:r>
              <a:rPr lang="en-US" u="sng" dirty="0">
                <a:hlinkClick r:id="rId3" invalidUrl="http://www.kingcounty.gov/transportation/ CommuteSolutions/survey/online"/>
              </a:rPr>
              <a:t>here</a:t>
            </a:r>
            <a:r>
              <a:rPr lang="en-US" dirty="0"/>
              <a:t>. </a:t>
            </a:r>
          </a:p>
          <a:p>
            <a:pPr lvl="0"/>
            <a:endParaRPr lang="en-US" dirty="0"/>
          </a:p>
        </p:txBody>
      </p:sp>
    </p:spTree>
    <p:extLst>
      <p:ext uri="{BB962C8B-B14F-4D97-AF65-F5344CB8AC3E}">
        <p14:creationId xmlns:p14="http://schemas.microsoft.com/office/powerpoint/2010/main" val="1695534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9865" y="1119596"/>
            <a:ext cx="3704135" cy="2469423"/>
          </a:xfrm>
          <a:prstGeom prst="rect">
            <a:avLst/>
          </a:prstGeom>
        </p:spPr>
      </p:pic>
      <p:sp>
        <p:nvSpPr>
          <p:cNvPr id="5" name="Title 4"/>
          <p:cNvSpPr>
            <a:spLocks noGrp="1"/>
          </p:cNvSpPr>
          <p:nvPr>
            <p:ph type="title"/>
          </p:nvPr>
        </p:nvSpPr>
        <p:spPr>
          <a:xfrm>
            <a:off x="430305" y="207442"/>
            <a:ext cx="8256494" cy="912154"/>
          </a:xfrm>
        </p:spPr>
        <p:txBody>
          <a:bodyPr>
            <a:normAutofit fontScale="90000"/>
          </a:bodyPr>
          <a:lstStyle/>
          <a:p>
            <a:pPr lvl="0"/>
            <a:br>
              <a:rPr lang="en-US" dirty="0"/>
            </a:br>
            <a:br>
              <a:rPr lang="en-US" dirty="0"/>
            </a:br>
            <a:br>
              <a:rPr lang="en-US" dirty="0"/>
            </a:br>
            <a:br>
              <a:rPr lang="en-US" dirty="0"/>
            </a:br>
            <a:r>
              <a:rPr lang="en-US" dirty="0"/>
              <a:t>Step 5</a:t>
            </a:r>
            <a:r>
              <a:rPr lang="mr-IN" dirty="0"/>
              <a:t>…</a:t>
            </a:r>
            <a:r>
              <a:rPr lang="en-US" dirty="0"/>
              <a:t>Roll out survey to employees</a:t>
            </a:r>
          </a:p>
        </p:txBody>
      </p:sp>
      <p:sp>
        <p:nvSpPr>
          <p:cNvPr id="2" name="Rectangle 1"/>
          <p:cNvSpPr/>
          <p:nvPr/>
        </p:nvSpPr>
        <p:spPr>
          <a:xfrm>
            <a:off x="596559" y="1610399"/>
            <a:ext cx="7022055" cy="3139321"/>
          </a:xfrm>
          <a:prstGeom prst="rect">
            <a:avLst/>
          </a:prstGeom>
        </p:spPr>
        <p:txBody>
          <a:bodyPr wrap="square">
            <a:spAutoFit/>
          </a:bodyPr>
          <a:lstStyle/>
          <a:p>
            <a:pPr marR="0" lvl="0">
              <a:spcBef>
                <a:spcPts val="0"/>
              </a:spcBef>
              <a:spcAft>
                <a:spcPts val="0"/>
              </a:spcAft>
            </a:pPr>
            <a:r>
              <a:rPr lang="en-US" dirty="0">
                <a:ea typeface="Calibri" charset="0"/>
                <a:cs typeface="Arial" charset="0"/>
              </a:rPr>
              <a:t>On the first day of survey: </a:t>
            </a:r>
            <a:br>
              <a:rPr lang="en-US" dirty="0">
                <a:ea typeface="Calibri" charset="0"/>
                <a:cs typeface="Arial" charset="0"/>
              </a:rPr>
            </a:br>
            <a:endParaRPr lang="en-US" dirty="0">
              <a:ea typeface="Calibri" charset="0"/>
              <a:cs typeface="Arial" charset="0"/>
            </a:endParaRPr>
          </a:p>
          <a:p>
            <a:pPr marL="342900" marR="0" lvl="0" indent="-342900">
              <a:spcBef>
                <a:spcPts val="0"/>
              </a:spcBef>
              <a:spcAft>
                <a:spcPts val="0"/>
              </a:spcAft>
              <a:buFont typeface="+mj-lt"/>
              <a:buAutoNum type="arabicPeriod"/>
            </a:pPr>
            <a:r>
              <a:rPr lang="en-US" dirty="0">
                <a:ea typeface="Calibri" charset="0"/>
                <a:cs typeface="Arial" charset="0"/>
              </a:rPr>
              <a:t>Email employees information about the </a:t>
            </a:r>
            <a:br>
              <a:rPr lang="en-US" dirty="0">
                <a:ea typeface="Calibri" charset="0"/>
                <a:cs typeface="Arial" charset="0"/>
              </a:rPr>
            </a:br>
            <a:r>
              <a:rPr lang="en-US" dirty="0">
                <a:ea typeface="Calibri" charset="0"/>
                <a:cs typeface="Arial" charset="0"/>
              </a:rPr>
              <a:t>survey, its purpose and why management </a:t>
            </a:r>
            <a:br>
              <a:rPr lang="en-US" dirty="0">
                <a:ea typeface="Calibri" charset="0"/>
                <a:cs typeface="Arial" charset="0"/>
              </a:rPr>
            </a:br>
            <a:r>
              <a:rPr lang="en-US" dirty="0">
                <a:ea typeface="Calibri" charset="0"/>
                <a:cs typeface="Arial" charset="0"/>
              </a:rPr>
              <a:t>supports Commute Trip Reduction.  </a:t>
            </a:r>
          </a:p>
          <a:p>
            <a:pPr marL="342900" marR="0" lvl="0" indent="-342900">
              <a:spcBef>
                <a:spcPts val="0"/>
              </a:spcBef>
              <a:spcAft>
                <a:spcPts val="0"/>
              </a:spcAft>
              <a:buFont typeface="+mj-lt"/>
              <a:buAutoNum type="arabicPeriod"/>
            </a:pPr>
            <a:endParaRPr lang="en-US" dirty="0">
              <a:ea typeface="Calibri" charset="0"/>
              <a:cs typeface="Arial" charset="0"/>
            </a:endParaRPr>
          </a:p>
          <a:p>
            <a:pPr marL="342900" marR="0" lvl="0" indent="-342900">
              <a:spcBef>
                <a:spcPts val="0"/>
              </a:spcBef>
              <a:spcAft>
                <a:spcPts val="0"/>
              </a:spcAft>
              <a:buFont typeface="+mj-lt"/>
              <a:buAutoNum type="arabicPeriod"/>
            </a:pPr>
            <a:r>
              <a:rPr lang="en-US" dirty="0">
                <a:ea typeface="Calibri" charset="0"/>
                <a:cs typeface="Arial" charset="0"/>
              </a:rPr>
              <a:t>Include the survey link </a:t>
            </a:r>
            <a:r>
              <a:rPr lang="en-US" dirty="0">
                <a:solidFill>
                  <a:srgbClr val="0000FF"/>
                </a:solidFill>
                <a:ea typeface="Calibri" charset="0"/>
                <a:cs typeface="Times New Roman" charset="0"/>
                <a:hlinkClick r:id="rId3"/>
              </a:rPr>
              <a:t>https://www.ctrsurvey.org/</a:t>
            </a:r>
            <a:br>
              <a:rPr lang="en-US" dirty="0">
                <a:ea typeface="Calibri" charset="0"/>
                <a:cs typeface="Arial" charset="0"/>
              </a:rPr>
            </a:br>
            <a:r>
              <a:rPr lang="en-US" dirty="0">
                <a:ea typeface="Calibri" charset="0"/>
                <a:cs typeface="Arial" charset="0"/>
              </a:rPr>
              <a:t>and instructions on how and when to complete the survey.</a:t>
            </a:r>
          </a:p>
          <a:p>
            <a:pPr marL="342900" marR="0" lvl="0" indent="-342900">
              <a:spcBef>
                <a:spcPts val="0"/>
              </a:spcBef>
              <a:spcAft>
                <a:spcPts val="0"/>
              </a:spcAft>
              <a:buFont typeface="+mj-lt"/>
              <a:buAutoNum type="arabicPeriod"/>
            </a:pPr>
            <a:endParaRPr lang="en-US" dirty="0">
              <a:ea typeface="Calibri" charset="0"/>
              <a:cs typeface="Arial" charset="0"/>
            </a:endParaRPr>
          </a:p>
          <a:p>
            <a:r>
              <a:rPr lang="en-US" dirty="0">
                <a:ea typeface="Calibri" charset="0"/>
                <a:cs typeface="Arial" charset="0"/>
              </a:rPr>
              <a:t>We have some </a:t>
            </a:r>
            <a:r>
              <a:rPr lang="en-US" u="sng" dirty="0">
                <a:solidFill>
                  <a:srgbClr val="0000FF"/>
                </a:solidFill>
                <a:ea typeface="Calibri" charset="0"/>
                <a:cs typeface="Arial" charset="0"/>
                <a:hlinkClick r:id="rId4"/>
              </a:rPr>
              <a:t>sample communications</a:t>
            </a:r>
            <a:r>
              <a:rPr lang="en-US" u="sng" dirty="0">
                <a:solidFill>
                  <a:srgbClr val="0000FF"/>
                </a:solidFill>
                <a:ea typeface="Calibri" charset="0"/>
                <a:cs typeface="Arial" charset="0"/>
              </a:rPr>
              <a:t> </a:t>
            </a:r>
            <a:r>
              <a:rPr lang="en-US" u="sng" dirty="0">
                <a:solidFill>
                  <a:schemeClr val="accent1"/>
                </a:solidFill>
                <a:ea typeface="Calibri" charset="0"/>
                <a:cs typeface="Arial" charset="0"/>
              </a:rPr>
              <a:t>to help. </a:t>
            </a:r>
            <a:endParaRPr lang="en-US" dirty="0">
              <a:ea typeface="Calibri" charset="0"/>
              <a:cs typeface="Arial" charset="0"/>
            </a:endParaRPr>
          </a:p>
          <a:p>
            <a:pPr marR="0" lvl="0">
              <a:spcBef>
                <a:spcPts val="0"/>
              </a:spcBef>
              <a:spcAft>
                <a:spcPts val="0"/>
              </a:spcAft>
            </a:pPr>
            <a:endParaRPr lang="en-US" dirty="0">
              <a:ea typeface="Calibri" charset="0"/>
              <a:cs typeface="Arial" charset="0"/>
            </a:endParaRPr>
          </a:p>
        </p:txBody>
      </p:sp>
      <p:sp>
        <p:nvSpPr>
          <p:cNvPr id="3" name="TextBox 2"/>
          <p:cNvSpPr txBox="1"/>
          <p:nvPr/>
        </p:nvSpPr>
        <p:spPr>
          <a:xfrm>
            <a:off x="1446963" y="5506497"/>
            <a:ext cx="6784601" cy="400110"/>
          </a:xfrm>
          <a:prstGeom prst="rect">
            <a:avLst/>
          </a:prstGeom>
          <a:noFill/>
        </p:spPr>
        <p:txBody>
          <a:bodyPr wrap="square" rtlCol="0">
            <a:spAutoFit/>
          </a:bodyPr>
          <a:lstStyle/>
          <a:p>
            <a:r>
              <a:rPr lang="en-US" dirty="0">
                <a:ea typeface="Calibri" charset="0"/>
                <a:cs typeface="Arial" charset="0"/>
              </a:rPr>
              <a:t>Successful response rates are directly correlated to awareness!</a:t>
            </a:r>
            <a:r>
              <a:rPr lang="en-US" sz="2000" dirty="0">
                <a:latin typeface="Calibri" charset="0"/>
                <a:ea typeface="Calibri" charset="0"/>
                <a:cs typeface="Arial" charset="0"/>
              </a:rPr>
              <a:t> </a:t>
            </a:r>
            <a:endParaRPr lang="en-US" sz="2000" u="sng" dirty="0">
              <a:solidFill>
                <a:schemeClr val="accent1"/>
              </a:solidFill>
              <a:latin typeface="Calibri" charset="0"/>
              <a:ea typeface="Calibri" charset="0"/>
              <a:cs typeface="Arial" charset="0"/>
            </a:endParaRPr>
          </a:p>
        </p:txBody>
      </p:sp>
    </p:spTree>
    <p:extLst>
      <p:ext uri="{BB962C8B-B14F-4D97-AF65-F5344CB8AC3E}">
        <p14:creationId xmlns:p14="http://schemas.microsoft.com/office/powerpoint/2010/main" val="86333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0305" y="207442"/>
            <a:ext cx="8256494" cy="912154"/>
          </a:xfrm>
        </p:spPr>
        <p:txBody>
          <a:bodyPr>
            <a:normAutofit fontScale="90000"/>
          </a:bodyPr>
          <a:lstStyle/>
          <a:p>
            <a:pPr lvl="0"/>
            <a:br>
              <a:rPr lang="en-US" dirty="0"/>
            </a:br>
            <a:br>
              <a:rPr lang="en-US" dirty="0"/>
            </a:br>
            <a:br>
              <a:rPr lang="en-US" dirty="0"/>
            </a:br>
            <a:br>
              <a:rPr lang="en-US" dirty="0"/>
            </a:br>
            <a:r>
              <a:rPr lang="en-US" dirty="0"/>
              <a:t>Step 6</a:t>
            </a:r>
            <a:r>
              <a:rPr lang="mr-IN" dirty="0"/>
              <a:t>…</a:t>
            </a:r>
            <a:r>
              <a:rPr lang="en-US" dirty="0"/>
              <a:t>Monitor survey success</a:t>
            </a:r>
          </a:p>
        </p:txBody>
      </p:sp>
      <p:sp>
        <p:nvSpPr>
          <p:cNvPr id="2" name="Rectangle 1"/>
          <p:cNvSpPr/>
          <p:nvPr/>
        </p:nvSpPr>
        <p:spPr>
          <a:xfrm>
            <a:off x="430305" y="1581374"/>
            <a:ext cx="8155555" cy="800219"/>
          </a:xfrm>
          <a:prstGeom prst="rect">
            <a:avLst/>
          </a:prstGeom>
        </p:spPr>
        <p:txBody>
          <a:bodyPr wrap="square">
            <a:spAutoFit/>
          </a:bodyPr>
          <a:lstStyle/>
          <a:p>
            <a:pPr marL="342900" marR="0" lvl="0" indent="-342900">
              <a:spcBef>
                <a:spcPts val="0"/>
              </a:spcBef>
              <a:spcAft>
                <a:spcPts val="0"/>
              </a:spcAft>
              <a:buFont typeface="+mj-lt"/>
              <a:buAutoNum type="arabicPeriod"/>
            </a:pPr>
            <a:r>
              <a:rPr lang="en-US" dirty="0">
                <a:ea typeface="Calibri" charset="0"/>
                <a:cs typeface="Arial" charset="0"/>
              </a:rPr>
              <a:t>During the survey check response rate and send reminders.  </a:t>
            </a:r>
            <a:br>
              <a:rPr lang="en-US" dirty="0">
                <a:ea typeface="Calibri" charset="0"/>
                <a:cs typeface="Arial" charset="0"/>
              </a:rPr>
            </a:br>
            <a:r>
              <a:rPr lang="en-US" dirty="0">
                <a:ea typeface="Calibri" charset="0"/>
                <a:cs typeface="Arial" charset="0"/>
              </a:rPr>
              <a:t>A 70% response rate is your goal. </a:t>
            </a:r>
            <a:br>
              <a:rPr lang="en-US" sz="2000" dirty="0">
                <a:solidFill>
                  <a:srgbClr val="23221F"/>
                </a:solidFill>
                <a:latin typeface="Times New Roman" charset="0"/>
                <a:ea typeface="Calibri" charset="0"/>
              </a:rPr>
            </a:br>
            <a:endParaRPr lang="en-US" sz="1000" dirty="0">
              <a:latin typeface="Calibri" charset="0"/>
              <a:ea typeface="Calibri" charset="0"/>
              <a:cs typeface="Arial" charset="0"/>
            </a:endParaRPr>
          </a:p>
        </p:txBody>
      </p:sp>
      <p:grpSp>
        <p:nvGrpSpPr>
          <p:cNvPr id="8" name="Group 7"/>
          <p:cNvGrpSpPr/>
          <p:nvPr/>
        </p:nvGrpSpPr>
        <p:grpSpPr>
          <a:xfrm>
            <a:off x="1911270" y="2443148"/>
            <a:ext cx="5294563" cy="2956957"/>
            <a:chOff x="2308302" y="1676399"/>
            <a:chExt cx="6757639" cy="3997386"/>
          </a:xfrm>
        </p:grpSpPr>
        <p:pic>
          <p:nvPicPr>
            <p:cNvPr id="9" name="Picture 8"/>
            <p:cNvPicPr>
              <a:picLocks noChangeAspect="1"/>
            </p:cNvPicPr>
            <p:nvPr/>
          </p:nvPicPr>
          <p:blipFill rotWithShape="1">
            <a:blip r:embed="rId2"/>
            <a:srcRect l="2916" r="24066"/>
            <a:stretch/>
          </p:blipFill>
          <p:spPr>
            <a:xfrm>
              <a:off x="2308302" y="1676399"/>
              <a:ext cx="6757639" cy="3997386"/>
            </a:xfrm>
            <a:prstGeom prst="rect">
              <a:avLst/>
            </a:prstGeom>
          </p:spPr>
        </p:pic>
        <p:sp>
          <p:nvSpPr>
            <p:cNvPr id="10" name="Rectangle 9"/>
            <p:cNvSpPr/>
            <p:nvPr/>
          </p:nvSpPr>
          <p:spPr>
            <a:xfrm>
              <a:off x="7504769" y="3271767"/>
              <a:ext cx="1538869" cy="1293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746878" y="5640509"/>
            <a:ext cx="7838982" cy="400110"/>
          </a:xfrm>
          <a:prstGeom prst="rect">
            <a:avLst/>
          </a:prstGeom>
        </p:spPr>
        <p:txBody>
          <a:bodyPr wrap="square">
            <a:spAutoFit/>
          </a:bodyPr>
          <a:lstStyle/>
          <a:p>
            <a:r>
              <a:rPr lang="en-US" sz="2000" dirty="0">
                <a:ea typeface="Calibri" charset="0"/>
                <a:cs typeface="Arial" charset="0"/>
              </a:rPr>
              <a:t>Successful response rates are directly correlated to awareness!</a:t>
            </a:r>
            <a:r>
              <a:rPr lang="en-US" dirty="0">
                <a:latin typeface="Calibri" charset="0"/>
                <a:ea typeface="Calibri" charset="0"/>
                <a:cs typeface="Arial" charset="0"/>
              </a:rPr>
              <a:t> </a:t>
            </a:r>
            <a:endParaRPr lang="en-US" dirty="0"/>
          </a:p>
        </p:txBody>
      </p:sp>
    </p:spTree>
    <p:extLst>
      <p:ext uri="{BB962C8B-B14F-4D97-AF65-F5344CB8AC3E}">
        <p14:creationId xmlns:p14="http://schemas.microsoft.com/office/powerpoint/2010/main" val="39953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1429" y="222754"/>
            <a:ext cx="8256494" cy="912154"/>
          </a:xfrm>
        </p:spPr>
        <p:txBody>
          <a:bodyPr>
            <a:normAutofit fontScale="90000"/>
          </a:bodyPr>
          <a:lstStyle/>
          <a:p>
            <a:pPr lvl="0"/>
            <a:br>
              <a:rPr lang="en-US" dirty="0"/>
            </a:br>
            <a:br>
              <a:rPr lang="en-US" dirty="0"/>
            </a:br>
            <a:br>
              <a:rPr lang="en-US" dirty="0"/>
            </a:br>
            <a:br>
              <a:rPr lang="en-US" dirty="0"/>
            </a:br>
            <a:r>
              <a:rPr lang="en-US" dirty="0"/>
              <a:t>Step 7</a:t>
            </a:r>
            <a:r>
              <a:rPr lang="mr-IN" dirty="0"/>
              <a:t>…</a:t>
            </a:r>
            <a:r>
              <a:rPr lang="en-US" dirty="0"/>
              <a:t>Close out and submit survey results</a:t>
            </a:r>
          </a:p>
        </p:txBody>
      </p:sp>
      <p:sp>
        <p:nvSpPr>
          <p:cNvPr id="3" name="Rectangle 2"/>
          <p:cNvSpPr/>
          <p:nvPr/>
        </p:nvSpPr>
        <p:spPr>
          <a:xfrm>
            <a:off x="220402" y="1896736"/>
            <a:ext cx="8645786" cy="1200329"/>
          </a:xfrm>
          <a:prstGeom prst="rect">
            <a:avLst/>
          </a:prstGeom>
        </p:spPr>
        <p:txBody>
          <a:bodyPr wrap="square" anchor="t">
            <a:spAutoFit/>
          </a:bodyPr>
          <a:lstStyle/>
          <a:p>
            <a:pPr marR="0" lvl="0">
              <a:spcBef>
                <a:spcPts val="0"/>
              </a:spcBef>
              <a:spcAft>
                <a:spcPts val="0"/>
              </a:spcAft>
            </a:pPr>
            <a:r>
              <a:rPr lang="en-US" dirty="0">
                <a:latin typeface="+mj-lt"/>
                <a:ea typeface="Calibri" charset="0"/>
                <a:cs typeface="Arial" charset="0"/>
              </a:rPr>
              <a:t>The survey is open for ten (10) business days . </a:t>
            </a:r>
          </a:p>
          <a:p>
            <a:pPr marL="342900" marR="0" lvl="0" indent="-342900">
              <a:spcBef>
                <a:spcPts val="0"/>
              </a:spcBef>
              <a:spcAft>
                <a:spcPts val="0"/>
              </a:spcAft>
              <a:buFont typeface="Symbol" charset="2"/>
              <a:buChar char=""/>
            </a:pPr>
            <a:endParaRPr lang="en-US" dirty="0">
              <a:latin typeface="+mj-lt"/>
              <a:ea typeface="Calibri" charset="0"/>
            </a:endParaRPr>
          </a:p>
          <a:p>
            <a:pPr indent="-225425">
              <a:tabLst>
                <a:tab pos="512763" algn="l"/>
              </a:tabLst>
            </a:pPr>
            <a:r>
              <a:rPr lang="en-US" b="1" dirty="0">
                <a:solidFill>
                  <a:srgbClr val="FF0000"/>
                </a:solidFill>
                <a:latin typeface="+mj-lt"/>
                <a:ea typeface="Calibri" charset="0"/>
                <a:cs typeface="Arial" charset="0"/>
              </a:rPr>
              <a:t>If </a:t>
            </a:r>
            <a:r>
              <a:rPr lang="en-US" dirty="0">
                <a:latin typeface="+mj-lt"/>
                <a:ea typeface="Calibri" charset="0"/>
                <a:cs typeface="Arial" charset="0"/>
              </a:rPr>
              <a:t>the number of surveys distributed 	is different from </a:t>
            </a:r>
            <a:br>
              <a:rPr lang="en-US" dirty="0">
                <a:latin typeface="+mj-lt"/>
                <a:ea typeface="Calibri" charset="0"/>
                <a:cs typeface="Arial" charset="0"/>
              </a:rPr>
            </a:br>
            <a:r>
              <a:rPr lang="en-US" dirty="0">
                <a:latin typeface="+mj-lt"/>
                <a:ea typeface="Calibri" charset="0"/>
                <a:cs typeface="Arial" charset="0"/>
              </a:rPr>
              <a:t>the number of employees reported on the Survey Reservation form, </a:t>
            </a:r>
            <a:endParaRPr lang="en-US" u="sng" dirty="0">
              <a:solidFill>
                <a:srgbClr val="0000FF"/>
              </a:solidFill>
              <a:latin typeface="+mj-lt"/>
              <a:ea typeface="Calibri" charset="0"/>
              <a:cs typeface="Arial" charset="0"/>
            </a:endParaRPr>
          </a:p>
        </p:txBody>
      </p:sp>
      <p:sp>
        <p:nvSpPr>
          <p:cNvPr id="4" name="TextBox 5"/>
          <p:cNvSpPr txBox="1"/>
          <p:nvPr/>
        </p:nvSpPr>
        <p:spPr>
          <a:xfrm>
            <a:off x="3405608" y="3601087"/>
            <a:ext cx="2673646" cy="52322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marL="0" marR="0">
              <a:spcBef>
                <a:spcPts val="0"/>
              </a:spcBef>
              <a:spcAft>
                <a:spcPts val="0"/>
              </a:spcAft>
            </a:pPr>
            <a:r>
              <a:rPr lang="en-US" sz="1400" kern="1200" dirty="0">
                <a:solidFill>
                  <a:srgbClr val="000000"/>
                </a:solidFill>
                <a:effectLst/>
                <a:latin typeface="Arial" panose="020B0604020202020204" pitchFamily="34" charset="0"/>
                <a:ea typeface="Calibri" panose="020F0502020204030204" pitchFamily="34" charset="0"/>
              </a:rPr>
              <a:t># Employees reported on </a:t>
            </a:r>
            <a:br>
              <a:rPr lang="en-US" sz="1400" kern="1200" dirty="0">
                <a:solidFill>
                  <a:srgbClr val="000000"/>
                </a:solidFill>
                <a:effectLst/>
                <a:latin typeface="Arial" panose="020B0604020202020204" pitchFamily="34" charset="0"/>
                <a:ea typeface="Calibri" panose="020F0502020204030204" pitchFamily="34" charset="0"/>
              </a:rPr>
            </a:br>
            <a:r>
              <a:rPr lang="en-US" sz="1400" kern="1200" dirty="0">
                <a:solidFill>
                  <a:srgbClr val="000000"/>
                </a:solidFill>
                <a:effectLst/>
                <a:latin typeface="Arial" panose="020B0604020202020204" pitchFamily="34" charset="0"/>
                <a:ea typeface="Calibri" panose="020F0502020204030204" pitchFamily="34" charset="0"/>
              </a:rPr>
              <a:t>your Survey Reservation form</a:t>
            </a:r>
            <a:endParaRPr lang="en-US" sz="1600" dirty="0">
              <a:effectLst/>
              <a:latin typeface="Times New Roman" panose="02020603050405020304" pitchFamily="18" charset="0"/>
              <a:ea typeface="Times New Roman" panose="02020603050405020304" pitchFamily="18" charset="0"/>
            </a:endParaRPr>
          </a:p>
        </p:txBody>
      </p:sp>
      <p:pic>
        <p:nvPicPr>
          <p:cNvPr id="6" name="Picture 5"/>
          <p:cNvPicPr/>
          <p:nvPr/>
        </p:nvPicPr>
        <p:blipFill rotWithShape="1">
          <a:blip r:embed="rId2" cstate="print">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18165" b="22446"/>
          <a:stretch/>
        </p:blipFill>
        <p:spPr>
          <a:xfrm>
            <a:off x="2864198" y="3667762"/>
            <a:ext cx="381000" cy="292100"/>
          </a:xfrm>
          <a:prstGeom prst="rect">
            <a:avLst/>
          </a:prstGeom>
        </p:spPr>
      </p:pic>
      <p:sp>
        <p:nvSpPr>
          <p:cNvPr id="7" name="TextBox 1"/>
          <p:cNvSpPr txBox="1"/>
          <p:nvPr/>
        </p:nvSpPr>
        <p:spPr>
          <a:xfrm>
            <a:off x="1723104" y="3596857"/>
            <a:ext cx="1080379" cy="523220"/>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marL="0" marR="0">
              <a:spcBef>
                <a:spcPts val="0"/>
              </a:spcBef>
              <a:spcAft>
                <a:spcPts val="0"/>
              </a:spcAft>
            </a:pPr>
            <a:r>
              <a:rPr lang="en-US" sz="1400" kern="1200" dirty="0">
                <a:solidFill>
                  <a:srgbClr val="000000"/>
                </a:solidFill>
                <a:effectLst/>
                <a:ea typeface="Calibri" panose="020F0502020204030204" pitchFamily="34" charset="0"/>
              </a:rPr>
              <a:t># Surveys </a:t>
            </a:r>
            <a:endParaRPr lang="en-US" sz="1600" dirty="0">
              <a:effectLst/>
              <a:ea typeface="Times New Roman" panose="02020603050405020304" pitchFamily="18" charset="0"/>
            </a:endParaRPr>
          </a:p>
          <a:p>
            <a:pPr marL="0" marR="0">
              <a:spcBef>
                <a:spcPts val="0"/>
              </a:spcBef>
              <a:spcAft>
                <a:spcPts val="0"/>
              </a:spcAft>
            </a:pPr>
            <a:r>
              <a:rPr lang="en-US" sz="1400" kern="1200" dirty="0">
                <a:solidFill>
                  <a:srgbClr val="000000"/>
                </a:solidFill>
                <a:effectLst/>
                <a:ea typeface="Calibri" panose="020F0502020204030204" pitchFamily="34" charset="0"/>
              </a:rPr>
              <a:t>distributed</a:t>
            </a:r>
            <a:endParaRPr lang="en-US" sz="1600" dirty="0">
              <a:effectLst/>
              <a:ea typeface="Times New Roman" panose="02020603050405020304" pitchFamily="18" charset="0"/>
            </a:endParaRPr>
          </a:p>
        </p:txBody>
      </p:sp>
      <p:sp>
        <p:nvSpPr>
          <p:cNvPr id="2" name="TextBox 1"/>
          <p:cNvSpPr txBox="1"/>
          <p:nvPr/>
        </p:nvSpPr>
        <p:spPr>
          <a:xfrm>
            <a:off x="371475" y="4451985"/>
            <a:ext cx="7923547" cy="646331"/>
          </a:xfrm>
          <a:prstGeom prst="rect">
            <a:avLst/>
          </a:prstGeom>
          <a:noFill/>
        </p:spPr>
        <p:txBody>
          <a:bodyPr wrap="square" rtlCol="0">
            <a:spAutoFit/>
          </a:bodyPr>
          <a:lstStyle/>
          <a:p>
            <a:r>
              <a:rPr lang="en-US" b="1" dirty="0">
                <a:solidFill>
                  <a:srgbClr val="FF0000"/>
                </a:solidFill>
                <a:ea typeface="Calibri" charset="0"/>
                <a:cs typeface="Arial" charset="0"/>
              </a:rPr>
              <a:t>Then</a:t>
            </a:r>
            <a:r>
              <a:rPr lang="en-US" dirty="0">
                <a:ea typeface="Calibri" charset="0"/>
                <a:cs typeface="Arial" charset="0"/>
              </a:rPr>
              <a:t> email the new employee counts to </a:t>
            </a:r>
            <a:r>
              <a:rPr lang="en-US" u="sng" dirty="0">
                <a:solidFill>
                  <a:srgbClr val="0000FF"/>
                </a:solidFill>
                <a:ea typeface="Calibri" charset="0"/>
                <a:cs typeface="Arial" charset="0"/>
                <a:hlinkClick r:id="rId4"/>
              </a:rPr>
              <a:t>Employer.Services@kingcounty.gov</a:t>
            </a:r>
            <a:endParaRPr lang="en-US" dirty="0"/>
          </a:p>
        </p:txBody>
      </p:sp>
    </p:spTree>
    <p:extLst>
      <p:ext uri="{BB962C8B-B14F-4D97-AF65-F5344CB8AC3E}">
        <p14:creationId xmlns:p14="http://schemas.microsoft.com/office/powerpoint/2010/main" val="1492578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0306" y="159798"/>
            <a:ext cx="8256494" cy="912154"/>
          </a:xfrm>
        </p:spPr>
        <p:txBody>
          <a:bodyPr>
            <a:normAutofit fontScale="90000"/>
          </a:bodyPr>
          <a:lstStyle/>
          <a:p>
            <a:pPr lvl="0"/>
            <a:br>
              <a:rPr lang="en-US" dirty="0"/>
            </a:br>
            <a:br>
              <a:rPr lang="en-US" dirty="0"/>
            </a:br>
            <a:br>
              <a:rPr lang="en-US" dirty="0"/>
            </a:br>
            <a:br>
              <a:rPr lang="en-US" dirty="0"/>
            </a:br>
            <a:r>
              <a:rPr lang="en-US" sz="2700" dirty="0">
                <a:latin typeface="+mn-lt"/>
              </a:rPr>
              <a:t>Step 8</a:t>
            </a:r>
            <a:r>
              <a:rPr lang="mr-IN" sz="2700" dirty="0">
                <a:latin typeface="+mn-lt"/>
              </a:rPr>
              <a:t>…</a:t>
            </a:r>
            <a:r>
              <a:rPr lang="en-US" sz="2700" dirty="0">
                <a:latin typeface="+mn-lt"/>
              </a:rPr>
              <a:t>Need more help? </a:t>
            </a:r>
            <a:r>
              <a:rPr lang="en-US" dirty="0"/>
              <a:t> </a:t>
            </a: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012" y="1215614"/>
            <a:ext cx="7853082" cy="4470964"/>
          </a:xfrm>
          <a:prstGeom prst="rect">
            <a:avLst/>
          </a:prstGeom>
        </p:spPr>
      </p:pic>
      <p:sp>
        <p:nvSpPr>
          <p:cNvPr id="6" name="TextBox 5"/>
          <p:cNvSpPr txBox="1"/>
          <p:nvPr/>
        </p:nvSpPr>
        <p:spPr>
          <a:xfrm>
            <a:off x="3291840" y="5762342"/>
            <a:ext cx="3367144" cy="369332"/>
          </a:xfrm>
          <a:prstGeom prst="rect">
            <a:avLst/>
          </a:prstGeom>
          <a:noFill/>
        </p:spPr>
        <p:txBody>
          <a:bodyPr wrap="square" rtlCol="0">
            <a:spAutoFit/>
          </a:bodyPr>
          <a:lstStyle/>
          <a:p>
            <a:r>
              <a:rPr lang="en-US" dirty="0"/>
              <a:t>(Click on image for help)</a:t>
            </a:r>
          </a:p>
        </p:txBody>
      </p:sp>
    </p:spTree>
    <p:extLst>
      <p:ext uri="{BB962C8B-B14F-4D97-AF65-F5344CB8AC3E}">
        <p14:creationId xmlns:p14="http://schemas.microsoft.com/office/powerpoint/2010/main" val="1865488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6002" y="642471"/>
            <a:ext cx="1586706" cy="428060"/>
          </a:xfrm>
        </p:spPr>
        <p:txBody>
          <a:bodyPr>
            <a:noAutofit/>
          </a:bodyPr>
          <a:lstStyle/>
          <a:p>
            <a:br>
              <a:rPr lang="en-US" sz="2400" dirty="0"/>
            </a:br>
            <a:br>
              <a:rPr lang="en-US" sz="2400" dirty="0"/>
            </a:br>
            <a:r>
              <a:rPr lang="en-US" sz="2400" dirty="0"/>
              <a:t>That’s it! </a:t>
            </a:r>
          </a:p>
        </p:txBody>
      </p:sp>
      <p:sp>
        <p:nvSpPr>
          <p:cNvPr id="6" name="TextBox 5"/>
          <p:cNvSpPr txBox="1"/>
          <p:nvPr/>
        </p:nvSpPr>
        <p:spPr>
          <a:xfrm>
            <a:off x="1764259" y="1945277"/>
            <a:ext cx="5533190" cy="1200329"/>
          </a:xfrm>
          <a:prstGeom prst="rect">
            <a:avLst/>
          </a:prstGeom>
          <a:noFill/>
        </p:spPr>
        <p:txBody>
          <a:bodyPr wrap="square" rtlCol="0">
            <a:spAutoFit/>
          </a:bodyPr>
          <a:lstStyle/>
          <a:p>
            <a:r>
              <a:rPr lang="en-US" dirty="0"/>
              <a:t>Still have questions?  We are here to help! </a:t>
            </a:r>
          </a:p>
          <a:p>
            <a:r>
              <a:rPr lang="en-US" dirty="0"/>
              <a:t> </a:t>
            </a:r>
          </a:p>
          <a:p>
            <a:r>
              <a:rPr lang="en-US" dirty="0"/>
              <a:t>Contact us before your survey week. </a:t>
            </a:r>
          </a:p>
          <a:p>
            <a:r>
              <a:rPr lang="en-US" dirty="0"/>
              <a:t> </a:t>
            </a:r>
          </a:p>
        </p:txBody>
      </p:sp>
      <p:sp>
        <p:nvSpPr>
          <p:cNvPr id="3" name="TextBox 2"/>
          <p:cNvSpPr txBox="1"/>
          <p:nvPr/>
        </p:nvSpPr>
        <p:spPr>
          <a:xfrm>
            <a:off x="1238250" y="3429000"/>
            <a:ext cx="6289396" cy="2308324"/>
          </a:xfrm>
          <a:prstGeom prst="rect">
            <a:avLst/>
          </a:prstGeom>
          <a:noFill/>
        </p:spPr>
        <p:txBody>
          <a:bodyPr wrap="square" rtlCol="0" anchor="t">
            <a:spAutoFit/>
          </a:bodyPr>
          <a:lstStyle/>
          <a:p>
            <a:r>
              <a:rPr lang="en-US" dirty="0">
                <a:hlinkClick r:id="rId3"/>
              </a:rPr>
              <a:t>Pamela.cook@kingcounty.gov</a:t>
            </a:r>
            <a:endParaRPr lang="en-US" dirty="0"/>
          </a:p>
          <a:p>
            <a:r>
              <a:rPr lang="en-US" dirty="0"/>
              <a:t>206-477-5819</a:t>
            </a:r>
          </a:p>
          <a:p>
            <a:endParaRPr lang="en-US" dirty="0"/>
          </a:p>
          <a:p>
            <a:r>
              <a:rPr lang="en-US" dirty="0">
                <a:hlinkClick r:id="rId4"/>
              </a:rPr>
              <a:t>Anne.ward-ryan@kingcounty.gov</a:t>
            </a:r>
          </a:p>
          <a:p>
            <a:r>
              <a:rPr lang="en-US" dirty="0"/>
              <a:t>206-477-5835</a:t>
            </a:r>
          </a:p>
          <a:p>
            <a:endParaRPr lang="en-US" dirty="0"/>
          </a:p>
          <a:p>
            <a:r>
              <a:rPr lang="en-US" dirty="0">
                <a:hlinkClick r:id="rId5"/>
              </a:rPr>
              <a:t>Employer.services@kingcounty.gov</a:t>
            </a:r>
            <a:r>
              <a:rPr lang="en-US" dirty="0"/>
              <a:t> </a:t>
            </a:r>
          </a:p>
          <a:p>
            <a:endParaRPr lang="en-US" dirty="0"/>
          </a:p>
        </p:txBody>
      </p:sp>
      <p:sp>
        <p:nvSpPr>
          <p:cNvPr id="7" name="Title 4"/>
          <p:cNvSpPr txBox="1">
            <a:spLocks/>
          </p:cNvSpPr>
          <p:nvPr/>
        </p:nvSpPr>
        <p:spPr>
          <a:xfrm>
            <a:off x="371069" y="1301722"/>
            <a:ext cx="9068540" cy="428060"/>
          </a:xfrm>
          <a:prstGeom prst="rect">
            <a:avLst/>
          </a:prstGeom>
        </p:spPr>
        <p:txBody>
          <a:bodyPr vert="horz" lIns="91440" tIns="45720" rIns="91440" bIns="45720" rtlCol="0" anchor="b" anchorCtr="0">
            <a:noAutofit/>
          </a:bodyPr>
          <a:lstStyle>
            <a:lvl1pPr algn="l" defTabSz="457200" rtl="0" eaLnBrk="1" latinLnBrk="0" hangingPunct="1">
              <a:spcBef>
                <a:spcPct val="0"/>
              </a:spcBef>
              <a:buNone/>
              <a:defRPr sz="3200" kern="1200" baseline="0">
                <a:solidFill>
                  <a:srgbClr val="175339"/>
                </a:solidFill>
                <a:latin typeface="Arial"/>
                <a:ea typeface="+mj-ea"/>
                <a:cs typeface="+mj-cs"/>
              </a:defRPr>
            </a:lvl1pPr>
          </a:lstStyle>
          <a:p>
            <a:br>
              <a:rPr lang="en-US" sz="2400" dirty="0"/>
            </a:br>
            <a:br>
              <a:rPr lang="en-US" sz="2400" dirty="0"/>
            </a:br>
            <a:r>
              <a:rPr lang="en-US" sz="2400" dirty="0"/>
              <a:t>Let’s make the 2017 Employee Survey your best yet. </a:t>
            </a:r>
          </a:p>
        </p:txBody>
      </p:sp>
    </p:spTree>
    <p:extLst>
      <p:ext uri="{BB962C8B-B14F-4D97-AF65-F5344CB8AC3E}">
        <p14:creationId xmlns:p14="http://schemas.microsoft.com/office/powerpoint/2010/main" val="1471959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30306" y="0"/>
            <a:ext cx="8256494" cy="912154"/>
          </a:xfrm>
        </p:spPr>
        <p:txBody>
          <a:bodyPr>
            <a:normAutofit fontScale="90000"/>
          </a:bodyPr>
          <a:lstStyle/>
          <a:p>
            <a:pPr lvl="0"/>
            <a:br>
              <a:rPr lang="en-US" dirty="0"/>
            </a:br>
            <a:br>
              <a:rPr lang="en-US" dirty="0"/>
            </a:br>
            <a:br>
              <a:rPr lang="en-US" dirty="0"/>
            </a:br>
            <a:br>
              <a:rPr lang="en-US" dirty="0"/>
            </a:br>
            <a:r>
              <a:rPr lang="en-US" dirty="0"/>
              <a:t>Thank you!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216" y="1914862"/>
            <a:ext cx="7282337" cy="3238051"/>
          </a:xfrm>
          <a:prstGeom prst="rect">
            <a:avLst/>
          </a:prstGeom>
        </p:spPr>
      </p:pic>
    </p:spTree>
    <p:extLst>
      <p:ext uri="{BB962C8B-B14F-4D97-AF65-F5344CB8AC3E}">
        <p14:creationId xmlns:p14="http://schemas.microsoft.com/office/powerpoint/2010/main" val="359420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6108"/>
            <a:ext cx="8229600" cy="664728"/>
          </a:xfrm>
        </p:spPr>
        <p:txBody>
          <a:bodyPr>
            <a:noAutofit/>
          </a:bodyPr>
          <a:lstStyle/>
          <a:p>
            <a:pPr algn="ctr"/>
            <a:r>
              <a:rPr lang="en-US" altLang="en-US" sz="2000" b="1" dirty="0">
                <a:solidFill>
                  <a:schemeClr val="tx1"/>
                </a:solidFill>
                <a:latin typeface="Arial" charset="0"/>
                <a:ea typeface="Times New Roman" charset="0"/>
              </a:rPr>
              <a:t>Thank you for completing your </a:t>
            </a:r>
            <a:br>
              <a:rPr lang="en-US" altLang="en-US" sz="2000" b="1" dirty="0">
                <a:solidFill>
                  <a:schemeClr val="tx1"/>
                </a:solidFill>
                <a:latin typeface="Arial" charset="0"/>
                <a:ea typeface="Times New Roman" charset="0"/>
              </a:rPr>
            </a:br>
            <a:r>
              <a:rPr lang="en-US" altLang="en-US" sz="2000" b="1" dirty="0">
                <a:solidFill>
                  <a:schemeClr val="tx1"/>
                </a:solidFill>
                <a:latin typeface="Arial" charset="0"/>
                <a:ea typeface="Times New Roman" charset="0"/>
              </a:rPr>
              <a:t>2017 Employee Survey Reservation form</a:t>
            </a:r>
            <a:endParaRPr lang="en-US" sz="2000" dirty="0"/>
          </a:p>
        </p:txBody>
      </p:sp>
      <p:sp>
        <p:nvSpPr>
          <p:cNvPr id="3" name="Content Placeholder 2"/>
          <p:cNvSpPr>
            <a:spLocks noGrp="1"/>
          </p:cNvSpPr>
          <p:nvPr>
            <p:ph sz="quarter" idx="13"/>
          </p:nvPr>
        </p:nvSpPr>
        <p:spPr>
          <a:xfrm>
            <a:off x="602900" y="1705809"/>
            <a:ext cx="8380325" cy="880354"/>
          </a:xfrm>
        </p:spPr>
        <p:txBody>
          <a:bodyPr>
            <a:normAutofit/>
          </a:bodyPr>
          <a:lstStyle/>
          <a:p>
            <a:pPr marL="86868" indent="0">
              <a:buNone/>
            </a:pPr>
            <a:r>
              <a:rPr lang="en-US" sz="1800" dirty="0"/>
              <a:t>You reserved </a:t>
            </a:r>
            <a:r>
              <a:rPr lang="en-US" sz="1800" dirty="0">
                <a:solidFill>
                  <a:srgbClr val="FF0000"/>
                </a:solidFill>
              </a:rPr>
              <a:t>Tuesday March 14</a:t>
            </a:r>
            <a:r>
              <a:rPr lang="en-US" sz="1800" baseline="30000" dirty="0">
                <a:solidFill>
                  <a:srgbClr val="FF0000"/>
                </a:solidFill>
              </a:rPr>
              <a:t>th</a:t>
            </a:r>
            <a:r>
              <a:rPr lang="en-US" sz="1800" dirty="0">
                <a:solidFill>
                  <a:srgbClr val="FF0000"/>
                </a:solidFill>
              </a:rPr>
              <a:t> </a:t>
            </a:r>
            <a:r>
              <a:rPr lang="en-US" sz="1800" dirty="0"/>
              <a:t>as the first day of your worksite’s survey.  </a:t>
            </a:r>
          </a:p>
          <a:p>
            <a:pPr marL="86868" indent="0">
              <a:buNone/>
            </a:pPr>
            <a:r>
              <a:rPr lang="en-US" sz="1800" dirty="0">
                <a:solidFill>
                  <a:srgbClr val="FF0000"/>
                </a:solidFill>
              </a:rPr>
              <a:t>Friday March 10</a:t>
            </a:r>
            <a:r>
              <a:rPr lang="en-US" sz="1800" baseline="30000" dirty="0">
                <a:solidFill>
                  <a:srgbClr val="FF0000"/>
                </a:solidFill>
              </a:rPr>
              <a:t>rd</a:t>
            </a:r>
            <a:r>
              <a:rPr lang="en-US" sz="1800" dirty="0"/>
              <a:t> is the last day to set up your survey preferences.</a:t>
            </a:r>
          </a:p>
        </p:txBody>
      </p:sp>
      <p:graphicFrame>
        <p:nvGraphicFramePr>
          <p:cNvPr id="14" name="Table 13"/>
          <p:cNvGraphicFramePr>
            <a:graphicFrameLocks noGrp="1"/>
          </p:cNvGraphicFramePr>
          <p:nvPr>
            <p:extLst>
              <p:ext uri="{D42A27DB-BD31-4B8C-83A1-F6EECF244321}">
                <p14:modId xmlns:p14="http://schemas.microsoft.com/office/powerpoint/2010/main" val="2663240350"/>
              </p:ext>
            </p:extLst>
          </p:nvPr>
        </p:nvGraphicFramePr>
        <p:xfrm>
          <a:off x="1422793" y="3211136"/>
          <a:ext cx="6339837" cy="2768004"/>
        </p:xfrm>
        <a:graphic>
          <a:graphicData uri="http://schemas.openxmlformats.org/drawingml/2006/table">
            <a:tbl>
              <a:tblPr firstRow="1" bandRow="1">
                <a:tableStyleId>{5C22544A-7EE6-4342-B048-85BDC9FD1C3A}</a:tableStyleId>
              </a:tblPr>
              <a:tblGrid>
                <a:gridCol w="905691">
                  <a:extLst>
                    <a:ext uri="{9D8B030D-6E8A-4147-A177-3AD203B41FA5}">
                      <a16:colId xmlns:a16="http://schemas.microsoft.com/office/drawing/2014/main" val="20000"/>
                    </a:ext>
                  </a:extLst>
                </a:gridCol>
                <a:gridCol w="905691">
                  <a:extLst>
                    <a:ext uri="{9D8B030D-6E8A-4147-A177-3AD203B41FA5}">
                      <a16:colId xmlns:a16="http://schemas.microsoft.com/office/drawing/2014/main" val="20001"/>
                    </a:ext>
                  </a:extLst>
                </a:gridCol>
                <a:gridCol w="905691">
                  <a:extLst>
                    <a:ext uri="{9D8B030D-6E8A-4147-A177-3AD203B41FA5}">
                      <a16:colId xmlns:a16="http://schemas.microsoft.com/office/drawing/2014/main" val="20002"/>
                    </a:ext>
                  </a:extLst>
                </a:gridCol>
                <a:gridCol w="905691">
                  <a:extLst>
                    <a:ext uri="{9D8B030D-6E8A-4147-A177-3AD203B41FA5}">
                      <a16:colId xmlns:a16="http://schemas.microsoft.com/office/drawing/2014/main" val="20003"/>
                    </a:ext>
                  </a:extLst>
                </a:gridCol>
                <a:gridCol w="905691">
                  <a:extLst>
                    <a:ext uri="{9D8B030D-6E8A-4147-A177-3AD203B41FA5}">
                      <a16:colId xmlns:a16="http://schemas.microsoft.com/office/drawing/2014/main" val="20004"/>
                    </a:ext>
                  </a:extLst>
                </a:gridCol>
                <a:gridCol w="905691">
                  <a:extLst>
                    <a:ext uri="{9D8B030D-6E8A-4147-A177-3AD203B41FA5}">
                      <a16:colId xmlns:a16="http://schemas.microsoft.com/office/drawing/2014/main" val="20005"/>
                    </a:ext>
                  </a:extLst>
                </a:gridCol>
                <a:gridCol w="905691">
                  <a:extLst>
                    <a:ext uri="{9D8B030D-6E8A-4147-A177-3AD203B41FA5}">
                      <a16:colId xmlns:a16="http://schemas.microsoft.com/office/drawing/2014/main" val="20006"/>
                    </a:ext>
                  </a:extLst>
                </a:gridCol>
              </a:tblGrid>
              <a:tr h="461334">
                <a:tc>
                  <a:txBody>
                    <a:bodyPr/>
                    <a:lstStyle/>
                    <a:p>
                      <a:r>
                        <a:rPr lang="en-US" dirty="0"/>
                        <a:t>Sun</a:t>
                      </a:r>
                    </a:p>
                  </a:txBody>
                  <a:tcPr/>
                </a:tc>
                <a:tc>
                  <a:txBody>
                    <a:bodyPr/>
                    <a:lstStyle/>
                    <a:p>
                      <a:r>
                        <a:rPr lang="en-US" dirty="0"/>
                        <a:t>Mon</a:t>
                      </a:r>
                    </a:p>
                  </a:txBody>
                  <a:tcPr/>
                </a:tc>
                <a:tc>
                  <a:txBody>
                    <a:bodyPr/>
                    <a:lstStyle/>
                    <a:p>
                      <a:r>
                        <a:rPr lang="en-US" dirty="0"/>
                        <a:t>Tues</a:t>
                      </a:r>
                    </a:p>
                  </a:txBody>
                  <a:tcPr/>
                </a:tc>
                <a:tc>
                  <a:txBody>
                    <a:bodyPr/>
                    <a:lstStyle/>
                    <a:p>
                      <a:r>
                        <a:rPr lang="en-US" dirty="0"/>
                        <a:t>Wed</a:t>
                      </a:r>
                    </a:p>
                  </a:txBody>
                  <a:tcPr/>
                </a:tc>
                <a:tc>
                  <a:txBody>
                    <a:bodyPr/>
                    <a:lstStyle/>
                    <a:p>
                      <a:r>
                        <a:rPr lang="en-US" dirty="0"/>
                        <a:t>Thurs</a:t>
                      </a:r>
                    </a:p>
                  </a:txBody>
                  <a:tcPr/>
                </a:tc>
                <a:tc>
                  <a:txBody>
                    <a:bodyPr/>
                    <a:lstStyle/>
                    <a:p>
                      <a:r>
                        <a:rPr lang="en-US" dirty="0"/>
                        <a:t>Fri</a:t>
                      </a:r>
                    </a:p>
                  </a:txBody>
                  <a:tcPr/>
                </a:tc>
                <a:tc>
                  <a:txBody>
                    <a:bodyPr/>
                    <a:lstStyle/>
                    <a:p>
                      <a:r>
                        <a:rPr lang="en-US" dirty="0"/>
                        <a:t>Sat</a:t>
                      </a:r>
                    </a:p>
                  </a:txBody>
                  <a:tcPr/>
                </a:tc>
                <a:extLst>
                  <a:ext uri="{0D108BD9-81ED-4DB2-BD59-A6C34878D82A}">
                    <a16:rowId xmlns:a16="http://schemas.microsoft.com/office/drawing/2014/main" val="10000"/>
                  </a:ext>
                </a:extLst>
              </a:tr>
              <a:tr h="461334">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1</a:t>
                      </a:r>
                    </a:p>
                  </a:txBody>
                  <a:tcPr/>
                </a:tc>
                <a:tc>
                  <a:txBody>
                    <a:bodyPr/>
                    <a:lstStyle/>
                    <a:p>
                      <a:r>
                        <a:rPr lang="en-US" dirty="0"/>
                        <a:t>2</a:t>
                      </a:r>
                    </a:p>
                  </a:txBody>
                  <a:tcPr/>
                </a:tc>
                <a:tc>
                  <a:txBody>
                    <a:bodyPr/>
                    <a:lstStyle/>
                    <a:p>
                      <a:r>
                        <a:rPr lang="en-US" dirty="0"/>
                        <a:t>3</a:t>
                      </a:r>
                    </a:p>
                  </a:txBody>
                  <a:tcPr/>
                </a:tc>
                <a:tc>
                  <a:txBody>
                    <a:bodyPr/>
                    <a:lstStyle/>
                    <a:p>
                      <a:endParaRPr lang="en-US" dirty="0"/>
                    </a:p>
                  </a:txBody>
                  <a:tcPr>
                    <a:pattFill prst="pct75">
                      <a:fgClr>
                        <a:schemeClr val="accent1">
                          <a:tint val="40000"/>
                        </a:schemeClr>
                      </a:fgClr>
                      <a:bgClr>
                        <a:schemeClr val="bg1"/>
                      </a:bgClr>
                    </a:pattFill>
                  </a:tcPr>
                </a:tc>
                <a:extLst>
                  <a:ext uri="{0D108BD9-81ED-4DB2-BD59-A6C34878D82A}">
                    <a16:rowId xmlns:a16="http://schemas.microsoft.com/office/drawing/2014/main" val="10001"/>
                  </a:ext>
                </a:extLst>
              </a:tr>
              <a:tr h="461334">
                <a:tc>
                  <a:txBody>
                    <a:bodyPr/>
                    <a:lstStyle/>
                    <a:p>
                      <a:endParaRPr lang="en-US" dirty="0"/>
                    </a:p>
                  </a:txBody>
                  <a:tcPr/>
                </a:tc>
                <a:tc>
                  <a:txBody>
                    <a:bodyPr/>
                    <a:lstStyle/>
                    <a:p>
                      <a:r>
                        <a:rPr lang="en-US" dirty="0"/>
                        <a:t>6</a:t>
                      </a:r>
                    </a:p>
                  </a:txBody>
                  <a:tcPr>
                    <a:solidFill>
                      <a:schemeClr val="bg1"/>
                    </a:solidFill>
                  </a:tcPr>
                </a:tc>
                <a:tc>
                  <a:txBody>
                    <a:bodyPr/>
                    <a:lstStyle/>
                    <a:p>
                      <a:pPr marL="0" algn="l" defTabSz="457200" rtl="0" eaLnBrk="1" latinLnBrk="0" hangingPunct="1"/>
                      <a:r>
                        <a:rPr lang="en-US" sz="1800" kern="1200" dirty="0">
                          <a:solidFill>
                            <a:sysClr val="windowText" lastClr="000000"/>
                          </a:solidFill>
                          <a:latin typeface="+mn-lt"/>
                          <a:ea typeface="+mn-ea"/>
                          <a:cs typeface="+mn-cs"/>
                        </a:rPr>
                        <a:t>7</a:t>
                      </a:r>
                    </a:p>
                  </a:txBody>
                  <a:tcPr>
                    <a:solidFill>
                      <a:schemeClr val="bg1"/>
                    </a:solidFill>
                  </a:tcPr>
                </a:tc>
                <a:tc>
                  <a:txBody>
                    <a:bodyPr/>
                    <a:lstStyle/>
                    <a:p>
                      <a:pPr marL="0" algn="l" defTabSz="457200" rtl="0" eaLnBrk="1" latinLnBrk="0" hangingPunct="1"/>
                      <a:r>
                        <a:rPr lang="en-US" sz="1800" kern="1200" dirty="0">
                          <a:solidFill>
                            <a:sysClr val="windowText" lastClr="000000"/>
                          </a:solidFill>
                          <a:latin typeface="+mn-lt"/>
                          <a:ea typeface="+mn-ea"/>
                          <a:cs typeface="+mn-cs"/>
                        </a:rPr>
                        <a:t>8</a:t>
                      </a:r>
                    </a:p>
                  </a:txBody>
                  <a:tcPr>
                    <a:solidFill>
                      <a:schemeClr val="bg1"/>
                    </a:solidFill>
                  </a:tcPr>
                </a:tc>
                <a:tc>
                  <a:txBody>
                    <a:bodyPr/>
                    <a:lstStyle/>
                    <a:p>
                      <a:pPr marL="0" algn="l" defTabSz="457200" rtl="0" eaLnBrk="1" latinLnBrk="0" hangingPunct="1"/>
                      <a:r>
                        <a:rPr lang="en-US" sz="1800" kern="1200" dirty="0">
                          <a:solidFill>
                            <a:sysClr val="windowText" lastClr="000000"/>
                          </a:solidFill>
                          <a:latin typeface="+mn-lt"/>
                          <a:ea typeface="+mn-ea"/>
                          <a:cs typeface="+mn-cs"/>
                        </a:rPr>
                        <a:t>9</a:t>
                      </a:r>
                    </a:p>
                  </a:txBody>
                  <a:tcPr>
                    <a:solidFill>
                      <a:schemeClr val="bg1"/>
                    </a:solidFill>
                  </a:tcPr>
                </a:tc>
                <a:tc>
                  <a:txBody>
                    <a:bodyPr/>
                    <a:lstStyle/>
                    <a:p>
                      <a:pPr marL="0" algn="l" defTabSz="457200" rtl="0" eaLnBrk="1" latinLnBrk="0" hangingPunct="1"/>
                      <a:r>
                        <a:rPr lang="en-US" sz="1800" kern="1200" dirty="0">
                          <a:solidFill>
                            <a:sysClr val="windowText" lastClr="000000"/>
                          </a:solidFill>
                          <a:latin typeface="+mn-lt"/>
                          <a:ea typeface="+mn-ea"/>
                          <a:cs typeface="+mn-cs"/>
                        </a:rPr>
                        <a:t>10</a:t>
                      </a:r>
                    </a:p>
                  </a:txBody>
                  <a:tcPr>
                    <a:solidFill>
                      <a:schemeClr val="bg1"/>
                    </a:solidFill>
                  </a:tcPr>
                </a:tc>
                <a:tc>
                  <a:txBody>
                    <a:bodyPr/>
                    <a:lstStyle/>
                    <a:p>
                      <a:endParaRPr lang="en-US" dirty="0"/>
                    </a:p>
                  </a:txBody>
                  <a:tcPr/>
                </a:tc>
                <a:extLst>
                  <a:ext uri="{0D108BD9-81ED-4DB2-BD59-A6C34878D82A}">
                    <a16:rowId xmlns:a16="http://schemas.microsoft.com/office/drawing/2014/main" val="10002"/>
                  </a:ext>
                </a:extLst>
              </a:tr>
              <a:tr h="461334">
                <a:tc>
                  <a:txBody>
                    <a:bodyPr/>
                    <a:lstStyle/>
                    <a:p>
                      <a:pPr marL="0" algn="l" defTabSz="457200" rtl="0" eaLnBrk="1" latinLnBrk="0" hangingPunct="1"/>
                      <a:endParaRPr lang="en-US" sz="1800" kern="1200" dirty="0">
                        <a:solidFill>
                          <a:schemeClr val="dk1"/>
                        </a:solidFill>
                        <a:latin typeface="+mn-lt"/>
                        <a:ea typeface="+mn-ea"/>
                        <a:cs typeface="+mn-cs"/>
                      </a:endParaRPr>
                    </a:p>
                  </a:txBody>
                  <a:tcPr>
                    <a:solidFill>
                      <a:srgbClr val="FFFFFF"/>
                    </a:solidFill>
                  </a:tcPr>
                </a:tc>
                <a:tc>
                  <a:txBody>
                    <a:bodyPr/>
                    <a:lstStyle/>
                    <a:p>
                      <a:pPr marL="0" algn="l" defTabSz="457200" rtl="0" eaLnBrk="1" latinLnBrk="0" hangingPunct="1"/>
                      <a:r>
                        <a:rPr lang="en-US" sz="1800" kern="1200" dirty="0">
                          <a:solidFill>
                            <a:schemeClr val="dk1"/>
                          </a:solidFill>
                          <a:latin typeface="+mn-lt"/>
                          <a:ea typeface="+mn-ea"/>
                          <a:cs typeface="+mn-cs"/>
                        </a:rPr>
                        <a:t>13</a:t>
                      </a:r>
                    </a:p>
                  </a:txBody>
                  <a:tcPr>
                    <a:noFill/>
                  </a:tcPr>
                </a:tc>
                <a:tc>
                  <a:txBody>
                    <a:bodyPr/>
                    <a:lstStyle/>
                    <a:p>
                      <a:r>
                        <a:rPr lang="en-US" dirty="0">
                          <a:solidFill>
                            <a:sysClr val="windowText" lastClr="000000"/>
                          </a:solidFill>
                        </a:rPr>
                        <a:t>14</a:t>
                      </a:r>
                    </a:p>
                  </a:txBody>
                  <a:tcPr>
                    <a:solidFill>
                      <a:srgbClr val="FFFF00"/>
                    </a:solidFill>
                  </a:tcPr>
                </a:tc>
                <a:tc>
                  <a:txBody>
                    <a:bodyPr/>
                    <a:lstStyle/>
                    <a:p>
                      <a:r>
                        <a:rPr lang="en-US" dirty="0">
                          <a:solidFill>
                            <a:sysClr val="windowText" lastClr="000000"/>
                          </a:solidFill>
                        </a:rPr>
                        <a:t>15</a:t>
                      </a:r>
                    </a:p>
                  </a:txBody>
                  <a:tcPr>
                    <a:solidFill>
                      <a:srgbClr val="FFFF00"/>
                    </a:solidFill>
                  </a:tcPr>
                </a:tc>
                <a:tc>
                  <a:txBody>
                    <a:bodyPr/>
                    <a:lstStyle/>
                    <a:p>
                      <a:r>
                        <a:rPr lang="en-US" dirty="0">
                          <a:solidFill>
                            <a:sysClr val="windowText" lastClr="000000"/>
                          </a:solidFill>
                        </a:rPr>
                        <a:t>16</a:t>
                      </a:r>
                    </a:p>
                  </a:txBody>
                  <a:tcPr>
                    <a:solidFill>
                      <a:srgbClr val="FFFF00"/>
                    </a:solidFill>
                  </a:tcPr>
                </a:tc>
                <a:tc>
                  <a:txBody>
                    <a:bodyPr/>
                    <a:lstStyle/>
                    <a:p>
                      <a:r>
                        <a:rPr lang="en-US" dirty="0">
                          <a:solidFill>
                            <a:sysClr val="windowText" lastClr="000000"/>
                          </a:solidFill>
                        </a:rPr>
                        <a:t>17</a:t>
                      </a:r>
                    </a:p>
                  </a:txBody>
                  <a:tcPr>
                    <a:solidFill>
                      <a:srgbClr val="FFFF00"/>
                    </a:solidFill>
                  </a:tcPr>
                </a:tc>
                <a:tc>
                  <a:txBody>
                    <a:bodyPr/>
                    <a:lstStyle/>
                    <a:p>
                      <a:endParaRPr lang="en-US" dirty="0">
                        <a:solidFill>
                          <a:srgbClr val="FF0000"/>
                        </a:solidFill>
                      </a:endParaRPr>
                    </a:p>
                  </a:txBody>
                  <a:tcPr>
                    <a:solidFill>
                      <a:srgbClr val="FFFFFF"/>
                    </a:solidFill>
                  </a:tcPr>
                </a:tc>
                <a:extLst>
                  <a:ext uri="{0D108BD9-81ED-4DB2-BD59-A6C34878D82A}">
                    <a16:rowId xmlns:a16="http://schemas.microsoft.com/office/drawing/2014/main" val="10003"/>
                  </a:ext>
                </a:extLst>
              </a:tr>
              <a:tr h="461334">
                <a:tc>
                  <a:txBody>
                    <a:bodyPr/>
                    <a:lstStyle/>
                    <a:p>
                      <a:endParaRPr lang="en-US" dirty="0">
                        <a:solidFill>
                          <a:srgbClr val="FF0000"/>
                        </a:solidFill>
                      </a:endParaRPr>
                    </a:p>
                  </a:txBody>
                  <a:tcPr/>
                </a:tc>
                <a:tc>
                  <a:txBody>
                    <a:bodyPr/>
                    <a:lstStyle/>
                    <a:p>
                      <a:r>
                        <a:rPr lang="en-US" dirty="0">
                          <a:solidFill>
                            <a:sysClr val="windowText" lastClr="000000"/>
                          </a:solidFill>
                        </a:rPr>
                        <a:t>20</a:t>
                      </a:r>
                    </a:p>
                  </a:txBody>
                  <a:tcPr>
                    <a:solidFill>
                      <a:srgbClr val="FFFF00"/>
                    </a:solidFill>
                  </a:tcPr>
                </a:tc>
                <a:tc>
                  <a:txBody>
                    <a:bodyPr/>
                    <a:lstStyle/>
                    <a:p>
                      <a:r>
                        <a:rPr lang="en-US" dirty="0">
                          <a:solidFill>
                            <a:sysClr val="windowText" lastClr="000000"/>
                          </a:solidFill>
                        </a:rPr>
                        <a:t>21</a:t>
                      </a:r>
                    </a:p>
                  </a:txBody>
                  <a:tcPr>
                    <a:solidFill>
                      <a:srgbClr val="FFFF00"/>
                    </a:solidFill>
                  </a:tcPr>
                </a:tc>
                <a:tc>
                  <a:txBody>
                    <a:bodyPr/>
                    <a:lstStyle/>
                    <a:p>
                      <a:r>
                        <a:rPr lang="en-US" dirty="0">
                          <a:solidFill>
                            <a:sysClr val="windowText" lastClr="000000"/>
                          </a:solidFill>
                        </a:rPr>
                        <a:t>22</a:t>
                      </a:r>
                    </a:p>
                  </a:txBody>
                  <a:tcPr>
                    <a:solidFill>
                      <a:srgbClr val="FFFF00"/>
                    </a:solidFill>
                  </a:tcPr>
                </a:tc>
                <a:tc>
                  <a:txBody>
                    <a:bodyPr/>
                    <a:lstStyle/>
                    <a:p>
                      <a:r>
                        <a:rPr lang="en-US" dirty="0">
                          <a:solidFill>
                            <a:sysClr val="windowText" lastClr="000000"/>
                          </a:solidFill>
                        </a:rPr>
                        <a:t>23</a:t>
                      </a:r>
                    </a:p>
                  </a:txBody>
                  <a:tcPr>
                    <a:solidFill>
                      <a:srgbClr val="FFFF00"/>
                    </a:solidFill>
                  </a:tcPr>
                </a:tc>
                <a:tc>
                  <a:txBody>
                    <a:bodyPr/>
                    <a:lstStyle/>
                    <a:p>
                      <a:r>
                        <a:rPr lang="en-US" dirty="0">
                          <a:solidFill>
                            <a:sysClr val="windowText" lastClr="000000"/>
                          </a:solidFill>
                        </a:rPr>
                        <a:t>24</a:t>
                      </a:r>
                    </a:p>
                  </a:txBody>
                  <a:tcPr>
                    <a:solidFill>
                      <a:srgbClr val="FFFF00"/>
                    </a:solidFill>
                  </a:tcPr>
                </a:tc>
                <a:tc>
                  <a:txBody>
                    <a:bodyPr/>
                    <a:lstStyle/>
                    <a:p>
                      <a:endParaRPr lang="en-US" dirty="0"/>
                    </a:p>
                  </a:txBody>
                  <a:tcPr/>
                </a:tc>
                <a:extLst>
                  <a:ext uri="{0D108BD9-81ED-4DB2-BD59-A6C34878D82A}">
                    <a16:rowId xmlns:a16="http://schemas.microsoft.com/office/drawing/2014/main" val="10004"/>
                  </a:ext>
                </a:extLst>
              </a:tr>
              <a:tr h="461334">
                <a:tc>
                  <a:txBody>
                    <a:bodyPr/>
                    <a:lstStyle/>
                    <a:p>
                      <a:endParaRPr lang="en-US" dirty="0">
                        <a:solidFill>
                          <a:srgbClr val="FF0000"/>
                        </a:solidFill>
                      </a:endParaRPr>
                    </a:p>
                  </a:txBody>
                  <a:tcPr/>
                </a:tc>
                <a:tc>
                  <a:txBody>
                    <a:bodyPr/>
                    <a:lstStyle/>
                    <a:p>
                      <a:endParaRPr lang="en-US" dirty="0">
                        <a:solidFill>
                          <a:sysClr val="windowText" lastClr="000000"/>
                        </a:solidFill>
                      </a:endParaRPr>
                    </a:p>
                  </a:txBody>
                  <a:tcPr/>
                </a:tc>
                <a:tc>
                  <a:txBody>
                    <a:bodyPr/>
                    <a:lstStyle/>
                    <a:p>
                      <a:endParaRPr lang="en-US" dirty="0">
                        <a:solidFill>
                          <a:sysClr val="windowText" lastClr="000000"/>
                        </a:solidFill>
                      </a:endParaRPr>
                    </a:p>
                  </a:txBody>
                  <a:tcPr/>
                </a:tc>
                <a:tc>
                  <a:txBody>
                    <a:bodyPr/>
                    <a:lstStyle/>
                    <a:p>
                      <a:endParaRPr lang="en-US" dirty="0">
                        <a:solidFill>
                          <a:sysClr val="windowText" lastClr="000000"/>
                        </a:solidFill>
                      </a:endParaRPr>
                    </a:p>
                  </a:txBody>
                  <a:tcPr/>
                </a:tc>
                <a:tc>
                  <a:txBody>
                    <a:bodyPr/>
                    <a:lstStyle/>
                    <a:p>
                      <a:endParaRPr lang="en-US" dirty="0">
                        <a:solidFill>
                          <a:sysClr val="windowText" lastClr="000000"/>
                        </a:solidFill>
                      </a:endParaRPr>
                    </a:p>
                  </a:txBody>
                  <a:tcPr/>
                </a:tc>
                <a:tc>
                  <a:txBody>
                    <a:bodyPr/>
                    <a:lstStyle/>
                    <a:p>
                      <a:endParaRPr lang="en-US" dirty="0">
                        <a:solidFill>
                          <a:sysClr val="windowText" lastClr="000000"/>
                        </a:solidFill>
                      </a:endParaRPr>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15" name="TextBox 14"/>
          <p:cNvSpPr txBox="1"/>
          <p:nvPr/>
        </p:nvSpPr>
        <p:spPr>
          <a:xfrm>
            <a:off x="3323308" y="2841804"/>
            <a:ext cx="2538805" cy="369332"/>
          </a:xfrm>
          <a:prstGeom prst="rect">
            <a:avLst/>
          </a:prstGeom>
          <a:noFill/>
        </p:spPr>
        <p:txBody>
          <a:bodyPr wrap="square" rtlCol="0">
            <a:spAutoFit/>
          </a:bodyPr>
          <a:lstStyle/>
          <a:p>
            <a:pPr algn="ctr"/>
            <a:r>
              <a:rPr lang="en-US" dirty="0"/>
              <a:t>March 2017</a:t>
            </a:r>
          </a:p>
        </p:txBody>
      </p:sp>
    </p:spTree>
    <p:extLst>
      <p:ext uri="{BB962C8B-B14F-4D97-AF65-F5344CB8AC3E}">
        <p14:creationId xmlns:p14="http://schemas.microsoft.com/office/powerpoint/2010/main" val="1522488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474956" y="457271"/>
            <a:ext cx="8229600" cy="623000"/>
          </a:xfrm>
        </p:spPr>
        <p:txBody>
          <a:bodyPr>
            <a:normAutofit fontScale="90000"/>
          </a:bodyPr>
          <a:lstStyle/>
          <a:p>
            <a:br>
              <a:rPr lang="en-US" dirty="0"/>
            </a:br>
            <a:r>
              <a:rPr lang="en-US" sz="2700" dirty="0"/>
              <a:t>Set-up Steps Required Before Survey Week</a:t>
            </a:r>
          </a:p>
        </p:txBody>
      </p:sp>
      <p:sp>
        <p:nvSpPr>
          <p:cNvPr id="3" name="TextBox 2"/>
          <p:cNvSpPr txBox="1"/>
          <p:nvPr/>
        </p:nvSpPr>
        <p:spPr>
          <a:xfrm>
            <a:off x="694409" y="1644962"/>
            <a:ext cx="7271666" cy="3693319"/>
          </a:xfrm>
          <a:prstGeom prst="rect">
            <a:avLst/>
          </a:prstGeom>
          <a:noFill/>
        </p:spPr>
        <p:txBody>
          <a:bodyPr wrap="square" rtlCol="0" anchor="t">
            <a:spAutoFit/>
          </a:bodyPr>
          <a:lstStyle/>
          <a:p>
            <a:pPr>
              <a:lnSpc>
                <a:spcPct val="150000"/>
              </a:lnSpc>
            </a:pPr>
            <a:r>
              <a:rPr lang="en-US" dirty="0"/>
              <a:t>1. Log into the survey website </a:t>
            </a:r>
          </a:p>
          <a:p>
            <a:pPr>
              <a:lnSpc>
                <a:spcPct val="150000"/>
              </a:lnSpc>
            </a:pPr>
            <a:r>
              <a:rPr lang="en-US" dirty="0"/>
              <a:t>2. Share survey dates with IT and Management</a:t>
            </a:r>
            <a:endParaRPr lang="en-US"/>
          </a:p>
          <a:p>
            <a:pPr lvl="0">
              <a:lnSpc>
                <a:spcPct val="150000"/>
              </a:lnSpc>
            </a:pPr>
            <a:r>
              <a:rPr lang="en-US" dirty="0"/>
              <a:t>3. Set up methods: Email Domain or Uploaded List</a:t>
            </a:r>
          </a:p>
          <a:p>
            <a:pPr lvl="0">
              <a:lnSpc>
                <a:spcPct val="150000"/>
              </a:lnSpc>
            </a:pPr>
            <a:r>
              <a:rPr lang="en-US" dirty="0"/>
              <a:t>4. Add supplemental questions </a:t>
            </a:r>
          </a:p>
          <a:p>
            <a:pPr lvl="0">
              <a:lnSpc>
                <a:spcPct val="150000"/>
              </a:lnSpc>
            </a:pPr>
            <a:r>
              <a:rPr lang="en-US" dirty="0"/>
              <a:t>5. Rollout survey to employees</a:t>
            </a:r>
          </a:p>
          <a:p>
            <a:pPr lvl="0">
              <a:lnSpc>
                <a:spcPct val="150000"/>
              </a:lnSpc>
            </a:pPr>
            <a:r>
              <a:rPr lang="en-US" dirty="0"/>
              <a:t>6. Monitor survey success</a:t>
            </a:r>
          </a:p>
          <a:p>
            <a:pPr lvl="0">
              <a:lnSpc>
                <a:spcPct val="150000"/>
              </a:lnSpc>
            </a:pPr>
            <a:r>
              <a:rPr lang="en-US" dirty="0"/>
              <a:t>7. Close out and submit survey results</a:t>
            </a:r>
          </a:p>
          <a:p>
            <a:pPr lvl="0">
              <a:lnSpc>
                <a:spcPct val="150000"/>
              </a:lnSpc>
            </a:pPr>
            <a:r>
              <a:rPr lang="en-US" dirty="0"/>
              <a:t>8. More resources</a:t>
            </a:r>
          </a:p>
          <a:p>
            <a:endParaRPr lang="en-US" dirty="0"/>
          </a:p>
        </p:txBody>
      </p:sp>
    </p:spTree>
    <p:extLst>
      <p:ext uri="{BB962C8B-B14F-4D97-AF65-F5344CB8AC3E}">
        <p14:creationId xmlns:p14="http://schemas.microsoft.com/office/powerpoint/2010/main" val="342892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770" t="25655" r="16483" b="23308"/>
          <a:stretch/>
        </p:blipFill>
        <p:spPr>
          <a:xfrm>
            <a:off x="1110068" y="3992018"/>
            <a:ext cx="2448507" cy="1070512"/>
          </a:xfrm>
          <a:prstGeom prst="rect">
            <a:avLst/>
          </a:prstGeom>
        </p:spPr>
      </p:pic>
      <p:sp>
        <p:nvSpPr>
          <p:cNvPr id="3" name="TextBox 2"/>
          <p:cNvSpPr txBox="1"/>
          <p:nvPr/>
        </p:nvSpPr>
        <p:spPr>
          <a:xfrm>
            <a:off x="931163" y="2205434"/>
            <a:ext cx="7637929" cy="1754326"/>
          </a:xfrm>
          <a:prstGeom prst="rect">
            <a:avLst/>
          </a:prstGeom>
          <a:noFill/>
        </p:spPr>
        <p:txBody>
          <a:bodyPr wrap="square" rtlCol="0">
            <a:spAutoFit/>
          </a:bodyPr>
          <a:lstStyle/>
          <a:p>
            <a:pPr marL="285750" indent="-285750">
              <a:buFont typeface="Wingdings" charset="2"/>
              <a:buChar char="Ø"/>
            </a:pPr>
            <a:r>
              <a:rPr lang="en-US" dirty="0"/>
              <a:t>Log into the survey website to set up the employee survey on </a:t>
            </a:r>
            <a:br>
              <a:rPr lang="en-US" dirty="0"/>
            </a:br>
            <a:r>
              <a:rPr lang="en-US" dirty="0"/>
              <a:t>WSDOT’s CTR tool at </a:t>
            </a:r>
            <a:r>
              <a:rPr lang="en-US" u="sng" dirty="0">
                <a:hlinkClick r:id="rId3"/>
              </a:rPr>
              <a:t>www.ctrsurvey.org/admin</a:t>
            </a:r>
            <a:r>
              <a:rPr lang="en-US" dirty="0"/>
              <a:t>. </a:t>
            </a:r>
            <a:br>
              <a:rPr lang="en-US" dirty="0"/>
            </a:br>
            <a:endParaRPr lang="en-US" dirty="0"/>
          </a:p>
          <a:p>
            <a:pPr marL="285750" indent="-285750">
              <a:buFont typeface="Wingdings" charset="2"/>
              <a:buChar char="Ø"/>
            </a:pPr>
            <a:r>
              <a:rPr lang="en-US" dirty="0"/>
              <a:t>Your unique CTR Tool information: </a:t>
            </a:r>
          </a:p>
          <a:p>
            <a:r>
              <a:rPr lang="en-US" dirty="0"/>
              <a:t>	</a:t>
            </a:r>
            <a:r>
              <a:rPr lang="en-US" b="1" dirty="0"/>
              <a:t>Login Name: </a:t>
            </a:r>
            <a:r>
              <a:rPr lang="en-US" b="1" u="sng" dirty="0"/>
              <a:t>                  </a:t>
            </a:r>
            <a:r>
              <a:rPr lang="en-US" b="1" dirty="0"/>
              <a:t>	Password: </a:t>
            </a:r>
            <a:r>
              <a:rPr lang="en-US" b="1" u="sng" dirty="0"/>
              <a:t>______________</a:t>
            </a:r>
          </a:p>
          <a:p>
            <a:endParaRPr lang="en-US" b="1" u="sng" dirty="0"/>
          </a:p>
        </p:txBody>
      </p:sp>
      <p:sp>
        <p:nvSpPr>
          <p:cNvPr id="5" name="Title 4"/>
          <p:cNvSpPr>
            <a:spLocks noGrp="1"/>
          </p:cNvSpPr>
          <p:nvPr>
            <p:ph type="title"/>
          </p:nvPr>
        </p:nvSpPr>
        <p:spPr>
          <a:xfrm>
            <a:off x="496956" y="477997"/>
            <a:ext cx="8229600" cy="623000"/>
          </a:xfrm>
        </p:spPr>
        <p:txBody>
          <a:bodyPr>
            <a:normAutofit/>
          </a:bodyPr>
          <a:lstStyle/>
          <a:p>
            <a:r>
              <a:rPr lang="en-US" sz="2400" dirty="0">
                <a:latin typeface="+mn-lt"/>
              </a:rPr>
              <a:t>Step 1</a:t>
            </a:r>
            <a:r>
              <a:rPr lang="mr-IN" sz="2400" dirty="0">
                <a:latin typeface="+mn-lt"/>
              </a:rPr>
              <a:t>…</a:t>
            </a:r>
            <a:r>
              <a:rPr lang="en-US" sz="2400" dirty="0">
                <a:latin typeface="+mn-lt"/>
              </a:rPr>
              <a:t>Log into the survey website</a:t>
            </a:r>
          </a:p>
        </p:txBody>
      </p:sp>
      <p:sp>
        <p:nvSpPr>
          <p:cNvPr id="6" name="TextBox 5"/>
          <p:cNvSpPr txBox="1"/>
          <p:nvPr/>
        </p:nvSpPr>
        <p:spPr>
          <a:xfrm>
            <a:off x="2932042" y="4461438"/>
            <a:ext cx="5506279" cy="369332"/>
          </a:xfrm>
          <a:prstGeom prst="rect">
            <a:avLst/>
          </a:prstGeom>
          <a:noFill/>
        </p:spPr>
        <p:txBody>
          <a:bodyPr wrap="square" rtlCol="0">
            <a:spAutoFit/>
          </a:bodyPr>
          <a:lstStyle/>
          <a:p>
            <a:r>
              <a:rPr lang="en-US" dirty="0"/>
              <a:t>P.S. Save these in a safe place for future reference.</a:t>
            </a:r>
          </a:p>
        </p:txBody>
      </p:sp>
    </p:spTree>
    <p:extLst>
      <p:ext uri="{BB962C8B-B14F-4D97-AF65-F5344CB8AC3E}">
        <p14:creationId xmlns:p14="http://schemas.microsoft.com/office/powerpoint/2010/main" val="181550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38239"/>
            <a:ext cx="8229600" cy="623000"/>
          </a:xfrm>
        </p:spPr>
        <p:txBody>
          <a:bodyPr>
            <a:noAutofit/>
          </a:bodyPr>
          <a:lstStyle/>
          <a:p>
            <a:r>
              <a:rPr lang="en-US" sz="2400" dirty="0">
                <a:latin typeface="+mn-lt"/>
              </a:rPr>
              <a:t>Step 2</a:t>
            </a:r>
            <a:r>
              <a:rPr lang="mr-IN" sz="2400" dirty="0">
                <a:latin typeface="+mn-lt"/>
              </a:rPr>
              <a:t>…</a:t>
            </a:r>
            <a:r>
              <a:rPr lang="en-US" sz="2400" dirty="0">
                <a:latin typeface="+mn-lt"/>
              </a:rPr>
              <a:t>Share Survey Dates with IT &amp; Mgmt</a:t>
            </a:r>
          </a:p>
        </p:txBody>
      </p:sp>
      <p:sp>
        <p:nvSpPr>
          <p:cNvPr id="2" name="TextBox 1"/>
          <p:cNvSpPr txBox="1"/>
          <p:nvPr/>
        </p:nvSpPr>
        <p:spPr>
          <a:xfrm>
            <a:off x="1389355" y="1688951"/>
            <a:ext cx="6130031" cy="2062103"/>
          </a:xfrm>
          <a:prstGeom prst="rect">
            <a:avLst/>
          </a:prstGeom>
          <a:noFill/>
        </p:spPr>
        <p:txBody>
          <a:bodyPr wrap="square" rtlCol="0">
            <a:spAutoFit/>
          </a:bodyPr>
          <a:lstStyle/>
          <a:p>
            <a:pPr marL="742950" lvl="1" indent="-285750">
              <a:buFont typeface="Wingdings" charset="2"/>
              <a:buChar char="Ø"/>
            </a:pPr>
            <a:r>
              <a:rPr lang="en-US" dirty="0"/>
              <a:t>Tell your IT department that a hyperlink to a web based survey is being emailed to all employees. </a:t>
            </a:r>
            <a:br>
              <a:rPr lang="en-US" dirty="0"/>
            </a:br>
            <a:endParaRPr lang="en-US" dirty="0"/>
          </a:p>
          <a:p>
            <a:pPr marL="742950" lvl="1" indent="-285750">
              <a:buFont typeface="Wingdings" charset="2"/>
              <a:buChar char="Ø"/>
            </a:pPr>
            <a:r>
              <a:rPr lang="en-US" dirty="0"/>
              <a:t>Ask Management for their support and help. </a:t>
            </a:r>
            <a:br>
              <a:rPr lang="en-US" dirty="0"/>
            </a:br>
            <a:r>
              <a:rPr lang="en-US" dirty="0"/>
              <a:t> </a:t>
            </a:r>
          </a:p>
          <a:p>
            <a:pPr marL="742950" lvl="1" indent="-285750">
              <a:buFont typeface="Wingdings" charset="2"/>
              <a:buChar char="Ø"/>
            </a:pPr>
            <a:r>
              <a:rPr lang="en-US" u="sng" dirty="0">
                <a:hlinkClick r:id="rId2" invalidUrl="http://www.kingcounty.gov/ transportation/CommuteSolutions/ Survey/online."/>
              </a:rPr>
              <a:t>Use some of these sample Messages</a:t>
            </a:r>
            <a:r>
              <a:rPr lang="en-US" dirty="0"/>
              <a:t> to assist in getting the word out</a:t>
            </a:r>
            <a:r>
              <a:rPr lang="en-US" sz="2000"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4754" y="4180211"/>
            <a:ext cx="3393155" cy="1522207"/>
          </a:xfrm>
          <a:prstGeom prst="rect">
            <a:avLst/>
          </a:prstGeom>
        </p:spPr>
      </p:pic>
    </p:spTree>
    <p:extLst>
      <p:ext uri="{BB962C8B-B14F-4D97-AF65-F5344CB8AC3E}">
        <p14:creationId xmlns:p14="http://schemas.microsoft.com/office/powerpoint/2010/main" val="1502792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49174"/>
            <a:ext cx="8229600" cy="623000"/>
          </a:xfrm>
        </p:spPr>
        <p:txBody>
          <a:bodyPr>
            <a:normAutofit/>
          </a:bodyPr>
          <a:lstStyle/>
          <a:p>
            <a:r>
              <a:rPr lang="en-US" sz="2400" dirty="0">
                <a:latin typeface="+mn-lt"/>
              </a:rPr>
              <a:t>Step 3</a:t>
            </a:r>
            <a:r>
              <a:rPr lang="mr-IN" sz="2400" dirty="0">
                <a:latin typeface="+mn-lt"/>
              </a:rPr>
              <a:t>…</a:t>
            </a:r>
            <a:r>
              <a:rPr lang="en-US" sz="2400" dirty="0">
                <a:latin typeface="+mn-lt"/>
              </a:rPr>
              <a:t>Select Setup Method (listen up on this one)</a:t>
            </a:r>
          </a:p>
        </p:txBody>
      </p:sp>
      <p:sp>
        <p:nvSpPr>
          <p:cNvPr id="6" name="TextBox 5"/>
          <p:cNvSpPr txBox="1"/>
          <p:nvPr/>
        </p:nvSpPr>
        <p:spPr>
          <a:xfrm>
            <a:off x="2057399" y="1728619"/>
            <a:ext cx="5446059" cy="3508653"/>
          </a:xfrm>
          <a:prstGeom prst="rect">
            <a:avLst/>
          </a:prstGeom>
          <a:gradFill>
            <a:gsLst>
              <a:gs pos="0">
                <a:srgbClr val="FFB100"/>
              </a:gs>
              <a:gs pos="12000">
                <a:schemeClr val="bg2">
                  <a:lumMod val="75000"/>
                </a:schemeClr>
              </a:gs>
              <a:gs pos="42000">
                <a:schemeClr val="bg2">
                  <a:lumMod val="75000"/>
                </a:schemeClr>
              </a:gs>
              <a:gs pos="100000">
                <a:srgbClr val="FFB100"/>
              </a:gs>
            </a:gsLst>
            <a:lin ang="5400000" scaled="1"/>
          </a:gradFill>
        </p:spPr>
        <p:style>
          <a:lnRef idx="3">
            <a:schemeClr val="lt1"/>
          </a:lnRef>
          <a:fillRef idx="1">
            <a:schemeClr val="accent2"/>
          </a:fillRef>
          <a:effectRef idx="1">
            <a:schemeClr val="accent2"/>
          </a:effectRef>
          <a:fontRef idx="minor">
            <a:schemeClr val="lt1"/>
          </a:fontRef>
        </p:style>
        <p:txBody>
          <a:bodyPr wrap="square" rtlCol="0">
            <a:spAutoFit/>
          </a:bodyPr>
          <a:lstStyle/>
          <a:p>
            <a:pPr lvl="0"/>
            <a:endParaRPr lang="en-US" sz="2000" u="sng" dirty="0">
              <a:solidFill>
                <a:srgbClr val="002060"/>
              </a:solidFill>
            </a:endParaRPr>
          </a:p>
          <a:p>
            <a:pPr lvl="0"/>
            <a:r>
              <a:rPr lang="en-US" sz="2000" dirty="0">
                <a:solidFill>
                  <a:srgbClr val="002060"/>
                </a:solidFill>
              </a:rPr>
              <a:t>	Two survey set-up methods.. </a:t>
            </a:r>
            <a:endParaRPr lang="en-US" sz="2000" u="sng" dirty="0">
              <a:solidFill>
                <a:srgbClr val="002060"/>
              </a:solidFill>
            </a:endParaRPr>
          </a:p>
          <a:p>
            <a:pPr lvl="0"/>
            <a:r>
              <a:rPr lang="en-US" sz="2400" dirty="0">
                <a:solidFill>
                  <a:srgbClr val="002060"/>
                </a:solidFill>
              </a:rPr>
              <a:t>						</a:t>
            </a:r>
          </a:p>
          <a:p>
            <a:pPr lvl="0" algn="ctr"/>
            <a:r>
              <a:rPr lang="en-US" sz="2800" dirty="0">
                <a:solidFill>
                  <a:srgbClr val="002060"/>
                </a:solidFill>
              </a:rPr>
              <a:t>By Email Domain</a:t>
            </a:r>
          </a:p>
          <a:p>
            <a:pPr lvl="0" algn="ctr"/>
            <a:r>
              <a:rPr lang="en-US" sz="2000" dirty="0">
                <a:solidFill>
                  <a:srgbClr val="002060"/>
                </a:solidFill>
              </a:rPr>
              <a:t>or</a:t>
            </a:r>
          </a:p>
          <a:p>
            <a:pPr lvl="0" algn="ctr"/>
            <a:r>
              <a:rPr lang="en-US" sz="2800" dirty="0">
                <a:solidFill>
                  <a:srgbClr val="002060"/>
                </a:solidFill>
              </a:rPr>
              <a:t>By Uploaded List of </a:t>
            </a:r>
            <a:br>
              <a:rPr lang="en-US" sz="2800" dirty="0">
                <a:solidFill>
                  <a:srgbClr val="002060"/>
                </a:solidFill>
              </a:rPr>
            </a:br>
            <a:r>
              <a:rPr lang="en-US" sz="2800" dirty="0">
                <a:solidFill>
                  <a:srgbClr val="002060"/>
                </a:solidFill>
              </a:rPr>
              <a:t>Email Addresses</a:t>
            </a:r>
            <a:endParaRPr lang="en-US" sz="3200" dirty="0"/>
          </a:p>
          <a:p>
            <a:pPr lvl="0"/>
            <a:endParaRPr lang="en-US" dirty="0"/>
          </a:p>
          <a:p>
            <a:pPr lvl="0"/>
            <a:endParaRPr lang="en-US" dirty="0"/>
          </a:p>
          <a:p>
            <a:endParaRPr lang="en-US" dirty="0"/>
          </a:p>
        </p:txBody>
      </p:sp>
    </p:spTree>
    <p:extLst>
      <p:ext uri="{BB962C8B-B14F-4D97-AF65-F5344CB8AC3E}">
        <p14:creationId xmlns:p14="http://schemas.microsoft.com/office/powerpoint/2010/main" val="2907641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7036"/>
            <a:ext cx="8229600" cy="890085"/>
          </a:xfrm>
        </p:spPr>
        <p:txBody>
          <a:bodyPr>
            <a:normAutofit/>
          </a:bodyPr>
          <a:lstStyle/>
          <a:p>
            <a:r>
              <a:rPr lang="en-US" sz="2400" dirty="0">
                <a:latin typeface="+mn-lt"/>
              </a:rPr>
              <a:t>Step 3</a:t>
            </a:r>
            <a:r>
              <a:rPr lang="mr-IN" sz="2400" dirty="0">
                <a:latin typeface="+mn-lt"/>
              </a:rPr>
              <a:t>…</a:t>
            </a:r>
            <a:r>
              <a:rPr lang="en-US" sz="2400" dirty="0">
                <a:latin typeface="+mn-lt"/>
              </a:rPr>
              <a:t>Setup Method – EMAIL DOMAIN</a:t>
            </a:r>
            <a:endParaRPr lang="en-US" sz="2400" b="1" dirty="0">
              <a:latin typeface="+mn-lt"/>
            </a:endParaRPr>
          </a:p>
        </p:txBody>
      </p:sp>
      <p:sp>
        <p:nvSpPr>
          <p:cNvPr id="2" name="TextBox 1"/>
          <p:cNvSpPr txBox="1"/>
          <p:nvPr/>
        </p:nvSpPr>
        <p:spPr>
          <a:xfrm>
            <a:off x="457200" y="1688951"/>
            <a:ext cx="8148917" cy="3139321"/>
          </a:xfrm>
          <a:prstGeom prst="rect">
            <a:avLst/>
          </a:prstGeom>
          <a:noFill/>
        </p:spPr>
        <p:txBody>
          <a:bodyPr wrap="square" rtlCol="0" anchor="t">
            <a:spAutoFit/>
          </a:bodyPr>
          <a:lstStyle/>
          <a:p>
            <a:r>
              <a:rPr lang="en-US" b="1" dirty="0"/>
              <a:t>Email Domain:</a:t>
            </a:r>
            <a:endParaRPr lang="en-US" dirty="0"/>
          </a:p>
          <a:p>
            <a:pPr marL="285750" indent="-285750">
              <a:buFont typeface="Wingdings" charset="2"/>
              <a:buChar char="Ø"/>
            </a:pPr>
            <a:r>
              <a:rPr lang="en-US" dirty="0"/>
              <a:t>Anyone with an email account @yourcompany.com can fill out the survey. </a:t>
            </a:r>
          </a:p>
          <a:p>
            <a:r>
              <a:rPr lang="en-US" i="1" dirty="0"/>
              <a:t>		</a:t>
            </a:r>
          </a:p>
          <a:p>
            <a:r>
              <a:rPr lang="en-US" i="1" dirty="0"/>
              <a:t>		Advantage:</a:t>
            </a:r>
            <a:endParaRPr lang="en-US" dirty="0"/>
          </a:p>
          <a:p>
            <a:pPr marL="1657350" lvl="3" indent="-285750">
              <a:buFont typeface="Arial" panose="020B0604020202020204" pitchFamily="34" charset="0"/>
              <a:buChar char="•"/>
            </a:pPr>
            <a:r>
              <a:rPr lang="en-US" dirty="0"/>
              <a:t>Easy to set up.</a:t>
            </a:r>
          </a:p>
          <a:p>
            <a:endParaRPr lang="en-US" i="1" dirty="0"/>
          </a:p>
          <a:p>
            <a:r>
              <a:rPr lang="en-US" i="1" dirty="0"/>
              <a:t>		Disadvantages:</a:t>
            </a:r>
            <a:endParaRPr lang="en-US" dirty="0"/>
          </a:p>
          <a:p>
            <a:pPr marL="1657350" lvl="3" indent="-285750">
              <a:buFont typeface="Arial" panose="020B0604020202020204" pitchFamily="34" charset="0"/>
              <a:buChar char="•"/>
            </a:pPr>
            <a:r>
              <a:rPr lang="en-US" dirty="0"/>
              <a:t>No way to track non-respondents.</a:t>
            </a:r>
          </a:p>
          <a:p>
            <a:pPr marL="1657350" lvl="3" indent="-285750">
              <a:buFont typeface="Arial" panose="020B0604020202020204" pitchFamily="34" charset="0"/>
              <a:buChar char="•"/>
            </a:pPr>
            <a:r>
              <a:rPr lang="en-US" dirty="0"/>
              <a:t>Multi site companies risk employees selecting the incorrect worksite at login.</a:t>
            </a:r>
          </a:p>
          <a:p>
            <a:pPr marL="285750" marR="0" lvl="0" indent="-285750" defTabSz="914400" eaLnBrk="1" fontAlgn="auto" latinLnBrk="0" hangingPunct="1">
              <a:lnSpc>
                <a:spcPct val="100000"/>
              </a:lnSpc>
              <a:spcBef>
                <a:spcPts val="0"/>
              </a:spcBef>
              <a:spcAft>
                <a:spcPts val="0"/>
              </a:spcAft>
              <a:buClrTx/>
              <a:buSzTx/>
              <a:buFont typeface="Wingdings" charset="2"/>
              <a:buNone/>
              <a:tabLst/>
              <a:defRPr/>
            </a:pPr>
            <a:endParaRPr lang="en-US" dirty="0"/>
          </a:p>
        </p:txBody>
      </p:sp>
      <p:sp>
        <p:nvSpPr>
          <p:cNvPr id="3" name="Rectangle 2"/>
          <p:cNvSpPr/>
          <p:nvPr/>
        </p:nvSpPr>
        <p:spPr>
          <a:xfrm>
            <a:off x="1680210" y="4828272"/>
            <a:ext cx="6751096" cy="9233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R="0" lvl="0">
              <a:spcBef>
                <a:spcPts val="0"/>
              </a:spcBef>
              <a:spcAft>
                <a:spcPts val="0"/>
              </a:spcAft>
            </a:pPr>
            <a:r>
              <a:rPr lang="en-US" dirty="0">
                <a:solidFill>
                  <a:srgbClr val="002060"/>
                </a:solidFill>
                <a:latin typeface="Calibri" charset="0"/>
                <a:ea typeface="Calibri" charset="0"/>
                <a:cs typeface="Arial" charset="0"/>
              </a:rPr>
              <a:t>Check the </a:t>
            </a:r>
            <a:r>
              <a:rPr lang="en-US" b="1" dirty="0">
                <a:solidFill>
                  <a:srgbClr val="002060"/>
                </a:solidFill>
                <a:latin typeface="Calibri" charset="0"/>
                <a:ea typeface="Calibri" charset="0"/>
                <a:cs typeface="Arial" charset="0"/>
              </a:rPr>
              <a:t>Email Domains</a:t>
            </a:r>
            <a:r>
              <a:rPr lang="en-US" dirty="0">
                <a:solidFill>
                  <a:srgbClr val="002060"/>
                </a:solidFill>
                <a:latin typeface="Calibri" charset="0"/>
                <a:ea typeface="Calibri" charset="0"/>
                <a:cs typeface="Arial" charset="0"/>
              </a:rPr>
              <a:t> listed on your CTR survey tab.</a:t>
            </a:r>
            <a:r>
              <a:rPr lang="en-US" b="1" dirty="0">
                <a:solidFill>
                  <a:srgbClr val="002060"/>
                </a:solidFill>
                <a:latin typeface="Calibri" charset="0"/>
                <a:ea typeface="Calibri" charset="0"/>
                <a:cs typeface="Arial" charset="0"/>
              </a:rPr>
              <a:t>  </a:t>
            </a:r>
            <a:r>
              <a:rPr lang="en-US" dirty="0">
                <a:solidFill>
                  <a:srgbClr val="002060"/>
                </a:solidFill>
                <a:latin typeface="Calibri" charset="0"/>
                <a:ea typeface="Calibri" charset="0"/>
                <a:cs typeface="Arial" charset="0"/>
              </a:rPr>
              <a:t>Are all domain names listed?  Missing domains will prevent your employees from being able to access the survey.  Contact us to make updates.</a:t>
            </a:r>
            <a:endParaRPr lang="en-US" dirty="0">
              <a:solidFill>
                <a:srgbClr val="002060"/>
              </a:solidFill>
              <a:effectLst/>
              <a:latin typeface="Times New Roman" charset="0"/>
              <a:ea typeface="Calibri" charset="0"/>
            </a:endParaRPr>
          </a:p>
        </p:txBody>
      </p:sp>
    </p:spTree>
    <p:extLst>
      <p:ext uri="{BB962C8B-B14F-4D97-AF65-F5344CB8AC3E}">
        <p14:creationId xmlns:p14="http://schemas.microsoft.com/office/powerpoint/2010/main" val="149946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9473" y="72736"/>
            <a:ext cx="8229600" cy="976578"/>
          </a:xfrm>
        </p:spPr>
        <p:txBody>
          <a:bodyPr>
            <a:normAutofit/>
          </a:bodyPr>
          <a:lstStyle/>
          <a:p>
            <a:r>
              <a:rPr lang="en-US" sz="2400" dirty="0">
                <a:latin typeface="+mn-lt"/>
              </a:rPr>
              <a:t>Step 3</a:t>
            </a:r>
            <a:r>
              <a:rPr lang="mr-IN" sz="2400" dirty="0">
                <a:latin typeface="+mn-lt"/>
              </a:rPr>
              <a:t>…</a:t>
            </a:r>
            <a:r>
              <a:rPr lang="en-US" sz="2400" dirty="0">
                <a:latin typeface="+mn-lt"/>
              </a:rPr>
              <a:t>Setup Method – Uploaded List of Email Addresses</a:t>
            </a:r>
          </a:p>
        </p:txBody>
      </p:sp>
      <p:sp>
        <p:nvSpPr>
          <p:cNvPr id="2" name="Rectangle 1"/>
          <p:cNvSpPr/>
          <p:nvPr/>
        </p:nvSpPr>
        <p:spPr>
          <a:xfrm>
            <a:off x="533981" y="1472080"/>
            <a:ext cx="7947409" cy="4801314"/>
          </a:xfrm>
          <a:prstGeom prst="rect">
            <a:avLst/>
          </a:prstGeom>
        </p:spPr>
        <p:txBody>
          <a:bodyPr wrap="square" anchor="t">
            <a:spAutoFit/>
          </a:bodyPr>
          <a:lstStyle/>
          <a:p>
            <a:r>
              <a:rPr lang="en-US" b="1" dirty="0"/>
              <a:t>Uploaded List of Email Addresses:</a:t>
            </a:r>
            <a:endParaRPr lang="en-US" dirty="0"/>
          </a:p>
          <a:p>
            <a:pPr marL="285750" indent="-285750">
              <a:buFont typeface="Wingdings" charset="2"/>
              <a:buChar char="Ø"/>
            </a:pPr>
            <a:r>
              <a:rPr lang="en-US" dirty="0">
                <a:ea typeface="Calibri" charset="0"/>
                <a:cs typeface="Arial" charset="0"/>
              </a:rPr>
              <a:t>Upload email addresses for each employee to be surveyed.  </a:t>
            </a:r>
          </a:p>
          <a:p>
            <a:pPr marL="285750" indent="-285750">
              <a:buFont typeface="Wingdings" charset="2"/>
              <a:buChar char="Ø"/>
            </a:pPr>
            <a:r>
              <a:rPr lang="en-US" dirty="0">
                <a:ea typeface="Calibri" charset="0"/>
                <a:cs typeface="Arial" charset="0"/>
              </a:rPr>
              <a:t>Employees use their own email address to log in to the survey. Only email addresses you uploaded can access the survey.</a:t>
            </a:r>
          </a:p>
          <a:p>
            <a:r>
              <a:rPr lang="en-US" i="1" dirty="0">
                <a:ea typeface="Calibri" charset="0"/>
                <a:cs typeface="Arial" charset="0"/>
              </a:rPr>
              <a:t>		</a:t>
            </a:r>
          </a:p>
          <a:p>
            <a:r>
              <a:rPr lang="en-US" i="1" dirty="0">
                <a:ea typeface="Calibri" charset="0"/>
                <a:cs typeface="Arial" charset="0"/>
              </a:rPr>
              <a:t>		Advantages:</a:t>
            </a:r>
            <a:endParaRPr lang="en-US" dirty="0">
              <a:ea typeface="Calibri" charset="0"/>
            </a:endParaRPr>
          </a:p>
          <a:p>
            <a:pPr marL="1311275" lvl="4" indent="-285750">
              <a:buFont typeface="Arial" panose="020B0604020202020204" pitchFamily="34" charset="0"/>
              <a:buChar char="•"/>
            </a:pPr>
            <a:r>
              <a:rPr lang="en-US" dirty="0">
                <a:ea typeface="Calibri" charset="0"/>
                <a:cs typeface="Arial" charset="0"/>
              </a:rPr>
              <a:t>Greater control over who may access online survey</a:t>
            </a:r>
          </a:p>
          <a:p>
            <a:pPr marL="1311275" lvl="4" indent="-285750">
              <a:buFont typeface="Arial" panose="020B0604020202020204" pitchFamily="34" charset="0"/>
              <a:buChar char="•"/>
            </a:pPr>
            <a:r>
              <a:rPr lang="en-US" dirty="0">
                <a:ea typeface="Calibri" charset="0"/>
                <a:cs typeface="Arial" charset="0"/>
              </a:rPr>
              <a:t>You can track and email people who have not yet completed survey. </a:t>
            </a:r>
            <a:br>
              <a:rPr lang="en-US" b="1" dirty="0">
                <a:ea typeface="Calibri" charset="0"/>
                <a:cs typeface="Arial" charset="0"/>
              </a:rPr>
            </a:br>
            <a:endParaRPr lang="en-US" dirty="0">
              <a:ea typeface="Calibri" charset="0"/>
              <a:cs typeface="Arial" charset="0"/>
            </a:endParaRPr>
          </a:p>
          <a:p>
            <a:r>
              <a:rPr lang="en-US" i="1" dirty="0">
                <a:ea typeface="Calibri" charset="0"/>
                <a:cs typeface="Arial" charset="0"/>
              </a:rPr>
              <a:t>		Disadvantages:</a:t>
            </a:r>
            <a:endParaRPr lang="en-US" dirty="0">
              <a:ea typeface="Calibri" charset="0"/>
            </a:endParaRPr>
          </a:p>
          <a:p>
            <a:pPr marL="1662113" lvl="4" indent="-285750">
              <a:buFont typeface="Arial" panose="020B0604020202020204" pitchFamily="34" charset="0"/>
              <a:buChar char="•"/>
            </a:pPr>
            <a:r>
              <a:rPr lang="en-US" dirty="0">
                <a:ea typeface="Calibri" charset="0"/>
                <a:cs typeface="Arial" charset="0"/>
              </a:rPr>
              <a:t>Takes time to set up. </a:t>
            </a:r>
          </a:p>
          <a:p>
            <a:pPr marL="1662113" lvl="4" indent="-285750">
              <a:buFont typeface="Arial" panose="020B0604020202020204" pitchFamily="34" charset="0"/>
              <a:buChar char="•"/>
            </a:pPr>
            <a:r>
              <a:rPr lang="en-US" dirty="0">
                <a:ea typeface="Calibri" charset="0"/>
                <a:cs typeface="Arial" charset="0"/>
              </a:rPr>
              <a:t>You must compile and upload the list before survey begins.</a:t>
            </a:r>
            <a:br>
              <a:rPr lang="en-US" dirty="0">
                <a:ea typeface="Calibri" charset="0"/>
                <a:cs typeface="Arial" charset="0"/>
              </a:rPr>
            </a:br>
            <a:endParaRPr lang="en-US" dirty="0">
              <a:ea typeface="Calibri" charset="0"/>
              <a:cs typeface="Arial" charset="0"/>
            </a:endParaRPr>
          </a:p>
          <a:p>
            <a:pPr marL="290513" lvl="1" indent="-285750">
              <a:buFont typeface="Wingdings" panose="05000000000000000000" pitchFamily="2" charset="2"/>
              <a:buChar char="Ø"/>
            </a:pPr>
            <a:r>
              <a:rPr lang="en-US" dirty="0">
                <a:ea typeface="Calibri" charset="0"/>
                <a:cs typeface="Arial" charset="0"/>
              </a:rPr>
              <a:t>Once you start this method, a “how to” wizard on WSDOT’s CTR Tool will guide you through upload process</a:t>
            </a:r>
          </a:p>
          <a:p>
            <a:pPr marL="290513" lvl="1" indent="-285750">
              <a:buFont typeface="Wingdings" panose="05000000000000000000" pitchFamily="2" charset="2"/>
              <a:buChar char="Ø"/>
            </a:pPr>
            <a:r>
              <a:rPr lang="en-US" dirty="0">
                <a:effectLst/>
                <a:ea typeface="Calibri" charset="0"/>
                <a:cs typeface="Arial" charset="0"/>
              </a:rPr>
              <a:t>If you need more instructions, </a:t>
            </a:r>
            <a:r>
              <a:rPr lang="en-US" dirty="0">
                <a:effectLst/>
                <a:ea typeface="Calibri" charset="0"/>
                <a:cs typeface="Arial" charset="0"/>
                <a:hlinkClick r:id="rId2"/>
              </a:rPr>
              <a:t>please go to this link</a:t>
            </a:r>
            <a:r>
              <a:rPr lang="en-US" dirty="0">
                <a:effectLst/>
                <a:ea typeface="Calibri" charset="0"/>
                <a:cs typeface="Arial" charset="0"/>
              </a:rPr>
              <a:t>. </a:t>
            </a:r>
          </a:p>
        </p:txBody>
      </p:sp>
    </p:spTree>
    <p:extLst>
      <p:ext uri="{BB962C8B-B14F-4D97-AF65-F5344CB8AC3E}">
        <p14:creationId xmlns:p14="http://schemas.microsoft.com/office/powerpoint/2010/main" val="533956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5770" y="506027"/>
            <a:ext cx="8229600" cy="543287"/>
          </a:xfrm>
        </p:spPr>
        <p:txBody>
          <a:bodyPr>
            <a:normAutofit/>
          </a:bodyPr>
          <a:lstStyle/>
          <a:p>
            <a:r>
              <a:rPr lang="en-US" sz="2400" dirty="0">
                <a:latin typeface="+mn-lt"/>
              </a:rPr>
              <a:t>Step 3</a:t>
            </a:r>
            <a:r>
              <a:rPr lang="mr-IN" sz="2400" dirty="0">
                <a:latin typeface="+mn-lt"/>
              </a:rPr>
              <a:t>…</a:t>
            </a:r>
            <a:r>
              <a:rPr lang="en-US" sz="2400" dirty="0">
                <a:latin typeface="+mn-lt"/>
              </a:rPr>
              <a:t>Select Setup Method</a:t>
            </a:r>
          </a:p>
        </p:txBody>
      </p:sp>
      <p:sp>
        <p:nvSpPr>
          <p:cNvPr id="4" name="Title 4"/>
          <p:cNvSpPr txBox="1">
            <a:spLocks/>
          </p:cNvSpPr>
          <p:nvPr/>
        </p:nvSpPr>
        <p:spPr>
          <a:xfrm>
            <a:off x="445770" y="1510552"/>
            <a:ext cx="8229600" cy="2649071"/>
          </a:xfrm>
          <a:prstGeom prst="rect">
            <a:avLst/>
          </a:prstGeom>
        </p:spPr>
        <p:txBody>
          <a:bodyPr vert="horz" lIns="91440" tIns="45720" rIns="91440" bIns="45720" rtlCol="0" anchor="b" anchorCtr="0">
            <a:normAutofit fontScale="97500"/>
          </a:bodyPr>
          <a:lstStyle>
            <a:lvl1pPr algn="l" defTabSz="457200" rtl="0" eaLnBrk="1" latinLnBrk="0" hangingPunct="1">
              <a:spcBef>
                <a:spcPct val="0"/>
              </a:spcBef>
              <a:buNone/>
              <a:defRPr sz="3200" kern="1200" baseline="0">
                <a:solidFill>
                  <a:srgbClr val="175339"/>
                </a:solidFill>
                <a:latin typeface="Arial"/>
                <a:ea typeface="+mj-ea"/>
                <a:cs typeface="+mj-cs"/>
              </a:defRPr>
            </a:lvl1pPr>
          </a:lstStyle>
          <a:p>
            <a:pPr algn="ctr">
              <a:lnSpc>
                <a:spcPct val="120000"/>
              </a:lnSpc>
            </a:pPr>
            <a:r>
              <a:rPr lang="en-US" sz="2000" dirty="0">
                <a:solidFill>
                  <a:schemeClr val="tx1"/>
                </a:solidFill>
              </a:rPr>
              <a:t>Important!  The default survey method is </a:t>
            </a:r>
            <a:r>
              <a:rPr lang="en-US" sz="2000" b="1" dirty="0">
                <a:solidFill>
                  <a:schemeClr val="tx1"/>
                </a:solidFill>
              </a:rPr>
              <a:t>Email Domain</a:t>
            </a:r>
            <a:r>
              <a:rPr lang="en-US" sz="2000" dirty="0">
                <a:solidFill>
                  <a:schemeClr val="tx1"/>
                </a:solidFill>
              </a:rPr>
              <a:t>.</a:t>
            </a:r>
          </a:p>
          <a:p>
            <a:pPr algn="ctr">
              <a:lnSpc>
                <a:spcPct val="120000"/>
              </a:lnSpc>
            </a:pPr>
            <a:endParaRPr lang="en-US" sz="2000" dirty="0">
              <a:solidFill>
                <a:schemeClr val="tx1"/>
              </a:solidFill>
            </a:endParaRPr>
          </a:p>
          <a:p>
            <a:pPr algn="ctr"/>
            <a:r>
              <a:rPr lang="en-US" sz="2000" dirty="0">
                <a:solidFill>
                  <a:schemeClr val="tx1"/>
                </a:solidFill>
              </a:rPr>
              <a:t>To change to </a:t>
            </a:r>
            <a:r>
              <a:rPr lang="en-US" sz="2000" b="1" dirty="0">
                <a:solidFill>
                  <a:schemeClr val="tx1"/>
                </a:solidFill>
              </a:rPr>
              <a:t>Upload List of Email Addresses</a:t>
            </a:r>
            <a:r>
              <a:rPr lang="en-US" sz="2000" dirty="0">
                <a:solidFill>
                  <a:schemeClr val="tx1"/>
                </a:solidFill>
              </a:rPr>
              <a:t>, </a:t>
            </a:r>
            <a:br>
              <a:rPr lang="en-US" sz="2000" dirty="0">
                <a:solidFill>
                  <a:schemeClr val="tx1"/>
                </a:solidFill>
              </a:rPr>
            </a:br>
            <a:r>
              <a:rPr lang="en-US" sz="2000" dirty="0">
                <a:solidFill>
                  <a:schemeClr val="tx1"/>
                </a:solidFill>
              </a:rPr>
              <a:t>please notify </a:t>
            </a:r>
            <a:r>
              <a:rPr lang="en-US" sz="2000" u="sng" dirty="0">
                <a:solidFill>
                  <a:schemeClr val="tx1"/>
                </a:solidFill>
                <a:hlinkClick r:id="rId2"/>
              </a:rPr>
              <a:t>Employer.services@kingcounty.gov</a:t>
            </a:r>
            <a:r>
              <a:rPr lang="en-US" sz="2000" dirty="0">
                <a:solidFill>
                  <a:schemeClr val="tx1"/>
                </a:solidFill>
              </a:rPr>
              <a:t>.  </a:t>
            </a:r>
          </a:p>
          <a:p>
            <a:endParaRPr lang="en-US" sz="2000" dirty="0">
              <a:solidFill>
                <a:schemeClr val="tx1"/>
              </a:solidFill>
            </a:endParaRPr>
          </a:p>
          <a:p>
            <a:pPr algn="ctr">
              <a:lnSpc>
                <a:spcPct val="120000"/>
              </a:lnSpc>
            </a:pPr>
            <a:r>
              <a:rPr lang="en-US" sz="2000" dirty="0">
                <a:solidFill>
                  <a:schemeClr val="tx1"/>
                </a:solidFill>
              </a:rPr>
              <a:t>(The settings need to be changed and setup needs to be </a:t>
            </a:r>
            <a:br>
              <a:rPr lang="en-US" sz="2000">
                <a:solidFill>
                  <a:schemeClr val="tx1"/>
                </a:solidFill>
              </a:rPr>
            </a:br>
            <a:r>
              <a:rPr lang="en-US" sz="2000">
                <a:solidFill>
                  <a:schemeClr val="tx1"/>
                </a:solidFill>
              </a:rPr>
              <a:t>complete before </a:t>
            </a:r>
            <a:r>
              <a:rPr lang="en-US" sz="2000" dirty="0">
                <a:solidFill>
                  <a:schemeClr val="tx1"/>
                </a:solidFill>
              </a:rPr>
              <a:t>the survey period starts.)</a:t>
            </a:r>
          </a:p>
        </p:txBody>
      </p:sp>
    </p:spTree>
    <p:extLst>
      <p:ext uri="{BB962C8B-B14F-4D97-AF65-F5344CB8AC3E}">
        <p14:creationId xmlns:p14="http://schemas.microsoft.com/office/powerpoint/2010/main" val="366449461"/>
      </p:ext>
    </p:extLst>
  </p:cSld>
  <p:clrMapOvr>
    <a:masterClrMapping/>
  </p:clrMapOvr>
</p:sld>
</file>

<file path=ppt/theme/theme1.xml><?xml version="1.0" encoding="utf-8"?>
<a:theme xmlns:a="http://schemas.openxmlformats.org/drawingml/2006/main" name="Office Theme">
  <a:themeElements>
    <a:clrScheme name="Green Template ">
      <a:dk1>
        <a:sysClr val="windowText" lastClr="000000"/>
      </a:dk1>
      <a:lt1>
        <a:sysClr val="window" lastClr="FFFFFF"/>
      </a:lt1>
      <a:dk2>
        <a:srgbClr val="016647"/>
      </a:dk2>
      <a:lt2>
        <a:srgbClr val="FFFFF2"/>
      </a:lt2>
      <a:accent1>
        <a:srgbClr val="016647"/>
      </a:accent1>
      <a:accent2>
        <a:srgbClr val="FFB818"/>
      </a:accent2>
      <a:accent3>
        <a:srgbClr val="696057"/>
      </a:accent3>
      <a:accent4>
        <a:srgbClr val="CF092C"/>
      </a:accent4>
      <a:accent5>
        <a:srgbClr val="EF760A"/>
      </a:accent5>
      <a:accent6>
        <a:srgbClr val="FFFFFF"/>
      </a:accent6>
      <a:hlink>
        <a:srgbClr val="016647"/>
      </a:hlink>
      <a:folHlink>
        <a:srgbClr val="01664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06B578B-9AF0-D142-A043-2416797B5E46}">
  <we:reference id="wa104178141" version="3.0.10.0" store="en-US" storeType="OMEX"/>
  <we:alternateReferences>
    <we:reference id="WA104178141" version="3.0.10.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A0B3E9E8CEB24CBCA4C2C6033F4168" ma:contentTypeVersion="2" ma:contentTypeDescription="Create a new document." ma:contentTypeScope="" ma:versionID="395e40758ea8296c7681b8b5bc19715d">
  <xsd:schema xmlns:xsd="http://www.w3.org/2001/XMLSchema" xmlns:xs="http://www.w3.org/2001/XMLSchema" xmlns:p="http://schemas.microsoft.com/office/2006/metadata/properties" xmlns:ns2="f9e8b835-33f6-45f9-8975-e86b42bfa183" targetNamespace="http://schemas.microsoft.com/office/2006/metadata/properties" ma:root="true" ma:fieldsID="9313e50ae464322d29c02f17df8ee68f" ns2:_="">
    <xsd:import namespace="f9e8b835-33f6-45f9-8975-e86b42bfa18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e8b835-33f6-45f9-8975-e86b42bfa18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5BA333-5B9E-4B6A-9126-99F53C848A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e8b835-33f6-45f9-8975-e86b42bfa1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0D2D58-93D5-4189-949C-D52F9A6C67FF}">
  <ds:schemaRefs>
    <ds:schemaRef ds:uri="http://schemas.microsoft.com/sharepoint/v3/contenttype/forms"/>
  </ds:schemaRefs>
</ds:datastoreItem>
</file>

<file path=customXml/itemProps3.xml><?xml version="1.0" encoding="utf-8"?>
<ds:datastoreItem xmlns:ds="http://schemas.openxmlformats.org/officeDocument/2006/customXml" ds:itemID="{D64E4A9D-FB27-471E-B2D2-CDE50F2B1394}">
  <ds:schemaRefs>
    <ds:schemaRef ds:uri="http://purl.org/dc/dcmitype/"/>
    <ds:schemaRef ds:uri="http://schemas.openxmlformats.org/package/2006/metadata/core-properties"/>
    <ds:schemaRef ds:uri="http://schemas.microsoft.com/office/2006/documentManagement/types"/>
    <ds:schemaRef ds:uri="http://purl.org/dc/terms/"/>
    <ds:schemaRef ds:uri="f9e8b835-33f6-45f9-8975-e86b42bfa183"/>
    <ds:schemaRef ds:uri="http://schemas.microsoft.com/office/infopath/2007/PartnerControls"/>
    <ds:schemaRef ds:uri="http://purl.org/dc/elements/1.1/"/>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605</TotalTime>
  <Words>479</Words>
  <Application>Microsoft Office PowerPoint</Application>
  <PresentationFormat>On-screen Show (4:3)</PresentationFormat>
  <Paragraphs>128</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2017 Employee Survey</vt:lpstr>
      <vt:lpstr>Thank you for completing your  2017 Employee Survey Reservation form</vt:lpstr>
      <vt:lpstr> Set-up Steps Required Before Survey Week</vt:lpstr>
      <vt:lpstr>Step 1…Log into the survey website</vt:lpstr>
      <vt:lpstr>Step 2…Share Survey Dates with IT &amp; Mgmt</vt:lpstr>
      <vt:lpstr>Step 3…Select Setup Method (listen up on this one)</vt:lpstr>
      <vt:lpstr>Step 3…Setup Method – EMAIL DOMAIN</vt:lpstr>
      <vt:lpstr>Step 3…Setup Method – Uploaded List of Email Addresses</vt:lpstr>
      <vt:lpstr>Step 3…Select Setup Method</vt:lpstr>
      <vt:lpstr>Step 4…Add supplemental questions (optional) </vt:lpstr>
      <vt:lpstr>    Step 5…Roll out survey to employees</vt:lpstr>
      <vt:lpstr>    Step 6…Monitor survey success</vt:lpstr>
      <vt:lpstr>    Step 7…Close out and submit survey results</vt:lpstr>
      <vt:lpstr>    Step 8…Need more help?  </vt:lpstr>
      <vt:lpstr>  That’s it! </vt:lpstr>
      <vt:lpstr>    Thank you! </vt:lpstr>
    </vt:vector>
  </TitlesOfParts>
  <Company>King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Rudolph-Loos</dc:creator>
  <cp:lastModifiedBy>Baker, Holly</cp:lastModifiedBy>
  <cp:revision>64</cp:revision>
  <cp:lastPrinted>2017-02-22T18:51:50Z</cp:lastPrinted>
  <dcterms:created xsi:type="dcterms:W3CDTF">2015-12-29T17:29:14Z</dcterms:created>
  <dcterms:modified xsi:type="dcterms:W3CDTF">2017-04-05T22:13:01Z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0x01010047A0B3E9E8CEB24CBCA4C2C6033F4168</vt:lpwstr>
  </property>
</Properties>
</file>