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Masters/slideMaster2.xml" ContentType="application/vnd.openxmlformats-officedocument.presentationml.slideMaster+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diagrams/layout1.xml" ContentType="application/vnd.openxmlformats-officedocument.drawingml.diagramLayout+xml"/>
  <Override PartName="/ppt/diagrams/quickStyle1.xml" ContentType="application/vnd.openxmlformats-officedocument.drawingml.diagramStyle+xml"/>
  <Override PartName="/ppt/diagrams/drawing1.xml" ContentType="application/vnd.ms-office.drawingml.diagramDrawing+xml"/>
  <Override PartName="/ppt/diagrams/colors1.xml" ContentType="application/vnd.openxmlformats-officedocument.drawingml.diagramColors+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73" r:id="rId2"/>
  </p:sldMasterIdLst>
  <p:notesMasterIdLst>
    <p:notesMasterId r:id="rId31"/>
  </p:notesMasterIdLst>
  <p:handoutMasterIdLst>
    <p:handoutMasterId r:id="rId32"/>
  </p:handoutMasterIdLst>
  <p:sldIdLst>
    <p:sldId id="2596" r:id="rId3"/>
    <p:sldId id="296" r:id="rId4"/>
    <p:sldId id="2575" r:id="rId5"/>
    <p:sldId id="2631" r:id="rId6"/>
    <p:sldId id="2540" r:id="rId7"/>
    <p:sldId id="2655" r:id="rId8"/>
    <p:sldId id="2651" r:id="rId9"/>
    <p:sldId id="2608" r:id="rId10"/>
    <p:sldId id="2627" r:id="rId11"/>
    <p:sldId id="2639" r:id="rId12"/>
    <p:sldId id="2630" r:id="rId13"/>
    <p:sldId id="2658" r:id="rId14"/>
    <p:sldId id="2652" r:id="rId15"/>
    <p:sldId id="2653" r:id="rId16"/>
    <p:sldId id="2665" r:id="rId17"/>
    <p:sldId id="2659" r:id="rId18"/>
    <p:sldId id="2662" r:id="rId19"/>
    <p:sldId id="2663" r:id="rId20"/>
    <p:sldId id="2666" r:id="rId21"/>
    <p:sldId id="2667" r:id="rId22"/>
    <p:sldId id="2664" r:id="rId23"/>
    <p:sldId id="2669" r:id="rId24"/>
    <p:sldId id="2671" r:id="rId25"/>
    <p:sldId id="2673" r:id="rId26"/>
    <p:sldId id="2674" r:id="rId27"/>
    <p:sldId id="2623" r:id="rId28"/>
    <p:sldId id="2672" r:id="rId29"/>
    <p:sldId id="2645"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 id="3" name="Nancy Long" initials="NL" lastIdx="21" clrIdx="2">
    <p:extLst>
      <p:ext uri="{19B8F6BF-5375-455C-9EA6-DF929625EA0E}">
        <p15:presenceInfo xmlns:p15="http://schemas.microsoft.com/office/powerpoint/2012/main" userId="S::nancy@501commons.org::ad8aa901-b852-493c-b12d-8ae452544b9c" providerId="AD"/>
      </p:ext>
    </p:extLst>
  </p:cmAuthor>
  <p:cmAuthor id="4" name="Jenny Lundqvist" initials="JL" lastIdx="6" clrIdx="3">
    <p:extLst>
      <p:ext uri="{19B8F6BF-5375-455C-9EA6-DF929625EA0E}">
        <p15:presenceInfo xmlns:p15="http://schemas.microsoft.com/office/powerpoint/2012/main" userId="S::jennyl@501commons.org::9053e28d-fb0c-4c7e-b651-e0d2d2b3d3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3E9"/>
    <a:srgbClr val="3B7579"/>
    <a:srgbClr val="5DAAB0"/>
    <a:srgbClr val="AAD3D6"/>
    <a:srgbClr val="418287"/>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15" autoAdjust="0"/>
    <p:restoredTop sz="71766" autoAdjust="0"/>
  </p:normalViewPr>
  <p:slideViewPr>
    <p:cSldViewPr>
      <p:cViewPr varScale="1">
        <p:scale>
          <a:sx n="57" d="100"/>
          <a:sy n="57" d="100"/>
        </p:scale>
        <p:origin x="416" y="64"/>
      </p:cViewPr>
      <p:guideLst>
        <p:guide pos="3840"/>
        <p:guide orient="horz" pos="2160"/>
      </p:guideLst>
    </p:cSldViewPr>
  </p:slideViewPr>
  <p:notesTextViewPr>
    <p:cViewPr>
      <p:scale>
        <a:sx n="125" d="100"/>
        <a:sy n="125" d="100"/>
      </p:scale>
      <p:origin x="0" y="-88"/>
    </p:cViewPr>
  </p:notesTextViewPr>
  <p:sorterViewPr>
    <p:cViewPr>
      <p:scale>
        <a:sx n="100" d="100"/>
        <a:sy n="100" d="100"/>
      </p:scale>
      <p:origin x="0" y="-6486"/>
    </p:cViewPr>
  </p:sorterViewPr>
  <p:notesViewPr>
    <p:cSldViewPr>
      <p:cViewPr>
        <p:scale>
          <a:sx n="1" d="2"/>
          <a:sy n="1" d="2"/>
        </p:scale>
        <p:origin x="3394" y="3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2.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38" Type="http://schemas.openxmlformats.org/officeDocument/2006/relationships/customXml" Target="../customXml/item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D744FA-0034-44A7-8576-DA53BCDA273F}" type="doc">
      <dgm:prSet loTypeId="urn:microsoft.com/office/officeart/2005/8/layout/list1" loCatId="list" qsTypeId="urn:microsoft.com/office/officeart/2005/8/quickstyle/simple2" qsCatId="simple" csTypeId="urn:microsoft.com/office/officeart/2005/8/colors/accent1_2" csCatId="accent1"/>
      <dgm:spPr/>
      <dgm:t>
        <a:bodyPr/>
        <a:lstStyle/>
        <a:p>
          <a:endParaRPr lang="en-US"/>
        </a:p>
      </dgm:t>
    </dgm:pt>
    <dgm:pt modelId="{EE91C3EA-4D5C-4445-BB2B-D5CE4CFC5258}">
      <dgm:prSet/>
      <dgm:spPr/>
      <dgm:t>
        <a:bodyPr/>
        <a:lstStyle/>
        <a:p>
          <a:r>
            <a:rPr lang="en-US"/>
            <a:t>The report includes 171 pages of job listings with </a:t>
          </a:r>
        </a:p>
      </dgm:t>
    </dgm:pt>
    <dgm:pt modelId="{44689BD5-7C0F-4A33-AA8E-FC914BDE5F75}" type="parTrans" cxnId="{077597DD-E233-43D0-B2C6-82E56BFCC19B}">
      <dgm:prSet/>
      <dgm:spPr/>
      <dgm:t>
        <a:bodyPr/>
        <a:lstStyle/>
        <a:p>
          <a:endParaRPr lang="en-US"/>
        </a:p>
      </dgm:t>
    </dgm:pt>
    <dgm:pt modelId="{F7CDF338-AEA4-4234-A420-A0C533D56A36}" type="sibTrans" cxnId="{077597DD-E233-43D0-B2C6-82E56BFCC19B}">
      <dgm:prSet/>
      <dgm:spPr/>
      <dgm:t>
        <a:bodyPr/>
        <a:lstStyle/>
        <a:p>
          <a:endParaRPr lang="en-US"/>
        </a:p>
      </dgm:t>
    </dgm:pt>
    <dgm:pt modelId="{2ABCE5FB-29A2-4980-AA83-47B1B1E71026}">
      <dgm:prSet/>
      <dgm:spPr/>
      <dgm:t>
        <a:bodyPr/>
        <a:lstStyle/>
        <a:p>
          <a:r>
            <a:rPr lang="en-US"/>
            <a:t>Position descriptions</a:t>
          </a:r>
        </a:p>
      </dgm:t>
    </dgm:pt>
    <dgm:pt modelId="{66D8217D-488D-4599-8283-818A29D60760}" type="parTrans" cxnId="{C5A755C6-FB44-4639-B1DA-A1328E4761DC}">
      <dgm:prSet/>
      <dgm:spPr/>
      <dgm:t>
        <a:bodyPr/>
        <a:lstStyle/>
        <a:p>
          <a:endParaRPr lang="en-US"/>
        </a:p>
      </dgm:t>
    </dgm:pt>
    <dgm:pt modelId="{E498FFEC-74AC-445C-A2D0-D7123134F73F}" type="sibTrans" cxnId="{C5A755C6-FB44-4639-B1DA-A1328E4761DC}">
      <dgm:prSet/>
      <dgm:spPr/>
      <dgm:t>
        <a:bodyPr/>
        <a:lstStyle/>
        <a:p>
          <a:endParaRPr lang="en-US"/>
        </a:p>
      </dgm:t>
    </dgm:pt>
    <dgm:pt modelId="{FAB3B125-5853-4EF0-BFFB-589203866CF5}">
      <dgm:prSet/>
      <dgm:spPr/>
      <dgm:t>
        <a:bodyPr/>
        <a:lstStyle/>
        <a:p>
          <a:r>
            <a:rPr lang="en-US"/>
            <a:t>Base salary </a:t>
          </a:r>
        </a:p>
      </dgm:t>
    </dgm:pt>
    <dgm:pt modelId="{87CD9616-2C83-4949-9B87-57BC0DADC796}" type="parTrans" cxnId="{C48D57E8-8C61-4839-ADE6-10C5EDF89BAE}">
      <dgm:prSet/>
      <dgm:spPr/>
      <dgm:t>
        <a:bodyPr/>
        <a:lstStyle/>
        <a:p>
          <a:endParaRPr lang="en-US"/>
        </a:p>
      </dgm:t>
    </dgm:pt>
    <dgm:pt modelId="{0153327E-95DB-41A6-B5FE-D63E3766D52B}" type="sibTrans" cxnId="{C48D57E8-8C61-4839-ADE6-10C5EDF89BAE}">
      <dgm:prSet/>
      <dgm:spPr/>
      <dgm:t>
        <a:bodyPr/>
        <a:lstStyle/>
        <a:p>
          <a:endParaRPr lang="en-US"/>
        </a:p>
      </dgm:t>
    </dgm:pt>
    <dgm:pt modelId="{B4851E3D-5C54-471C-AD38-9DE509318B43}">
      <dgm:prSet/>
      <dgm:spPr/>
      <dgm:t>
        <a:bodyPr/>
        <a:lstStyle/>
        <a:p>
          <a:r>
            <a:rPr lang="en-US"/>
            <a:t>Eligibility for incentive/Bonus</a:t>
          </a:r>
        </a:p>
      </dgm:t>
    </dgm:pt>
    <dgm:pt modelId="{D8FBADD6-FE09-439F-B2E2-82FC13DA1960}" type="parTrans" cxnId="{9A23EBDB-9F0C-4375-AE70-6CEC4FA837C6}">
      <dgm:prSet/>
      <dgm:spPr/>
      <dgm:t>
        <a:bodyPr/>
        <a:lstStyle/>
        <a:p>
          <a:endParaRPr lang="en-US"/>
        </a:p>
      </dgm:t>
    </dgm:pt>
    <dgm:pt modelId="{3A2FCDDF-AAC6-4122-9569-D4434F299523}" type="sibTrans" cxnId="{9A23EBDB-9F0C-4375-AE70-6CEC4FA837C6}">
      <dgm:prSet/>
      <dgm:spPr/>
      <dgm:t>
        <a:bodyPr/>
        <a:lstStyle/>
        <a:p>
          <a:endParaRPr lang="en-US"/>
        </a:p>
      </dgm:t>
    </dgm:pt>
    <dgm:pt modelId="{3B05A67F-2DA9-494D-A5CF-204F45DBF41F}">
      <dgm:prSet/>
      <dgm:spPr/>
      <dgm:t>
        <a:bodyPr/>
        <a:lstStyle/>
        <a:p>
          <a:r>
            <a:rPr lang="en-US"/>
            <a:t>Bonus paid </a:t>
          </a:r>
        </a:p>
      </dgm:t>
    </dgm:pt>
    <dgm:pt modelId="{05A303FB-D803-4472-9882-D1DEC9A79542}" type="parTrans" cxnId="{FFF143E1-B844-4B55-A138-1AA364B3EC49}">
      <dgm:prSet/>
      <dgm:spPr/>
      <dgm:t>
        <a:bodyPr/>
        <a:lstStyle/>
        <a:p>
          <a:endParaRPr lang="en-US"/>
        </a:p>
      </dgm:t>
    </dgm:pt>
    <dgm:pt modelId="{E928EAC5-1D90-494A-BCCE-8A40D240789D}" type="sibTrans" cxnId="{FFF143E1-B844-4B55-A138-1AA364B3EC49}">
      <dgm:prSet/>
      <dgm:spPr/>
      <dgm:t>
        <a:bodyPr/>
        <a:lstStyle/>
        <a:p>
          <a:endParaRPr lang="en-US"/>
        </a:p>
      </dgm:t>
    </dgm:pt>
    <dgm:pt modelId="{997B0048-9B8A-4069-BAEE-74451D590FE7}">
      <dgm:prSet/>
      <dgm:spPr/>
      <dgm:t>
        <a:bodyPr/>
        <a:lstStyle/>
        <a:p>
          <a:r>
            <a:rPr lang="en-US"/>
            <a:t>Total compensation</a:t>
          </a:r>
        </a:p>
      </dgm:t>
    </dgm:pt>
    <dgm:pt modelId="{BFF4E519-E069-415C-A5EF-DDC0FC97381F}" type="parTrans" cxnId="{9E6FEDCB-6DE7-4F2A-A70F-6FB7F768F8C7}">
      <dgm:prSet/>
      <dgm:spPr/>
      <dgm:t>
        <a:bodyPr/>
        <a:lstStyle/>
        <a:p>
          <a:endParaRPr lang="en-US"/>
        </a:p>
      </dgm:t>
    </dgm:pt>
    <dgm:pt modelId="{CF59AFC5-9F65-4BED-B7FC-C4A1240935C6}" type="sibTrans" cxnId="{9E6FEDCB-6DE7-4F2A-A70F-6FB7F768F8C7}">
      <dgm:prSet/>
      <dgm:spPr/>
      <dgm:t>
        <a:bodyPr/>
        <a:lstStyle/>
        <a:p>
          <a:endParaRPr lang="en-US"/>
        </a:p>
      </dgm:t>
    </dgm:pt>
    <dgm:pt modelId="{CC415B81-23B8-41B5-BCFB-FF55C3A37865}">
      <dgm:prSet/>
      <dgm:spPr/>
      <dgm:t>
        <a:bodyPr/>
        <a:lstStyle/>
        <a:p>
          <a:r>
            <a:rPr lang="en-US"/>
            <a:t>Salaries sections by </a:t>
          </a:r>
        </a:p>
      </dgm:t>
    </dgm:pt>
    <dgm:pt modelId="{6C523D07-413B-4A84-BE46-3A7F31AA730E}" type="parTrans" cxnId="{BABFE03F-DE9C-411E-A809-8C36D30E7409}">
      <dgm:prSet/>
      <dgm:spPr/>
      <dgm:t>
        <a:bodyPr/>
        <a:lstStyle/>
        <a:p>
          <a:endParaRPr lang="en-US"/>
        </a:p>
      </dgm:t>
    </dgm:pt>
    <dgm:pt modelId="{64FA5220-4852-408E-84C6-728D053D0324}" type="sibTrans" cxnId="{BABFE03F-DE9C-411E-A809-8C36D30E7409}">
      <dgm:prSet/>
      <dgm:spPr/>
      <dgm:t>
        <a:bodyPr/>
        <a:lstStyle/>
        <a:p>
          <a:endParaRPr lang="en-US"/>
        </a:p>
      </dgm:t>
    </dgm:pt>
    <dgm:pt modelId="{4254956B-7ACC-4D25-848A-0E3CC1D55728}">
      <dgm:prSet/>
      <dgm:spPr/>
      <dgm:t>
        <a:bodyPr/>
        <a:lstStyle/>
        <a:p>
          <a:r>
            <a:rPr lang="en-US"/>
            <a:t>Budget categories</a:t>
          </a:r>
        </a:p>
      </dgm:t>
    </dgm:pt>
    <dgm:pt modelId="{7A8B6037-F680-49E5-8326-07515B49BEBF}" type="parTrans" cxnId="{75C08413-DAA2-449B-B898-9BE835E175A2}">
      <dgm:prSet/>
      <dgm:spPr/>
      <dgm:t>
        <a:bodyPr/>
        <a:lstStyle/>
        <a:p>
          <a:endParaRPr lang="en-US"/>
        </a:p>
      </dgm:t>
    </dgm:pt>
    <dgm:pt modelId="{C3C0D839-F8C2-4A1E-BACC-51A4582A759E}" type="sibTrans" cxnId="{75C08413-DAA2-449B-B898-9BE835E175A2}">
      <dgm:prSet/>
      <dgm:spPr/>
      <dgm:t>
        <a:bodyPr/>
        <a:lstStyle/>
        <a:p>
          <a:endParaRPr lang="en-US"/>
        </a:p>
      </dgm:t>
    </dgm:pt>
    <dgm:pt modelId="{9F29A604-479C-43AC-B7DA-36D64E99739E}">
      <dgm:prSet/>
      <dgm:spPr/>
      <dgm:t>
        <a:bodyPr/>
        <a:lstStyle/>
        <a:p>
          <a:r>
            <a:rPr lang="en-US"/>
            <a:t>Field of service </a:t>
          </a:r>
        </a:p>
      </dgm:t>
    </dgm:pt>
    <dgm:pt modelId="{21FB88C5-E002-4690-A1AA-058C328B105B}" type="parTrans" cxnId="{45DFF4D4-369A-45A8-9E29-A0E3D25C0487}">
      <dgm:prSet/>
      <dgm:spPr/>
      <dgm:t>
        <a:bodyPr/>
        <a:lstStyle/>
        <a:p>
          <a:endParaRPr lang="en-US"/>
        </a:p>
      </dgm:t>
    </dgm:pt>
    <dgm:pt modelId="{DBF579DA-906F-4C62-9765-379B48E81B3B}" type="sibTrans" cxnId="{45DFF4D4-369A-45A8-9E29-A0E3D25C0487}">
      <dgm:prSet/>
      <dgm:spPr/>
      <dgm:t>
        <a:bodyPr/>
        <a:lstStyle/>
        <a:p>
          <a:endParaRPr lang="en-US"/>
        </a:p>
      </dgm:t>
    </dgm:pt>
    <dgm:pt modelId="{67C55400-ED69-4A90-9BCE-9EA12B359E08}">
      <dgm:prSet/>
      <dgm:spPr/>
      <dgm:t>
        <a:bodyPr/>
        <a:lstStyle/>
        <a:p>
          <a:r>
            <a:rPr lang="en-US"/>
            <a:t>FTEs</a:t>
          </a:r>
        </a:p>
      </dgm:t>
    </dgm:pt>
    <dgm:pt modelId="{727D5CDF-B7F7-4C64-BD81-5454A6C5195A}" type="parTrans" cxnId="{93C0AEE2-96AC-4E66-9C1F-2768404F1C39}">
      <dgm:prSet/>
      <dgm:spPr/>
      <dgm:t>
        <a:bodyPr/>
        <a:lstStyle/>
        <a:p>
          <a:endParaRPr lang="en-US"/>
        </a:p>
      </dgm:t>
    </dgm:pt>
    <dgm:pt modelId="{1663807B-F647-4069-A7F8-AB53A6CE5814}" type="sibTrans" cxnId="{93C0AEE2-96AC-4E66-9C1F-2768404F1C39}">
      <dgm:prSet/>
      <dgm:spPr/>
      <dgm:t>
        <a:bodyPr/>
        <a:lstStyle/>
        <a:p>
          <a:endParaRPr lang="en-US"/>
        </a:p>
      </dgm:t>
    </dgm:pt>
    <dgm:pt modelId="{CA26F9CB-D31F-47E1-BFDA-273E644296F2}">
      <dgm:prSet/>
      <dgm:spPr/>
      <dgm:t>
        <a:bodyPr/>
        <a:lstStyle/>
        <a:p>
          <a:r>
            <a:rPr lang="en-US"/>
            <a:t>Employees managed </a:t>
          </a:r>
        </a:p>
      </dgm:t>
    </dgm:pt>
    <dgm:pt modelId="{9A44B6F2-BDBC-4A29-B35E-07E6B99E6118}" type="parTrans" cxnId="{9E2DA3D9-98B9-4D1F-9EBE-B729830C972C}">
      <dgm:prSet/>
      <dgm:spPr/>
      <dgm:t>
        <a:bodyPr/>
        <a:lstStyle/>
        <a:p>
          <a:endParaRPr lang="en-US"/>
        </a:p>
      </dgm:t>
    </dgm:pt>
    <dgm:pt modelId="{CFD95747-D265-487D-987D-1B937F09714A}" type="sibTrans" cxnId="{9E2DA3D9-98B9-4D1F-9EBE-B729830C972C}">
      <dgm:prSet/>
      <dgm:spPr/>
      <dgm:t>
        <a:bodyPr/>
        <a:lstStyle/>
        <a:p>
          <a:endParaRPr lang="en-US"/>
        </a:p>
      </dgm:t>
    </dgm:pt>
    <dgm:pt modelId="{6E6A84F8-4920-4FDF-90F1-5F25B649EC4E}">
      <dgm:prSet/>
      <dgm:spPr/>
      <dgm:t>
        <a:bodyPr/>
        <a:lstStyle/>
        <a:p>
          <a:r>
            <a:rPr lang="en-US" b="1"/>
            <a:t>If a field has less than 5 data points reporting, the cell is left blank. </a:t>
          </a:r>
          <a:endParaRPr lang="en-US"/>
        </a:p>
      </dgm:t>
    </dgm:pt>
    <dgm:pt modelId="{DA4833C8-2B6F-4135-B891-29EA779CC80E}" type="parTrans" cxnId="{683860AD-ABFB-45EB-B6D6-FBC6B282A307}">
      <dgm:prSet/>
      <dgm:spPr/>
      <dgm:t>
        <a:bodyPr/>
        <a:lstStyle/>
        <a:p>
          <a:endParaRPr lang="en-US"/>
        </a:p>
      </dgm:t>
    </dgm:pt>
    <dgm:pt modelId="{A8FC5C78-B606-4334-A9FA-E1D51DF3D029}" type="sibTrans" cxnId="{683860AD-ABFB-45EB-B6D6-FBC6B282A307}">
      <dgm:prSet/>
      <dgm:spPr/>
      <dgm:t>
        <a:bodyPr/>
        <a:lstStyle/>
        <a:p>
          <a:endParaRPr lang="en-US"/>
        </a:p>
      </dgm:t>
    </dgm:pt>
    <dgm:pt modelId="{C99D2506-B02A-4811-94D7-0B0B38C6DEB6}" type="pres">
      <dgm:prSet presAssocID="{79D744FA-0034-44A7-8576-DA53BCDA273F}" presName="linear" presStyleCnt="0">
        <dgm:presLayoutVars>
          <dgm:dir/>
          <dgm:animLvl val="lvl"/>
          <dgm:resizeHandles val="exact"/>
        </dgm:presLayoutVars>
      </dgm:prSet>
      <dgm:spPr/>
      <dgm:t>
        <a:bodyPr/>
        <a:lstStyle/>
        <a:p>
          <a:endParaRPr lang="en-US"/>
        </a:p>
      </dgm:t>
    </dgm:pt>
    <dgm:pt modelId="{712DB4F5-2FDD-4853-A662-58A3067F0937}" type="pres">
      <dgm:prSet presAssocID="{EE91C3EA-4D5C-4445-BB2B-D5CE4CFC5258}" presName="parentLin" presStyleCnt="0"/>
      <dgm:spPr/>
    </dgm:pt>
    <dgm:pt modelId="{81F14478-1957-4D00-8A2F-CC796B2BC631}" type="pres">
      <dgm:prSet presAssocID="{EE91C3EA-4D5C-4445-BB2B-D5CE4CFC5258}" presName="parentLeftMargin" presStyleLbl="node1" presStyleIdx="0" presStyleCnt="2"/>
      <dgm:spPr/>
      <dgm:t>
        <a:bodyPr/>
        <a:lstStyle/>
        <a:p>
          <a:endParaRPr lang="en-US"/>
        </a:p>
      </dgm:t>
    </dgm:pt>
    <dgm:pt modelId="{F113050A-6352-4214-86D3-A51EF268E8B2}" type="pres">
      <dgm:prSet presAssocID="{EE91C3EA-4D5C-4445-BB2B-D5CE4CFC5258}" presName="parentText" presStyleLbl="node1" presStyleIdx="0" presStyleCnt="2">
        <dgm:presLayoutVars>
          <dgm:chMax val="0"/>
          <dgm:bulletEnabled val="1"/>
        </dgm:presLayoutVars>
      </dgm:prSet>
      <dgm:spPr/>
      <dgm:t>
        <a:bodyPr/>
        <a:lstStyle/>
        <a:p>
          <a:endParaRPr lang="en-US"/>
        </a:p>
      </dgm:t>
    </dgm:pt>
    <dgm:pt modelId="{CEDED1E5-93DC-4D9F-81AB-905F8FA837B5}" type="pres">
      <dgm:prSet presAssocID="{EE91C3EA-4D5C-4445-BB2B-D5CE4CFC5258}" presName="negativeSpace" presStyleCnt="0"/>
      <dgm:spPr/>
    </dgm:pt>
    <dgm:pt modelId="{0E898832-8722-4783-87FA-F1160E9508FF}" type="pres">
      <dgm:prSet presAssocID="{EE91C3EA-4D5C-4445-BB2B-D5CE4CFC5258}" presName="childText" presStyleLbl="conFgAcc1" presStyleIdx="0" presStyleCnt="2">
        <dgm:presLayoutVars>
          <dgm:bulletEnabled val="1"/>
        </dgm:presLayoutVars>
      </dgm:prSet>
      <dgm:spPr/>
      <dgm:t>
        <a:bodyPr/>
        <a:lstStyle/>
        <a:p>
          <a:endParaRPr lang="en-US"/>
        </a:p>
      </dgm:t>
    </dgm:pt>
    <dgm:pt modelId="{11C249A8-2789-49E5-A16A-3266E700E983}" type="pres">
      <dgm:prSet presAssocID="{F7CDF338-AEA4-4234-A420-A0C533D56A36}" presName="spaceBetweenRectangles" presStyleCnt="0"/>
      <dgm:spPr/>
    </dgm:pt>
    <dgm:pt modelId="{1F25C352-1C03-4DC1-9B09-F5F54F2AEECB}" type="pres">
      <dgm:prSet presAssocID="{6E6A84F8-4920-4FDF-90F1-5F25B649EC4E}" presName="parentLin" presStyleCnt="0"/>
      <dgm:spPr/>
    </dgm:pt>
    <dgm:pt modelId="{875064BE-9EF3-4BA1-9ABC-7C09F9961B6C}" type="pres">
      <dgm:prSet presAssocID="{6E6A84F8-4920-4FDF-90F1-5F25B649EC4E}" presName="parentLeftMargin" presStyleLbl="node1" presStyleIdx="0" presStyleCnt="2"/>
      <dgm:spPr/>
      <dgm:t>
        <a:bodyPr/>
        <a:lstStyle/>
        <a:p>
          <a:endParaRPr lang="en-US"/>
        </a:p>
      </dgm:t>
    </dgm:pt>
    <dgm:pt modelId="{F4177AB3-7579-4CA2-B46E-DDB528030A7E}" type="pres">
      <dgm:prSet presAssocID="{6E6A84F8-4920-4FDF-90F1-5F25B649EC4E}" presName="parentText" presStyleLbl="node1" presStyleIdx="1" presStyleCnt="2">
        <dgm:presLayoutVars>
          <dgm:chMax val="0"/>
          <dgm:bulletEnabled val="1"/>
        </dgm:presLayoutVars>
      </dgm:prSet>
      <dgm:spPr/>
      <dgm:t>
        <a:bodyPr/>
        <a:lstStyle/>
        <a:p>
          <a:endParaRPr lang="en-US"/>
        </a:p>
      </dgm:t>
    </dgm:pt>
    <dgm:pt modelId="{361B084C-D50C-47F3-AEA8-33661D45DDA2}" type="pres">
      <dgm:prSet presAssocID="{6E6A84F8-4920-4FDF-90F1-5F25B649EC4E}" presName="negativeSpace" presStyleCnt="0"/>
      <dgm:spPr/>
    </dgm:pt>
    <dgm:pt modelId="{0C582E3E-D187-455D-827B-F7C405A0730B}" type="pres">
      <dgm:prSet presAssocID="{6E6A84F8-4920-4FDF-90F1-5F25B649EC4E}" presName="childText" presStyleLbl="conFgAcc1" presStyleIdx="1" presStyleCnt="2">
        <dgm:presLayoutVars>
          <dgm:bulletEnabled val="1"/>
        </dgm:presLayoutVars>
      </dgm:prSet>
      <dgm:spPr/>
    </dgm:pt>
  </dgm:ptLst>
  <dgm:cxnLst>
    <dgm:cxn modelId="{C48D57E8-8C61-4839-ADE6-10C5EDF89BAE}" srcId="{EE91C3EA-4D5C-4445-BB2B-D5CE4CFC5258}" destId="{FAB3B125-5853-4EF0-BFFB-589203866CF5}" srcOrd="1" destOrd="0" parTransId="{87CD9616-2C83-4949-9B87-57BC0DADC796}" sibTransId="{0153327E-95DB-41A6-B5FE-D63E3766D52B}"/>
    <dgm:cxn modelId="{B34A2F1B-B930-4885-9B05-54F621407D17}" type="presOf" srcId="{CA26F9CB-D31F-47E1-BFDA-273E644296F2}" destId="{0E898832-8722-4783-87FA-F1160E9508FF}" srcOrd="0" destOrd="9" presId="urn:microsoft.com/office/officeart/2005/8/layout/list1"/>
    <dgm:cxn modelId="{F348D493-BA00-4004-A19D-4EC23A9C5D7A}" type="presOf" srcId="{EE91C3EA-4D5C-4445-BB2B-D5CE4CFC5258}" destId="{81F14478-1957-4D00-8A2F-CC796B2BC631}" srcOrd="0" destOrd="0" presId="urn:microsoft.com/office/officeart/2005/8/layout/list1"/>
    <dgm:cxn modelId="{72C28EA5-A4B4-4A2E-A19D-46A3333E102C}" type="presOf" srcId="{6E6A84F8-4920-4FDF-90F1-5F25B649EC4E}" destId="{F4177AB3-7579-4CA2-B46E-DDB528030A7E}" srcOrd="1" destOrd="0" presId="urn:microsoft.com/office/officeart/2005/8/layout/list1"/>
    <dgm:cxn modelId="{FFF143E1-B844-4B55-A138-1AA364B3EC49}" srcId="{EE91C3EA-4D5C-4445-BB2B-D5CE4CFC5258}" destId="{3B05A67F-2DA9-494D-A5CF-204F45DBF41F}" srcOrd="3" destOrd="0" parTransId="{05A303FB-D803-4472-9882-D1DEC9A79542}" sibTransId="{E928EAC5-1D90-494A-BCCE-8A40D240789D}"/>
    <dgm:cxn modelId="{BABFE03F-DE9C-411E-A809-8C36D30E7409}" srcId="{EE91C3EA-4D5C-4445-BB2B-D5CE4CFC5258}" destId="{CC415B81-23B8-41B5-BCFB-FF55C3A37865}" srcOrd="5" destOrd="0" parTransId="{6C523D07-413B-4A84-BE46-3A7F31AA730E}" sibTransId="{64FA5220-4852-408E-84C6-728D053D0324}"/>
    <dgm:cxn modelId="{B7D69EA0-A789-485C-9116-E5FE2C8F3E2E}" type="presOf" srcId="{2ABCE5FB-29A2-4980-AA83-47B1B1E71026}" destId="{0E898832-8722-4783-87FA-F1160E9508FF}" srcOrd="0" destOrd="0" presId="urn:microsoft.com/office/officeart/2005/8/layout/list1"/>
    <dgm:cxn modelId="{D07590CC-FCB7-4736-BF2E-54D43239A92A}" type="presOf" srcId="{B4851E3D-5C54-471C-AD38-9DE509318B43}" destId="{0E898832-8722-4783-87FA-F1160E9508FF}" srcOrd="0" destOrd="2" presId="urn:microsoft.com/office/officeart/2005/8/layout/list1"/>
    <dgm:cxn modelId="{9E2DA3D9-98B9-4D1F-9EBE-B729830C972C}" srcId="{CC415B81-23B8-41B5-BCFB-FF55C3A37865}" destId="{CA26F9CB-D31F-47E1-BFDA-273E644296F2}" srcOrd="3" destOrd="0" parTransId="{9A44B6F2-BDBC-4A29-B35E-07E6B99E6118}" sibTransId="{CFD95747-D265-487D-987D-1B937F09714A}"/>
    <dgm:cxn modelId="{70DD76DC-F1F9-4C8D-9339-0496A7E4E419}" type="presOf" srcId="{9F29A604-479C-43AC-B7DA-36D64E99739E}" destId="{0E898832-8722-4783-87FA-F1160E9508FF}" srcOrd="0" destOrd="7" presId="urn:microsoft.com/office/officeart/2005/8/layout/list1"/>
    <dgm:cxn modelId="{31092AC6-07B5-4E45-9640-337A0277A27F}" type="presOf" srcId="{FAB3B125-5853-4EF0-BFFB-589203866CF5}" destId="{0E898832-8722-4783-87FA-F1160E9508FF}" srcOrd="0" destOrd="1" presId="urn:microsoft.com/office/officeart/2005/8/layout/list1"/>
    <dgm:cxn modelId="{796FC8D1-E7CB-4DF8-A4B4-7A43CD01AE0A}" type="presOf" srcId="{CC415B81-23B8-41B5-BCFB-FF55C3A37865}" destId="{0E898832-8722-4783-87FA-F1160E9508FF}" srcOrd="0" destOrd="5" presId="urn:microsoft.com/office/officeart/2005/8/layout/list1"/>
    <dgm:cxn modelId="{75C08413-DAA2-449B-B898-9BE835E175A2}" srcId="{CC415B81-23B8-41B5-BCFB-FF55C3A37865}" destId="{4254956B-7ACC-4D25-848A-0E3CC1D55728}" srcOrd="0" destOrd="0" parTransId="{7A8B6037-F680-49E5-8326-07515B49BEBF}" sibTransId="{C3C0D839-F8C2-4A1E-BACC-51A4582A759E}"/>
    <dgm:cxn modelId="{683860AD-ABFB-45EB-B6D6-FBC6B282A307}" srcId="{79D744FA-0034-44A7-8576-DA53BCDA273F}" destId="{6E6A84F8-4920-4FDF-90F1-5F25B649EC4E}" srcOrd="1" destOrd="0" parTransId="{DA4833C8-2B6F-4135-B891-29EA779CC80E}" sibTransId="{A8FC5C78-B606-4334-A9FA-E1D51DF3D029}"/>
    <dgm:cxn modelId="{30510E95-4A98-4E4F-B6E8-2B7E327D2689}" type="presOf" srcId="{67C55400-ED69-4A90-9BCE-9EA12B359E08}" destId="{0E898832-8722-4783-87FA-F1160E9508FF}" srcOrd="0" destOrd="8" presId="urn:microsoft.com/office/officeart/2005/8/layout/list1"/>
    <dgm:cxn modelId="{45DFF4D4-369A-45A8-9E29-A0E3D25C0487}" srcId="{CC415B81-23B8-41B5-BCFB-FF55C3A37865}" destId="{9F29A604-479C-43AC-B7DA-36D64E99739E}" srcOrd="1" destOrd="0" parTransId="{21FB88C5-E002-4690-A1AA-058C328B105B}" sibTransId="{DBF579DA-906F-4C62-9765-379B48E81B3B}"/>
    <dgm:cxn modelId="{C5A755C6-FB44-4639-B1DA-A1328E4761DC}" srcId="{EE91C3EA-4D5C-4445-BB2B-D5CE4CFC5258}" destId="{2ABCE5FB-29A2-4980-AA83-47B1B1E71026}" srcOrd="0" destOrd="0" parTransId="{66D8217D-488D-4599-8283-818A29D60760}" sibTransId="{E498FFEC-74AC-445C-A2D0-D7123134F73F}"/>
    <dgm:cxn modelId="{6CF66E7D-DF74-48B5-A677-3346DDADB5B4}" type="presOf" srcId="{EE91C3EA-4D5C-4445-BB2B-D5CE4CFC5258}" destId="{F113050A-6352-4214-86D3-A51EF268E8B2}" srcOrd="1" destOrd="0" presId="urn:microsoft.com/office/officeart/2005/8/layout/list1"/>
    <dgm:cxn modelId="{9E6FEDCB-6DE7-4F2A-A70F-6FB7F768F8C7}" srcId="{EE91C3EA-4D5C-4445-BB2B-D5CE4CFC5258}" destId="{997B0048-9B8A-4069-BAEE-74451D590FE7}" srcOrd="4" destOrd="0" parTransId="{BFF4E519-E069-415C-A5EF-DDC0FC97381F}" sibTransId="{CF59AFC5-9F65-4BED-B7FC-C4A1240935C6}"/>
    <dgm:cxn modelId="{93C0AEE2-96AC-4E66-9C1F-2768404F1C39}" srcId="{CC415B81-23B8-41B5-BCFB-FF55C3A37865}" destId="{67C55400-ED69-4A90-9BCE-9EA12B359E08}" srcOrd="2" destOrd="0" parTransId="{727D5CDF-B7F7-4C64-BD81-5454A6C5195A}" sibTransId="{1663807B-F647-4069-A7F8-AB53A6CE5814}"/>
    <dgm:cxn modelId="{077597DD-E233-43D0-B2C6-82E56BFCC19B}" srcId="{79D744FA-0034-44A7-8576-DA53BCDA273F}" destId="{EE91C3EA-4D5C-4445-BB2B-D5CE4CFC5258}" srcOrd="0" destOrd="0" parTransId="{44689BD5-7C0F-4A33-AA8E-FC914BDE5F75}" sibTransId="{F7CDF338-AEA4-4234-A420-A0C533D56A36}"/>
    <dgm:cxn modelId="{9A23EBDB-9F0C-4375-AE70-6CEC4FA837C6}" srcId="{EE91C3EA-4D5C-4445-BB2B-D5CE4CFC5258}" destId="{B4851E3D-5C54-471C-AD38-9DE509318B43}" srcOrd="2" destOrd="0" parTransId="{D8FBADD6-FE09-439F-B2E2-82FC13DA1960}" sibTransId="{3A2FCDDF-AAC6-4122-9569-D4434F299523}"/>
    <dgm:cxn modelId="{96D367FB-91AE-459C-B966-5D5645E9D48F}" type="presOf" srcId="{997B0048-9B8A-4069-BAEE-74451D590FE7}" destId="{0E898832-8722-4783-87FA-F1160E9508FF}" srcOrd="0" destOrd="4" presId="urn:microsoft.com/office/officeart/2005/8/layout/list1"/>
    <dgm:cxn modelId="{F7E5EC96-D009-41DF-B447-CFE0FC77C75E}" type="presOf" srcId="{3B05A67F-2DA9-494D-A5CF-204F45DBF41F}" destId="{0E898832-8722-4783-87FA-F1160E9508FF}" srcOrd="0" destOrd="3" presId="urn:microsoft.com/office/officeart/2005/8/layout/list1"/>
    <dgm:cxn modelId="{C3751A97-AD3D-45F2-A754-6F0AEFFCE366}" type="presOf" srcId="{79D744FA-0034-44A7-8576-DA53BCDA273F}" destId="{C99D2506-B02A-4811-94D7-0B0B38C6DEB6}" srcOrd="0" destOrd="0" presId="urn:microsoft.com/office/officeart/2005/8/layout/list1"/>
    <dgm:cxn modelId="{D0A9AA79-D4F2-4565-9FDB-1368DD6CF259}" type="presOf" srcId="{6E6A84F8-4920-4FDF-90F1-5F25B649EC4E}" destId="{875064BE-9EF3-4BA1-9ABC-7C09F9961B6C}" srcOrd="0" destOrd="0" presId="urn:microsoft.com/office/officeart/2005/8/layout/list1"/>
    <dgm:cxn modelId="{96FC3882-4658-4E91-A0F4-B0CF015B6DF4}" type="presOf" srcId="{4254956B-7ACC-4D25-848A-0E3CC1D55728}" destId="{0E898832-8722-4783-87FA-F1160E9508FF}" srcOrd="0" destOrd="6" presId="urn:microsoft.com/office/officeart/2005/8/layout/list1"/>
    <dgm:cxn modelId="{7A15B6A9-B489-40B2-BAF0-DAA612DFE79D}" type="presParOf" srcId="{C99D2506-B02A-4811-94D7-0B0B38C6DEB6}" destId="{712DB4F5-2FDD-4853-A662-58A3067F0937}" srcOrd="0" destOrd="0" presId="urn:microsoft.com/office/officeart/2005/8/layout/list1"/>
    <dgm:cxn modelId="{7597ED39-8490-4036-9BBD-AE21BFDDB549}" type="presParOf" srcId="{712DB4F5-2FDD-4853-A662-58A3067F0937}" destId="{81F14478-1957-4D00-8A2F-CC796B2BC631}" srcOrd="0" destOrd="0" presId="urn:microsoft.com/office/officeart/2005/8/layout/list1"/>
    <dgm:cxn modelId="{063B7816-01DF-4833-A18F-4709AB6063C8}" type="presParOf" srcId="{712DB4F5-2FDD-4853-A662-58A3067F0937}" destId="{F113050A-6352-4214-86D3-A51EF268E8B2}" srcOrd="1" destOrd="0" presId="urn:microsoft.com/office/officeart/2005/8/layout/list1"/>
    <dgm:cxn modelId="{033C6742-CF9E-4210-88BB-C574E171CBC8}" type="presParOf" srcId="{C99D2506-B02A-4811-94D7-0B0B38C6DEB6}" destId="{CEDED1E5-93DC-4D9F-81AB-905F8FA837B5}" srcOrd="1" destOrd="0" presId="urn:microsoft.com/office/officeart/2005/8/layout/list1"/>
    <dgm:cxn modelId="{0166DCE6-41DE-4BED-9B3E-27141FBC052C}" type="presParOf" srcId="{C99D2506-B02A-4811-94D7-0B0B38C6DEB6}" destId="{0E898832-8722-4783-87FA-F1160E9508FF}" srcOrd="2" destOrd="0" presId="urn:microsoft.com/office/officeart/2005/8/layout/list1"/>
    <dgm:cxn modelId="{98E36B9E-0F17-48A9-A9FA-4BE5702A56B6}" type="presParOf" srcId="{C99D2506-B02A-4811-94D7-0B0B38C6DEB6}" destId="{11C249A8-2789-49E5-A16A-3266E700E983}" srcOrd="3" destOrd="0" presId="urn:microsoft.com/office/officeart/2005/8/layout/list1"/>
    <dgm:cxn modelId="{EDD06E04-7F21-40ED-B841-2FAEC2EDBF0A}" type="presParOf" srcId="{C99D2506-B02A-4811-94D7-0B0B38C6DEB6}" destId="{1F25C352-1C03-4DC1-9B09-F5F54F2AEECB}" srcOrd="4" destOrd="0" presId="urn:microsoft.com/office/officeart/2005/8/layout/list1"/>
    <dgm:cxn modelId="{D8408AF7-14C0-4A64-A3B3-7E19F6C99D5C}" type="presParOf" srcId="{1F25C352-1C03-4DC1-9B09-F5F54F2AEECB}" destId="{875064BE-9EF3-4BA1-9ABC-7C09F9961B6C}" srcOrd="0" destOrd="0" presId="urn:microsoft.com/office/officeart/2005/8/layout/list1"/>
    <dgm:cxn modelId="{A7ECA44F-4F48-4A6A-AAC8-1AB804AEDB2E}" type="presParOf" srcId="{1F25C352-1C03-4DC1-9B09-F5F54F2AEECB}" destId="{F4177AB3-7579-4CA2-B46E-DDB528030A7E}" srcOrd="1" destOrd="0" presId="urn:microsoft.com/office/officeart/2005/8/layout/list1"/>
    <dgm:cxn modelId="{8B50C7EA-C98B-4B58-B3E8-D864042DE1CD}" type="presParOf" srcId="{C99D2506-B02A-4811-94D7-0B0B38C6DEB6}" destId="{361B084C-D50C-47F3-AEA8-33661D45DDA2}" srcOrd="5" destOrd="0" presId="urn:microsoft.com/office/officeart/2005/8/layout/list1"/>
    <dgm:cxn modelId="{EB9150BD-5D21-4A54-830F-EB90F5B7AEB1}" type="presParOf" srcId="{C99D2506-B02A-4811-94D7-0B0B38C6DEB6}" destId="{0C582E3E-D187-455D-827B-F7C405A0730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98832-8722-4783-87FA-F1160E9508FF}">
      <dsp:nvSpPr>
        <dsp:cNvPr id="0" name=""/>
        <dsp:cNvSpPr/>
      </dsp:nvSpPr>
      <dsp:spPr>
        <a:xfrm>
          <a:off x="0" y="270702"/>
          <a:ext cx="10719842" cy="3105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1979" tIns="354076" rIns="831979"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Position descriptions</a:t>
          </a:r>
        </a:p>
        <a:p>
          <a:pPr marL="171450" lvl="1" indent="-171450" algn="l" defTabSz="755650">
            <a:lnSpc>
              <a:spcPct val="90000"/>
            </a:lnSpc>
            <a:spcBef>
              <a:spcPct val="0"/>
            </a:spcBef>
            <a:spcAft>
              <a:spcPct val="15000"/>
            </a:spcAft>
            <a:buChar char="••"/>
          </a:pPr>
          <a:r>
            <a:rPr lang="en-US" sz="1700" kern="1200"/>
            <a:t>Base salary </a:t>
          </a:r>
        </a:p>
        <a:p>
          <a:pPr marL="171450" lvl="1" indent="-171450" algn="l" defTabSz="755650">
            <a:lnSpc>
              <a:spcPct val="90000"/>
            </a:lnSpc>
            <a:spcBef>
              <a:spcPct val="0"/>
            </a:spcBef>
            <a:spcAft>
              <a:spcPct val="15000"/>
            </a:spcAft>
            <a:buChar char="••"/>
          </a:pPr>
          <a:r>
            <a:rPr lang="en-US" sz="1700" kern="1200"/>
            <a:t>Eligibility for incentive/Bonus</a:t>
          </a:r>
        </a:p>
        <a:p>
          <a:pPr marL="171450" lvl="1" indent="-171450" algn="l" defTabSz="755650">
            <a:lnSpc>
              <a:spcPct val="90000"/>
            </a:lnSpc>
            <a:spcBef>
              <a:spcPct val="0"/>
            </a:spcBef>
            <a:spcAft>
              <a:spcPct val="15000"/>
            </a:spcAft>
            <a:buChar char="••"/>
          </a:pPr>
          <a:r>
            <a:rPr lang="en-US" sz="1700" kern="1200"/>
            <a:t>Bonus paid </a:t>
          </a:r>
        </a:p>
        <a:p>
          <a:pPr marL="171450" lvl="1" indent="-171450" algn="l" defTabSz="755650">
            <a:lnSpc>
              <a:spcPct val="90000"/>
            </a:lnSpc>
            <a:spcBef>
              <a:spcPct val="0"/>
            </a:spcBef>
            <a:spcAft>
              <a:spcPct val="15000"/>
            </a:spcAft>
            <a:buChar char="••"/>
          </a:pPr>
          <a:r>
            <a:rPr lang="en-US" sz="1700" kern="1200"/>
            <a:t>Total compensation</a:t>
          </a:r>
        </a:p>
        <a:p>
          <a:pPr marL="171450" lvl="1" indent="-171450" algn="l" defTabSz="755650">
            <a:lnSpc>
              <a:spcPct val="90000"/>
            </a:lnSpc>
            <a:spcBef>
              <a:spcPct val="0"/>
            </a:spcBef>
            <a:spcAft>
              <a:spcPct val="15000"/>
            </a:spcAft>
            <a:buChar char="••"/>
          </a:pPr>
          <a:r>
            <a:rPr lang="en-US" sz="1700" kern="1200"/>
            <a:t>Salaries sections by </a:t>
          </a:r>
        </a:p>
        <a:p>
          <a:pPr marL="342900" lvl="2" indent="-171450" algn="l" defTabSz="755650">
            <a:lnSpc>
              <a:spcPct val="90000"/>
            </a:lnSpc>
            <a:spcBef>
              <a:spcPct val="0"/>
            </a:spcBef>
            <a:spcAft>
              <a:spcPct val="15000"/>
            </a:spcAft>
            <a:buChar char="••"/>
          </a:pPr>
          <a:r>
            <a:rPr lang="en-US" sz="1700" kern="1200"/>
            <a:t>Budget categories</a:t>
          </a:r>
        </a:p>
        <a:p>
          <a:pPr marL="342900" lvl="2" indent="-171450" algn="l" defTabSz="755650">
            <a:lnSpc>
              <a:spcPct val="90000"/>
            </a:lnSpc>
            <a:spcBef>
              <a:spcPct val="0"/>
            </a:spcBef>
            <a:spcAft>
              <a:spcPct val="15000"/>
            </a:spcAft>
            <a:buChar char="••"/>
          </a:pPr>
          <a:r>
            <a:rPr lang="en-US" sz="1700" kern="1200"/>
            <a:t>Field of service </a:t>
          </a:r>
        </a:p>
        <a:p>
          <a:pPr marL="342900" lvl="2" indent="-171450" algn="l" defTabSz="755650">
            <a:lnSpc>
              <a:spcPct val="90000"/>
            </a:lnSpc>
            <a:spcBef>
              <a:spcPct val="0"/>
            </a:spcBef>
            <a:spcAft>
              <a:spcPct val="15000"/>
            </a:spcAft>
            <a:buChar char="••"/>
          </a:pPr>
          <a:r>
            <a:rPr lang="en-US" sz="1700" kern="1200"/>
            <a:t>FTEs</a:t>
          </a:r>
        </a:p>
        <a:p>
          <a:pPr marL="342900" lvl="2" indent="-171450" algn="l" defTabSz="755650">
            <a:lnSpc>
              <a:spcPct val="90000"/>
            </a:lnSpc>
            <a:spcBef>
              <a:spcPct val="0"/>
            </a:spcBef>
            <a:spcAft>
              <a:spcPct val="15000"/>
            </a:spcAft>
            <a:buChar char="••"/>
          </a:pPr>
          <a:r>
            <a:rPr lang="en-US" sz="1700" kern="1200"/>
            <a:t>Employees managed </a:t>
          </a:r>
        </a:p>
      </dsp:txBody>
      <dsp:txXfrm>
        <a:off x="0" y="270702"/>
        <a:ext cx="10719842" cy="3105900"/>
      </dsp:txXfrm>
    </dsp:sp>
    <dsp:sp modelId="{F113050A-6352-4214-86D3-A51EF268E8B2}">
      <dsp:nvSpPr>
        <dsp:cNvPr id="0" name=""/>
        <dsp:cNvSpPr/>
      </dsp:nvSpPr>
      <dsp:spPr>
        <a:xfrm>
          <a:off x="535992" y="19782"/>
          <a:ext cx="7503889"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3629" tIns="0" rIns="283629" bIns="0" numCol="1" spcCol="1270" anchor="ctr" anchorCtr="0">
          <a:noAutofit/>
        </a:bodyPr>
        <a:lstStyle/>
        <a:p>
          <a:pPr lvl="0" algn="l" defTabSz="755650">
            <a:lnSpc>
              <a:spcPct val="90000"/>
            </a:lnSpc>
            <a:spcBef>
              <a:spcPct val="0"/>
            </a:spcBef>
            <a:spcAft>
              <a:spcPct val="35000"/>
            </a:spcAft>
          </a:pPr>
          <a:r>
            <a:rPr lang="en-US" sz="1700" kern="1200"/>
            <a:t>The report includes 171 pages of job listings with </a:t>
          </a:r>
        </a:p>
      </dsp:txBody>
      <dsp:txXfrm>
        <a:off x="560490" y="44280"/>
        <a:ext cx="7454893" cy="452844"/>
      </dsp:txXfrm>
    </dsp:sp>
    <dsp:sp modelId="{0C582E3E-D187-455D-827B-F7C405A0730B}">
      <dsp:nvSpPr>
        <dsp:cNvPr id="0" name=""/>
        <dsp:cNvSpPr/>
      </dsp:nvSpPr>
      <dsp:spPr>
        <a:xfrm>
          <a:off x="0" y="3719322"/>
          <a:ext cx="10719842"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177AB3-7579-4CA2-B46E-DDB528030A7E}">
      <dsp:nvSpPr>
        <dsp:cNvPr id="0" name=""/>
        <dsp:cNvSpPr/>
      </dsp:nvSpPr>
      <dsp:spPr>
        <a:xfrm>
          <a:off x="535992" y="3468402"/>
          <a:ext cx="7503889"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83629" tIns="0" rIns="283629" bIns="0" numCol="1" spcCol="1270" anchor="ctr" anchorCtr="0">
          <a:noAutofit/>
        </a:bodyPr>
        <a:lstStyle/>
        <a:p>
          <a:pPr lvl="0" algn="l" defTabSz="755650">
            <a:lnSpc>
              <a:spcPct val="90000"/>
            </a:lnSpc>
            <a:spcBef>
              <a:spcPct val="0"/>
            </a:spcBef>
            <a:spcAft>
              <a:spcPct val="35000"/>
            </a:spcAft>
          </a:pPr>
          <a:r>
            <a:rPr lang="en-US" sz="1700" b="1" kern="1200"/>
            <a:t>If a field has less than 5 data points reporting, the cell is left blank. </a:t>
          </a:r>
          <a:endParaRPr lang="en-US" sz="1700" kern="1200"/>
        </a:p>
      </dsp:txBody>
      <dsp:txXfrm>
        <a:off x="560490" y="3492900"/>
        <a:ext cx="7454893"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5/10/2022</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5/10/2022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1</a:t>
            </a:fld>
            <a:endParaRPr lang="en-US" dirty="0"/>
          </a:p>
        </p:txBody>
      </p:sp>
    </p:spTree>
    <p:extLst>
      <p:ext uri="{BB962C8B-B14F-4D97-AF65-F5344CB8AC3E}">
        <p14:creationId xmlns:p14="http://schemas.microsoft.com/office/powerpoint/2010/main" val="1412095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Rita </a:t>
            </a:r>
          </a:p>
        </p:txBody>
      </p:sp>
      <p:sp>
        <p:nvSpPr>
          <p:cNvPr id="4" name="Slide Number Placeholder 3"/>
          <p:cNvSpPr>
            <a:spLocks noGrp="1"/>
          </p:cNvSpPr>
          <p:nvPr>
            <p:ph type="sldNum" sz="quarter" idx="5"/>
          </p:nvPr>
        </p:nvSpPr>
        <p:spPr/>
        <p:txBody>
          <a:bodyPr/>
          <a:lstStyle/>
          <a:p>
            <a:fld id="{3CFA0038-7055-434C-B6C4-B8C69565C600}" type="slidenum">
              <a:rPr lang="en-US" smtClean="0"/>
              <a:t>10</a:t>
            </a:fld>
            <a:endParaRPr lang="en-US" dirty="0"/>
          </a:p>
        </p:txBody>
      </p:sp>
    </p:spTree>
    <p:extLst>
      <p:ext uri="{BB962C8B-B14F-4D97-AF65-F5344CB8AC3E}">
        <p14:creationId xmlns:p14="http://schemas.microsoft.com/office/powerpoint/2010/main" val="2430322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Rita   </a:t>
            </a:r>
          </a:p>
        </p:txBody>
      </p:sp>
      <p:sp>
        <p:nvSpPr>
          <p:cNvPr id="4" name="Slide Number Placeholder 3"/>
          <p:cNvSpPr>
            <a:spLocks noGrp="1"/>
          </p:cNvSpPr>
          <p:nvPr>
            <p:ph type="sldNum" sz="quarter" idx="5"/>
          </p:nvPr>
        </p:nvSpPr>
        <p:spPr/>
        <p:txBody>
          <a:bodyPr/>
          <a:lstStyle/>
          <a:p>
            <a:fld id="{3CFA0038-7055-434C-B6C4-B8C69565C600}" type="slidenum">
              <a:rPr lang="en-US" smtClean="0"/>
              <a:t>11</a:t>
            </a:fld>
            <a:endParaRPr lang="en-US" dirty="0"/>
          </a:p>
        </p:txBody>
      </p:sp>
    </p:spTree>
    <p:extLst>
      <p:ext uri="{BB962C8B-B14F-4D97-AF65-F5344CB8AC3E}">
        <p14:creationId xmlns:p14="http://schemas.microsoft.com/office/powerpoint/2010/main" val="3572499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Rita </a:t>
            </a:r>
          </a:p>
        </p:txBody>
      </p:sp>
      <p:sp>
        <p:nvSpPr>
          <p:cNvPr id="4" name="Slide Number Placeholder 3"/>
          <p:cNvSpPr>
            <a:spLocks noGrp="1"/>
          </p:cNvSpPr>
          <p:nvPr>
            <p:ph type="sldNum" sz="quarter" idx="5"/>
          </p:nvPr>
        </p:nvSpPr>
        <p:spPr/>
        <p:txBody>
          <a:bodyPr/>
          <a:lstStyle/>
          <a:p>
            <a:fld id="{3CFA0038-7055-434C-B6C4-B8C69565C600}" type="slidenum">
              <a:rPr lang="en-US" smtClean="0"/>
              <a:t>12</a:t>
            </a:fld>
            <a:endParaRPr lang="en-US" dirty="0"/>
          </a:p>
        </p:txBody>
      </p:sp>
    </p:spTree>
    <p:extLst>
      <p:ext uri="{BB962C8B-B14F-4D97-AF65-F5344CB8AC3E}">
        <p14:creationId xmlns:p14="http://schemas.microsoft.com/office/powerpoint/2010/main" val="18865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Rita </a:t>
            </a:r>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dirty="0"/>
          </a:p>
        </p:txBody>
      </p:sp>
    </p:spTree>
    <p:extLst>
      <p:ext uri="{BB962C8B-B14F-4D97-AF65-F5344CB8AC3E}">
        <p14:creationId xmlns:p14="http://schemas.microsoft.com/office/powerpoint/2010/main" val="13825485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a:t>
            </a:r>
          </a:p>
        </p:txBody>
      </p:sp>
      <p:sp>
        <p:nvSpPr>
          <p:cNvPr id="4" name="Slide Number Placeholder 3"/>
          <p:cNvSpPr>
            <a:spLocks noGrp="1"/>
          </p:cNvSpPr>
          <p:nvPr>
            <p:ph type="sldNum" sz="quarter" idx="5"/>
          </p:nvPr>
        </p:nvSpPr>
        <p:spPr/>
        <p:txBody>
          <a:bodyPr/>
          <a:lstStyle/>
          <a:p>
            <a:fld id="{3CFA0038-7055-434C-B6C4-B8C69565C600}" type="slidenum">
              <a:rPr lang="en-US" smtClean="0"/>
              <a:t>14</a:t>
            </a:fld>
            <a:endParaRPr lang="en-US" dirty="0"/>
          </a:p>
        </p:txBody>
      </p:sp>
    </p:spTree>
    <p:extLst>
      <p:ext uri="{BB962C8B-B14F-4D97-AF65-F5344CB8AC3E}">
        <p14:creationId xmlns:p14="http://schemas.microsoft.com/office/powerpoint/2010/main" val="25108568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a:t>
            </a:r>
          </a:p>
        </p:txBody>
      </p:sp>
      <p:sp>
        <p:nvSpPr>
          <p:cNvPr id="4" name="Slide Number Placeholder 3"/>
          <p:cNvSpPr>
            <a:spLocks noGrp="1"/>
          </p:cNvSpPr>
          <p:nvPr>
            <p:ph type="sldNum" sz="quarter" idx="5"/>
          </p:nvPr>
        </p:nvSpPr>
        <p:spPr/>
        <p:txBody>
          <a:bodyPr/>
          <a:lstStyle/>
          <a:p>
            <a:fld id="{3CFA0038-7055-434C-B6C4-B8C69565C600}" type="slidenum">
              <a:rPr lang="en-US" smtClean="0"/>
              <a:t>15</a:t>
            </a:fld>
            <a:endParaRPr lang="en-US" dirty="0"/>
          </a:p>
        </p:txBody>
      </p:sp>
    </p:spTree>
    <p:extLst>
      <p:ext uri="{BB962C8B-B14F-4D97-AF65-F5344CB8AC3E}">
        <p14:creationId xmlns:p14="http://schemas.microsoft.com/office/powerpoint/2010/main" val="2096728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t>
            </a:r>
            <a:r>
              <a:rPr lang="en-US" dirty="0"/>
              <a:t>I talk about compensation philosophy</a:t>
            </a:r>
            <a:r>
              <a:rPr lang="en-US" baseline="0" dirty="0"/>
              <a:t> – please know we are talking about a TOTAL Rewards philosophy.</a:t>
            </a:r>
          </a:p>
          <a:p>
            <a:pPr marL="171450" indent="-171450">
              <a:buFontTx/>
              <a:buChar char="-"/>
            </a:pPr>
            <a:r>
              <a:rPr lang="en-US" baseline="0" dirty="0" smtClean="0"/>
              <a:t>If </a:t>
            </a:r>
            <a:r>
              <a:rPr lang="en-US" baseline="0" dirty="0"/>
              <a:t>I use any terms that I have not defined – please raise your hand!! (we HR pros do this a lot</a:t>
            </a:r>
            <a:r>
              <a:rPr lang="en-US" baseline="0" dirty="0" smtClean="0"/>
              <a:t>) </a:t>
            </a:r>
          </a:p>
          <a:p>
            <a:pPr marL="171450" indent="-171450">
              <a:buFontTx/>
              <a:buChar char="-"/>
            </a:pPr>
            <a:r>
              <a:rPr lang="en-US" b="1" baseline="0" dirty="0" smtClean="0"/>
              <a:t>Also know that while you may not be the individual that has the agency or responsibility to make the changes that this presentation recommends we want you to have the information to share this with your organization – so please ask questions!  Additionally, I am guessing that all have you have either been effected by turnover, being unable to find staff or </a:t>
            </a:r>
            <a:r>
              <a:rPr lang="en-US" b="1" baseline="0" smtClean="0"/>
              <a:t>feeling underpaid…yes??</a:t>
            </a:r>
            <a:endParaRPr lang="en-US" b="1" baseline="0" dirty="0" smtClean="0"/>
          </a:p>
          <a:p>
            <a:pPr marL="171450" indent="-171450">
              <a:buFontTx/>
              <a:buChar char="-"/>
            </a:pPr>
            <a:endParaRPr lang="en-US" b="1" baseline="0" dirty="0" smtClean="0"/>
          </a:p>
          <a:p>
            <a:pPr marL="171450" indent="-171450">
              <a:buFontTx/>
              <a:buChar char="-"/>
            </a:pPr>
            <a:r>
              <a:rPr lang="en-US" b="1" baseline="0" dirty="0" smtClean="0"/>
              <a:t>Please also know that there will be a resource sheet that will be given that will give you more resources to assist your understanding</a:t>
            </a:r>
          </a:p>
          <a:p>
            <a:pPr marL="171450" indent="-171450">
              <a:buFontTx/>
              <a:buChar char="-"/>
            </a:pPr>
            <a:endParaRPr lang="en-US" b="1" baseline="0" dirty="0" smtClean="0"/>
          </a:p>
          <a:p>
            <a:pPr marL="171450" indent="-171450">
              <a:buFontTx/>
              <a:buChar char="-"/>
            </a:pPr>
            <a:endParaRPr lang="en-US" b="1" baseline="0" dirty="0" smtClean="0"/>
          </a:p>
          <a:p>
            <a:pPr marL="171450" indent="-171450">
              <a:buFontTx/>
              <a:buChar char="-"/>
            </a:pPr>
            <a:endParaRPr lang="en-US" b="1" baseline="0" dirty="0" smtClean="0"/>
          </a:p>
          <a:p>
            <a:pPr marL="171450" indent="-171450">
              <a:buFontTx/>
              <a:buChar char="-"/>
            </a:pPr>
            <a:endParaRPr lang="en-US" b="1" baseline="0" dirty="0" smtClean="0"/>
          </a:p>
          <a:p>
            <a:pPr marL="171450" indent="-171450">
              <a:buFontTx/>
              <a:buChar char="-"/>
            </a:pPr>
            <a:endParaRPr lang="en-US" baseline="0" dirty="0" smtClean="0"/>
          </a:p>
        </p:txBody>
      </p:sp>
      <p:sp>
        <p:nvSpPr>
          <p:cNvPr id="4" name="Slide Number Placeholder 3"/>
          <p:cNvSpPr>
            <a:spLocks noGrp="1"/>
          </p:cNvSpPr>
          <p:nvPr>
            <p:ph type="sldNum" sz="quarter" idx="5"/>
          </p:nvPr>
        </p:nvSpPr>
        <p:spPr/>
        <p:txBody>
          <a:bodyPr/>
          <a:lstStyle/>
          <a:p>
            <a:fld id="{3CFA0038-7055-434C-B6C4-B8C69565C600}" type="slidenum">
              <a:rPr lang="en-US" smtClean="0"/>
              <a:t>16</a:t>
            </a:fld>
            <a:endParaRPr lang="en-US" dirty="0"/>
          </a:p>
        </p:txBody>
      </p:sp>
    </p:spTree>
    <p:extLst>
      <p:ext uri="{BB962C8B-B14F-4D97-AF65-F5344CB8AC3E}">
        <p14:creationId xmlns:p14="http://schemas.microsoft.com/office/powerpoint/2010/main" val="2484371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reviewing my practice with nonprofits</a:t>
            </a:r>
            <a:r>
              <a:rPr lang="en-US" baseline="0" dirty="0"/>
              <a:t> over the last two years, I reviewed what organizations have had the most successful pay programs, and they were those that had a thoughtfully developed and thoroughly communicated compensation philosophy.   </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17</a:t>
            </a:fld>
            <a:endParaRPr lang="en-US" dirty="0"/>
          </a:p>
        </p:txBody>
      </p:sp>
    </p:spTree>
    <p:extLst>
      <p:ext uri="{BB962C8B-B14F-4D97-AF65-F5344CB8AC3E}">
        <p14:creationId xmlns:p14="http://schemas.microsoft.com/office/powerpoint/2010/main" val="17034571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Yes – you need to put it</a:t>
            </a:r>
            <a:r>
              <a:rPr lang="en-US" baseline="0" dirty="0"/>
              <a:t> in writing!  A statement of intention is not enough.</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18</a:t>
            </a:fld>
            <a:endParaRPr lang="en-US" dirty="0"/>
          </a:p>
        </p:txBody>
      </p:sp>
    </p:spTree>
    <p:extLst>
      <p:ext uri="{BB962C8B-B14F-4D97-AF65-F5344CB8AC3E}">
        <p14:creationId xmlns:p14="http://schemas.microsoft.com/office/powerpoint/2010/main" val="1549891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a:t>
            </a:r>
            <a:r>
              <a:rPr lang="en-US" baseline="0" dirty="0"/>
              <a:t>is where the practice guidelines come in</a:t>
            </a:r>
          </a:p>
          <a:p>
            <a:endParaRPr lang="en-US" dirty="0"/>
          </a:p>
          <a:p>
            <a:endParaRPr lang="en-US" dirty="0"/>
          </a:p>
          <a:p>
            <a:r>
              <a:rPr lang="en-US" dirty="0"/>
              <a:t>The reasons</a:t>
            </a:r>
          </a:p>
          <a:p>
            <a:pPr marL="171450" indent="-171450">
              <a:buFontTx/>
              <a:buChar char="-"/>
            </a:pPr>
            <a:r>
              <a:rPr lang="en-US" baseline="0" dirty="0"/>
              <a:t>Not written down</a:t>
            </a:r>
          </a:p>
          <a:p>
            <a:pPr marL="171450" indent="-171450">
              <a:buFontTx/>
              <a:buChar char="-"/>
            </a:pPr>
            <a:r>
              <a:rPr lang="en-US" baseline="0" dirty="0"/>
              <a:t>No written guidelines explaining how it was applied  </a:t>
            </a:r>
          </a:p>
          <a:p>
            <a:pPr marL="171450" indent="-171450">
              <a:buFontTx/>
              <a:buChar char="-"/>
            </a:pPr>
            <a:r>
              <a:rPr lang="en-US" baseline="0" dirty="0"/>
              <a:t>We will go into guidelines in a moment after we discuss why we should so a compensation </a:t>
            </a:r>
            <a:r>
              <a:rPr lang="en-US" baseline="0" dirty="0" smtClean="0"/>
              <a:t>philosophy</a:t>
            </a:r>
          </a:p>
          <a:p>
            <a:pPr marL="171450" indent="-171450">
              <a:buFontTx/>
              <a:buChar char="-"/>
            </a:pPr>
            <a:endParaRPr lang="en-US" baseline="0" dirty="0" smtClean="0"/>
          </a:p>
          <a:p>
            <a:pPr marL="171450" indent="-171450">
              <a:buFontTx/>
              <a:buChar char="-"/>
            </a:pPr>
            <a:r>
              <a:rPr lang="en-US" b="1" baseline="0" dirty="0" smtClean="0"/>
              <a:t>Explain World at Work</a:t>
            </a:r>
            <a:endParaRPr lang="en-US" b="1" dirty="0"/>
          </a:p>
        </p:txBody>
      </p:sp>
      <p:sp>
        <p:nvSpPr>
          <p:cNvPr id="4" name="Slide Number Placeholder 3"/>
          <p:cNvSpPr>
            <a:spLocks noGrp="1"/>
          </p:cNvSpPr>
          <p:nvPr>
            <p:ph type="sldNum" sz="quarter" idx="10"/>
          </p:nvPr>
        </p:nvSpPr>
        <p:spPr/>
        <p:txBody>
          <a:bodyPr/>
          <a:lstStyle/>
          <a:p>
            <a:fld id="{3CFA0038-7055-434C-B6C4-B8C69565C600}" type="slidenum">
              <a:rPr lang="en-US" smtClean="0"/>
              <a:t>19</a:t>
            </a:fld>
            <a:endParaRPr lang="en-US" dirty="0"/>
          </a:p>
        </p:txBody>
      </p:sp>
    </p:spTree>
    <p:extLst>
      <p:ext uri="{BB962C8B-B14F-4D97-AF65-F5344CB8AC3E}">
        <p14:creationId xmlns:p14="http://schemas.microsoft.com/office/powerpoint/2010/main" val="1437141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0BDFBD-2D5E-44FD-9244-ADB5AA31ACC4}" type="slidenum">
              <a:rPr lang="en-US" smtClean="0"/>
              <a:t>2</a:t>
            </a:fld>
            <a:endParaRPr lang="en-US"/>
          </a:p>
        </p:txBody>
      </p:sp>
    </p:spTree>
    <p:extLst>
      <p:ext uri="{BB962C8B-B14F-4D97-AF65-F5344CB8AC3E}">
        <p14:creationId xmlns:p14="http://schemas.microsoft.com/office/powerpoint/2010/main" val="898294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Reinforces</a:t>
            </a:r>
            <a:r>
              <a:rPr lang="en-US" baseline="0" dirty="0"/>
              <a:t> your credibility</a:t>
            </a:r>
            <a:r>
              <a:rPr lang="en-US" baseline="0" dirty="0" smtClean="0"/>
              <a:t>….</a:t>
            </a:r>
          </a:p>
          <a:p>
            <a:r>
              <a:rPr lang="en-US" baseline="0" dirty="0" smtClean="0"/>
              <a:t>Everyone has the same playbook</a:t>
            </a:r>
          </a:p>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20</a:t>
            </a:fld>
            <a:endParaRPr lang="en-US" dirty="0"/>
          </a:p>
        </p:txBody>
      </p:sp>
    </p:spTree>
    <p:extLst>
      <p:ext uri="{BB962C8B-B14F-4D97-AF65-F5344CB8AC3E}">
        <p14:creationId xmlns:p14="http://schemas.microsoft.com/office/powerpoint/2010/main" val="4246260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of you may have seen the Seattle Times article from May 8 that cited</a:t>
            </a:r>
            <a:r>
              <a:rPr lang="en-US" baseline="0" dirty="0"/>
              <a:t> the </a:t>
            </a:r>
            <a:r>
              <a:rPr lang="en-US" baseline="0" dirty="0" err="1"/>
              <a:t>Bankrate</a:t>
            </a:r>
            <a:r>
              <a:rPr lang="en-US" baseline="0" dirty="0"/>
              <a:t> Survey above.  Gone are the days, legally, where one can say, “don’t talk about your pay”</a:t>
            </a:r>
          </a:p>
          <a:p>
            <a:r>
              <a:rPr lang="en-US" baseline="0" dirty="0"/>
              <a:t>Recently saw an E</a:t>
            </a:r>
            <a:r>
              <a:rPr lang="en-US" baseline="0" dirty="0">
                <a:highlight>
                  <a:srgbClr val="FFFF00"/>
                </a:highlight>
              </a:rPr>
              <a:t>R</a:t>
            </a:r>
            <a:r>
              <a:rPr lang="en-US" baseline="0" dirty="0"/>
              <a:t>I blog that encourages organizations to share ranges in the offer letter, how often increases happen and what they are </a:t>
            </a:r>
            <a:r>
              <a:rPr lang="en-US" baseline="0" dirty="0" smtClean="0"/>
              <a:t>based on</a:t>
            </a:r>
          </a:p>
          <a:p>
            <a:endParaRPr lang="en-US" baseline="0" dirty="0" smtClean="0"/>
          </a:p>
          <a:p>
            <a:r>
              <a:rPr lang="en-US" b="1" baseline="0" dirty="0" smtClean="0"/>
              <a:t>Explain ERI</a:t>
            </a:r>
            <a:endParaRPr lang="en-US" b="1" baseline="0" dirty="0"/>
          </a:p>
        </p:txBody>
      </p:sp>
      <p:sp>
        <p:nvSpPr>
          <p:cNvPr id="4" name="Slide Number Placeholder 3"/>
          <p:cNvSpPr>
            <a:spLocks noGrp="1"/>
          </p:cNvSpPr>
          <p:nvPr>
            <p:ph type="sldNum" sz="quarter" idx="10"/>
          </p:nvPr>
        </p:nvSpPr>
        <p:spPr/>
        <p:txBody>
          <a:bodyPr/>
          <a:lstStyle/>
          <a:p>
            <a:fld id="{3CFA0038-7055-434C-B6C4-B8C69565C600}" type="slidenum">
              <a:rPr lang="en-US" smtClean="0"/>
              <a:t>21</a:t>
            </a:fld>
            <a:endParaRPr lang="en-US" dirty="0"/>
          </a:p>
        </p:txBody>
      </p:sp>
    </p:spTree>
    <p:extLst>
      <p:ext uri="{BB962C8B-B14F-4D97-AF65-F5344CB8AC3E}">
        <p14:creationId xmlns:p14="http://schemas.microsoft.com/office/powerpoint/2010/main" val="755474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employment</a:t>
            </a:r>
            <a:r>
              <a:rPr lang="en-US" baseline="0" dirty="0"/>
              <a:t> laws above prohibits discrimination in employment practices, which includes compensation, based on protected criteria</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22</a:t>
            </a:fld>
            <a:endParaRPr lang="en-US" dirty="0"/>
          </a:p>
        </p:txBody>
      </p:sp>
    </p:spTree>
    <p:extLst>
      <p:ext uri="{BB962C8B-B14F-4D97-AF65-F5344CB8AC3E}">
        <p14:creationId xmlns:p14="http://schemas.microsoft.com/office/powerpoint/2010/main" val="1617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TALK</a:t>
            </a:r>
            <a:r>
              <a:rPr lang="en-US" baseline="0" dirty="0" smtClean="0"/>
              <a:t> A BIT ABOUT POSTING</a:t>
            </a:r>
            <a:endParaRPr lang="en-US" dirty="0" smtClean="0"/>
          </a:p>
          <a:p>
            <a:endParaRPr lang="en-US" dirty="0" smtClean="0"/>
          </a:p>
          <a:p>
            <a:endParaRPr lang="en-US" dirty="0" smtClean="0"/>
          </a:p>
          <a:p>
            <a:r>
              <a:rPr lang="en-US" dirty="0" smtClean="0"/>
              <a:t>Make </a:t>
            </a:r>
            <a:r>
              <a:rPr lang="en-US" dirty="0"/>
              <a:t>sure</a:t>
            </a:r>
            <a:r>
              <a:rPr lang="en-US" baseline="0" dirty="0"/>
              <a:t> that you are in compliance with </a:t>
            </a:r>
            <a:r>
              <a:rPr lang="en-US" baseline="0" dirty="0" smtClean="0"/>
              <a:t>WA EPOA </a:t>
            </a:r>
            <a:r>
              <a:rPr lang="en-US" baseline="0" dirty="0"/>
              <a:t>by including an internal pay equity review in your compensation </a:t>
            </a:r>
            <a:r>
              <a:rPr lang="en-US" baseline="0" dirty="0" smtClean="0"/>
              <a:t>philosophy </a:t>
            </a:r>
          </a:p>
          <a:p>
            <a:r>
              <a:rPr lang="en-US" b="1" baseline="0" dirty="0" smtClean="0"/>
              <a:t>What does the internal pay equity review mean?  Expand on above</a:t>
            </a:r>
            <a:endParaRPr lang="en-US" b="1" dirty="0"/>
          </a:p>
          <a:p>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23</a:t>
            </a:fld>
            <a:endParaRPr lang="en-US" dirty="0"/>
          </a:p>
        </p:txBody>
      </p:sp>
    </p:spTree>
    <p:extLst>
      <p:ext uri="{BB962C8B-B14F-4D97-AF65-F5344CB8AC3E}">
        <p14:creationId xmlns:p14="http://schemas.microsoft.com/office/powerpoint/2010/main" val="1875242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One</a:t>
            </a:r>
            <a:r>
              <a:rPr lang="en-US" baseline="0" dirty="0"/>
              <a:t> of my clients who is committed to providing low income housing has a pay practice that has lowest workers at a higher </a:t>
            </a:r>
            <a:r>
              <a:rPr lang="en-US" baseline="0" dirty="0" err="1"/>
              <a:t>comparatio</a:t>
            </a:r>
            <a:r>
              <a:rPr lang="en-US" baseline="0" dirty="0"/>
              <a:t>   </a:t>
            </a:r>
            <a:r>
              <a:rPr lang="en-US" i="1" baseline="0" dirty="0">
                <a:highlight>
                  <a:srgbClr val="FFFF00"/>
                </a:highlight>
              </a:rPr>
              <a:t>(define compa-ratio)</a:t>
            </a:r>
          </a:p>
          <a:p>
            <a:pPr marL="228600" indent="-228600">
              <a:buAutoNum type="arabicParenR"/>
            </a:pPr>
            <a:r>
              <a:rPr lang="en-US" baseline="0" dirty="0"/>
              <a:t>This is where we start to use the term TOTAL REWARDS</a:t>
            </a:r>
          </a:p>
          <a:p>
            <a:pPr marL="228600" indent="-228600">
              <a:buAutoNum type="arabicParenR"/>
            </a:pPr>
            <a:r>
              <a:rPr lang="en-US" baseline="0" dirty="0"/>
              <a:t>Determine not only width and overlap, but percentage between ranges, what if someone is at the top?    </a:t>
            </a:r>
            <a:r>
              <a:rPr lang="en-US" i="1" baseline="0" dirty="0"/>
              <a:t>Need to explain what salary ranges are.</a:t>
            </a:r>
          </a:p>
          <a:p>
            <a:pPr marL="228600" indent="-228600">
              <a:buAutoNum type="arabicParenR"/>
            </a:pPr>
            <a:r>
              <a:rPr lang="en-US" baseline="0" dirty="0"/>
              <a:t>COLA, merit, seniority, throwing a dart at a board</a:t>
            </a:r>
          </a:p>
          <a:p>
            <a:pPr marL="228600" indent="-228600">
              <a:buAutoNum type="arabicParenR"/>
            </a:pPr>
            <a:r>
              <a:rPr lang="en-US" baseline="0" dirty="0"/>
              <a:t>Remember earlier</a:t>
            </a:r>
          </a:p>
          <a:p>
            <a:pPr marL="228600" indent="-228600">
              <a:buAutoNum type="arabicParenR"/>
            </a:pPr>
            <a:r>
              <a:rPr lang="en-US" baseline="0" dirty="0"/>
              <a:t>Follow the WA EPOA</a:t>
            </a:r>
          </a:p>
          <a:p>
            <a:pPr marL="228600" indent="-228600">
              <a:buAutoNum type="arabicParenR"/>
            </a:pPr>
            <a:r>
              <a:rPr lang="en-US" baseline="0" dirty="0"/>
              <a:t>Over communicate</a:t>
            </a:r>
            <a:endParaRPr lang="en-US" dirty="0"/>
          </a:p>
        </p:txBody>
      </p:sp>
      <p:sp>
        <p:nvSpPr>
          <p:cNvPr id="4" name="Slide Number Placeholder 3"/>
          <p:cNvSpPr>
            <a:spLocks noGrp="1"/>
          </p:cNvSpPr>
          <p:nvPr>
            <p:ph type="sldNum" sz="quarter" idx="10"/>
          </p:nvPr>
        </p:nvSpPr>
        <p:spPr/>
        <p:txBody>
          <a:bodyPr/>
          <a:lstStyle/>
          <a:p>
            <a:fld id="{3CFA0038-7055-434C-B6C4-B8C69565C600}" type="slidenum">
              <a:rPr lang="en-US" smtClean="0"/>
              <a:t>24</a:t>
            </a:fld>
            <a:endParaRPr lang="en-US" dirty="0"/>
          </a:p>
        </p:txBody>
      </p:sp>
    </p:spTree>
    <p:extLst>
      <p:ext uri="{BB962C8B-B14F-4D97-AF65-F5344CB8AC3E}">
        <p14:creationId xmlns:p14="http://schemas.microsoft.com/office/powerpoint/2010/main" val="4229458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talk about geographic</a:t>
            </a:r>
            <a:r>
              <a:rPr lang="en-US" baseline="0" dirty="0"/>
              <a:t> differentials for a moment</a:t>
            </a:r>
          </a:p>
          <a:p>
            <a:endParaRPr lang="en-US" baseline="0" dirty="0"/>
          </a:p>
          <a:p>
            <a:r>
              <a:rPr lang="en-US" i="1" baseline="0" dirty="0"/>
              <a:t>CBAs?</a:t>
            </a:r>
            <a:endParaRPr lang="en-US" i="1" dirty="0"/>
          </a:p>
        </p:txBody>
      </p:sp>
      <p:sp>
        <p:nvSpPr>
          <p:cNvPr id="4" name="Slide Number Placeholder 3"/>
          <p:cNvSpPr>
            <a:spLocks noGrp="1"/>
          </p:cNvSpPr>
          <p:nvPr>
            <p:ph type="sldNum" sz="quarter" idx="10"/>
          </p:nvPr>
        </p:nvSpPr>
        <p:spPr/>
        <p:txBody>
          <a:bodyPr/>
          <a:lstStyle/>
          <a:p>
            <a:fld id="{3CFA0038-7055-434C-B6C4-B8C69565C600}" type="slidenum">
              <a:rPr lang="en-US" smtClean="0"/>
              <a:t>25</a:t>
            </a:fld>
            <a:endParaRPr lang="en-US" dirty="0"/>
          </a:p>
        </p:txBody>
      </p:sp>
    </p:spTree>
    <p:extLst>
      <p:ext uri="{BB962C8B-B14F-4D97-AF65-F5344CB8AC3E}">
        <p14:creationId xmlns:p14="http://schemas.microsoft.com/office/powerpoint/2010/main" val="1364485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a:t>
            </a:r>
          </a:p>
        </p:txBody>
      </p:sp>
      <p:sp>
        <p:nvSpPr>
          <p:cNvPr id="4" name="Slide Number Placeholder 3"/>
          <p:cNvSpPr>
            <a:spLocks noGrp="1"/>
          </p:cNvSpPr>
          <p:nvPr>
            <p:ph type="sldNum" sz="quarter" idx="5"/>
          </p:nvPr>
        </p:nvSpPr>
        <p:spPr/>
        <p:txBody>
          <a:bodyPr/>
          <a:lstStyle/>
          <a:p>
            <a:fld id="{3CFA0038-7055-434C-B6C4-B8C69565C600}" type="slidenum">
              <a:rPr lang="en-US" smtClean="0"/>
              <a:t>26</a:t>
            </a:fld>
            <a:endParaRPr lang="en-US" dirty="0"/>
          </a:p>
        </p:txBody>
      </p:sp>
    </p:spTree>
    <p:extLst>
      <p:ext uri="{BB962C8B-B14F-4D97-AF65-F5344CB8AC3E}">
        <p14:creationId xmlns:p14="http://schemas.microsoft.com/office/powerpoint/2010/main" val="3769289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Margaret</a:t>
            </a:r>
          </a:p>
          <a:p>
            <a:endParaRPr lang="en-US" dirty="0"/>
          </a:p>
          <a:p>
            <a:r>
              <a:rPr lang="en-US" i="1" dirty="0"/>
              <a:t>Why is it important to stabilize these lower paid workers with a living wage? </a:t>
            </a:r>
          </a:p>
        </p:txBody>
      </p:sp>
      <p:sp>
        <p:nvSpPr>
          <p:cNvPr id="4" name="Slide Number Placeholder 3"/>
          <p:cNvSpPr>
            <a:spLocks noGrp="1"/>
          </p:cNvSpPr>
          <p:nvPr>
            <p:ph type="sldNum" sz="quarter" idx="10"/>
          </p:nvPr>
        </p:nvSpPr>
        <p:spPr/>
        <p:txBody>
          <a:bodyPr/>
          <a:lstStyle/>
          <a:p>
            <a:fld id="{3CFA0038-7055-434C-B6C4-B8C69565C600}" type="slidenum">
              <a:rPr lang="en-US" smtClean="0"/>
              <a:t>27</a:t>
            </a:fld>
            <a:endParaRPr lang="en-US" dirty="0"/>
          </a:p>
        </p:txBody>
      </p:sp>
    </p:spTree>
    <p:extLst>
      <p:ext uri="{BB962C8B-B14F-4D97-AF65-F5344CB8AC3E}">
        <p14:creationId xmlns:p14="http://schemas.microsoft.com/office/powerpoint/2010/main" val="695365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a:t>
            </a:r>
          </a:p>
        </p:txBody>
      </p:sp>
      <p:sp>
        <p:nvSpPr>
          <p:cNvPr id="4" name="Slide Number Placeholder 3"/>
          <p:cNvSpPr>
            <a:spLocks noGrp="1"/>
          </p:cNvSpPr>
          <p:nvPr>
            <p:ph type="sldNum" sz="quarter" idx="5"/>
          </p:nvPr>
        </p:nvSpPr>
        <p:spPr/>
        <p:txBody>
          <a:bodyPr/>
          <a:lstStyle/>
          <a:p>
            <a:fld id="{3CFA0038-7055-434C-B6C4-B8C69565C600}" type="slidenum">
              <a:rPr lang="en-US" smtClean="0"/>
              <a:t>28</a:t>
            </a:fld>
            <a:endParaRPr lang="en-US" dirty="0"/>
          </a:p>
        </p:txBody>
      </p:sp>
    </p:spTree>
    <p:extLst>
      <p:ext uri="{BB962C8B-B14F-4D97-AF65-F5344CB8AC3E}">
        <p14:creationId xmlns:p14="http://schemas.microsoft.com/office/powerpoint/2010/main" val="278836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dirty="0"/>
              <a:t>Nancy </a:t>
            </a:r>
          </a:p>
          <a:p>
            <a:endParaRPr lang="en-US" sz="1400" b="0" dirty="0"/>
          </a:p>
          <a:p>
            <a:r>
              <a:rPr lang="en-US" sz="1400" b="0" dirty="0"/>
              <a:t>Carol McCaulley   Human Resources Consultant at 501 Commons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Rita is the co-founder and principal of NCA Nonprofit Compensation Associates. She has completed more than 5 studies .</a:t>
            </a:r>
          </a:p>
          <a:p>
            <a:endParaRPr lang="en-US" sz="1400" b="0" dirty="0"/>
          </a:p>
          <a:p>
            <a:r>
              <a:rPr lang="en-US" sz="1400" b="0" dirty="0"/>
              <a:t>Carol has more than 25 years of human resource experience.  Carol has been very active in the nonprofit community for many years..  She has 5 degrees including a law degree with a focus on employment law with the from Northwestern School of Law at Lewis and Clark College. </a:t>
            </a:r>
          </a:p>
          <a:p>
            <a:endParaRPr lang="en-US" sz="1400" b="0"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b="1" dirty="0"/>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3</a:t>
            </a:fld>
            <a:endParaRPr lang="en-US" dirty="0"/>
          </a:p>
        </p:txBody>
      </p:sp>
    </p:spTree>
    <p:extLst>
      <p:ext uri="{BB962C8B-B14F-4D97-AF65-F5344CB8AC3E}">
        <p14:creationId xmlns:p14="http://schemas.microsoft.com/office/powerpoint/2010/main" val="3252220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a:t>
            </a:r>
          </a:p>
        </p:txBody>
      </p:sp>
      <p:sp>
        <p:nvSpPr>
          <p:cNvPr id="4" name="Slide Number Placeholder 3"/>
          <p:cNvSpPr>
            <a:spLocks noGrp="1"/>
          </p:cNvSpPr>
          <p:nvPr>
            <p:ph type="sldNum" sz="quarter" idx="5"/>
          </p:nvPr>
        </p:nvSpPr>
        <p:spPr/>
        <p:txBody>
          <a:bodyPr/>
          <a:lstStyle/>
          <a:p>
            <a:fld id="{3CFA0038-7055-434C-B6C4-B8C69565C600}" type="slidenum">
              <a:rPr lang="en-US" smtClean="0"/>
              <a:t>4</a:t>
            </a:fld>
            <a:endParaRPr lang="en-US" dirty="0"/>
          </a:p>
        </p:txBody>
      </p:sp>
    </p:spTree>
    <p:extLst>
      <p:ext uri="{BB962C8B-B14F-4D97-AF65-F5344CB8AC3E}">
        <p14:creationId xmlns:p14="http://schemas.microsoft.com/office/powerpoint/2010/main" val="176787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4081" y="4400550"/>
            <a:ext cx="5486400" cy="3600450"/>
          </a:xfrm>
        </p:spPr>
        <p:txBody>
          <a:bodyPr/>
          <a:lstStyle/>
          <a:p>
            <a:r>
              <a:rPr lang="en-US" sz="1050" b="0" dirty="0">
                <a:solidFill>
                  <a:srgbClr val="000000"/>
                </a:solidFill>
                <a:effectLst/>
                <a:latin typeface="Trebuchet MS" panose="020B0603020202020204" pitchFamily="34" charset="0"/>
                <a:ea typeface="Times New Roman" panose="02020603050405020304" pitchFamily="18" charset="0"/>
              </a:rPr>
              <a:t>Nancy </a:t>
            </a:r>
          </a:p>
          <a:p>
            <a:r>
              <a:rPr lang="en-US" sz="1050" b="0" dirty="0">
                <a:solidFill>
                  <a:srgbClr val="000000"/>
                </a:solidFill>
                <a:effectLst/>
                <a:latin typeface="Trebuchet MS" panose="020B0603020202020204" pitchFamily="34" charset="0"/>
                <a:ea typeface="Times New Roman" panose="02020603050405020304" pitchFamily="18" charset="0"/>
              </a:rPr>
              <a:t>A critical challenge facing nonprofit organizations is attracting, recruiting, and retaining well-qualified professional and support staff. </a:t>
            </a:r>
            <a:r>
              <a:rPr lang="en-US" sz="1050" b="0" dirty="0">
                <a:effectLst/>
                <a:latin typeface="Trebuchet MS" panose="020B0603020202020204" pitchFamily="34" charset="0"/>
                <a:ea typeface="Times New Roman" panose="02020603050405020304" pitchFamily="18" charset="0"/>
              </a:rPr>
              <a:t/>
            </a:r>
            <a:br>
              <a:rPr lang="en-US" sz="1050" b="0" dirty="0">
                <a:effectLst/>
                <a:latin typeface="Trebuchet MS" panose="020B0603020202020204" pitchFamily="34" charset="0"/>
                <a:ea typeface="Times New Roman" panose="02020603050405020304" pitchFamily="18" charset="0"/>
              </a:rPr>
            </a:br>
            <a:r>
              <a:rPr lang="en-US" sz="1050" b="0" dirty="0">
                <a:solidFill>
                  <a:srgbClr val="000000"/>
                </a:solidFill>
                <a:effectLst/>
                <a:latin typeface="Trebuchet MS" panose="020B0603020202020204" pitchFamily="34" charset="0"/>
                <a:ea typeface="Times New Roman" panose="02020603050405020304" pitchFamily="18" charset="0"/>
              </a:rPr>
              <a:t> </a:t>
            </a:r>
            <a:r>
              <a:rPr lang="en-US" sz="1050" b="0" dirty="0">
                <a:effectLst/>
                <a:latin typeface="Trebuchet MS" panose="020B0603020202020204" pitchFamily="34" charset="0"/>
                <a:ea typeface="Times New Roman" panose="02020603050405020304" pitchFamily="18" charset="0"/>
              </a:rPr>
              <a:t/>
            </a:r>
            <a:br>
              <a:rPr lang="en-US" sz="1050" b="0" dirty="0">
                <a:effectLst/>
                <a:latin typeface="Trebuchet MS" panose="020B0603020202020204" pitchFamily="34" charset="0"/>
                <a:ea typeface="Times New Roman" panose="02020603050405020304" pitchFamily="18" charset="0"/>
              </a:rPr>
            </a:br>
            <a:r>
              <a:rPr lang="en-US" sz="1050" b="0" dirty="0">
                <a:solidFill>
                  <a:srgbClr val="000000"/>
                </a:solidFill>
                <a:effectLst/>
                <a:latin typeface="Trebuchet MS" panose="020B0603020202020204" pitchFamily="34" charset="0"/>
                <a:ea typeface="Times New Roman" panose="02020603050405020304" pitchFamily="18" charset="0"/>
              </a:rPr>
              <a:t>Our goal is that this report will help our sector offer competitive compensation, attractive benefits packages, and equitable policies. Accurate and comprehensive data on salaries and benefits in the nonprofit field will help organizations evaluate their own compensation and benefits practices and guide these policies moving forward.</a:t>
            </a:r>
            <a:r>
              <a:rPr lang="en-US" sz="1050" b="0" dirty="0">
                <a:effectLst/>
                <a:latin typeface="Trebuchet MS" panose="020B0603020202020204" pitchFamily="34" charset="0"/>
                <a:ea typeface="Times New Roman" panose="02020603050405020304" pitchFamily="18" charset="0"/>
              </a:rPr>
              <a:t/>
            </a:r>
            <a:br>
              <a:rPr lang="en-US" sz="1050" b="0" dirty="0">
                <a:effectLst/>
                <a:latin typeface="Trebuchet MS" panose="020B0603020202020204" pitchFamily="34" charset="0"/>
                <a:ea typeface="Times New Roman" panose="02020603050405020304" pitchFamily="18" charset="0"/>
              </a:rPr>
            </a:br>
            <a:r>
              <a:rPr lang="en-US" sz="1050" b="0" dirty="0">
                <a:solidFill>
                  <a:srgbClr val="000000"/>
                </a:solidFill>
                <a:effectLst/>
                <a:latin typeface="Trebuchet MS" panose="020B0603020202020204" pitchFamily="34" charset="0"/>
                <a:ea typeface="Times New Roman" panose="02020603050405020304" pitchFamily="18" charset="0"/>
              </a:rPr>
              <a:t> </a:t>
            </a:r>
            <a:r>
              <a:rPr lang="en-US" sz="1050" b="0" dirty="0">
                <a:effectLst/>
                <a:latin typeface="Trebuchet MS" panose="020B0603020202020204" pitchFamily="34" charset="0"/>
                <a:ea typeface="Times New Roman" panose="02020603050405020304" pitchFamily="18" charset="0"/>
              </a:rPr>
              <a:t/>
            </a:r>
            <a:br>
              <a:rPr lang="en-US" sz="1050" b="0" dirty="0">
                <a:effectLst/>
                <a:latin typeface="Trebuchet MS" panose="020B0603020202020204" pitchFamily="34" charset="0"/>
                <a:ea typeface="Times New Roman" panose="02020603050405020304" pitchFamily="18" charset="0"/>
              </a:rPr>
            </a:br>
            <a:r>
              <a:rPr lang="en-US" sz="1050" b="0" dirty="0">
                <a:solidFill>
                  <a:srgbClr val="000000"/>
                </a:solidFill>
                <a:effectLst/>
                <a:latin typeface="Trebuchet MS" panose="020B0603020202020204" pitchFamily="34" charset="0"/>
                <a:ea typeface="Times New Roman" panose="02020603050405020304" pitchFamily="18" charset="0"/>
              </a:rPr>
              <a:t>We use the phrase "Putting People First" as a call-to-action:</a:t>
            </a:r>
            <a:r>
              <a:rPr lang="en-US" sz="1050" b="0" dirty="0">
                <a:effectLst/>
                <a:latin typeface="Trebuchet MS" panose="020B0603020202020204" pitchFamily="34" charset="0"/>
                <a:ea typeface="Times New Roman" panose="02020603050405020304" pitchFamily="18" charset="0"/>
              </a:rPr>
              <a:t/>
            </a:r>
            <a:br>
              <a:rPr lang="en-US" sz="1050" b="0" dirty="0">
                <a:effectLst/>
                <a:latin typeface="Trebuchet MS" panose="020B0603020202020204" pitchFamily="34" charset="0"/>
                <a:ea typeface="Times New Roman" panose="02020603050405020304" pitchFamily="18" charset="0"/>
              </a:rPr>
            </a:br>
            <a:r>
              <a:rPr lang="en-US" sz="1050" b="0" dirty="0">
                <a:solidFill>
                  <a:srgbClr val="1F497D"/>
                </a:solidFill>
                <a:effectLst/>
                <a:latin typeface="Trebuchet MS" panose="020B0603020202020204" pitchFamily="34" charset="0"/>
                <a:ea typeface="Times New Roman" panose="02020603050405020304" pitchFamily="18" charset="0"/>
              </a:rPr>
              <a:t> </a:t>
            </a:r>
            <a:r>
              <a:rPr lang="en-US" sz="1050" b="0" dirty="0">
                <a:effectLst/>
                <a:latin typeface="Trebuchet MS" panose="020B0603020202020204" pitchFamily="34" charset="0"/>
                <a:ea typeface="Times New Roman" panose="02020603050405020304" pitchFamily="18" charset="0"/>
              </a:rPr>
              <a:t/>
            </a:r>
            <a:br>
              <a:rPr lang="en-US" sz="1050" b="0" dirty="0">
                <a:effectLst/>
                <a:latin typeface="Trebuchet MS" panose="020B0603020202020204" pitchFamily="34" charset="0"/>
                <a:ea typeface="Times New Roman" panose="02020603050405020304" pitchFamily="18" charset="0"/>
              </a:rPr>
            </a:br>
            <a:r>
              <a:rPr lang="en-US" sz="1050" b="0" dirty="0">
                <a:solidFill>
                  <a:srgbClr val="000000"/>
                </a:solidFill>
                <a:effectLst/>
                <a:latin typeface="Trebuchet MS" panose="020B0603020202020204" pitchFamily="34" charset="0"/>
                <a:ea typeface="Times New Roman" panose="02020603050405020304" pitchFamily="18" charset="0"/>
              </a:rPr>
              <a:t>Nonprofit organizations: </a:t>
            </a:r>
            <a:r>
              <a:rPr lang="en-US" sz="1050" b="0" dirty="0">
                <a:solidFill>
                  <a:srgbClr val="000000"/>
                </a:solidFill>
                <a:effectLst/>
                <a:latin typeface="Trebuchet MS" panose="020B0603020202020204" pitchFamily="34" charset="0"/>
                <a:ea typeface="Times" panose="02020603050405020304" pitchFamily="18" charset="0"/>
              </a:rPr>
              <a:t>Support the sector’s dedicated employees with competitive compensation and avoid operational practices which favor programs resources over people</a:t>
            </a:r>
            <a:r>
              <a:rPr lang="en-US" sz="1050" b="0" dirty="0">
                <a:solidFill>
                  <a:srgbClr val="000000"/>
                </a:solidFill>
                <a:effectLst/>
                <a:latin typeface="Trebuchet MS" panose="020B0603020202020204" pitchFamily="34" charset="0"/>
                <a:ea typeface="Times New Roman" panose="02020603050405020304" pitchFamily="18" charset="0"/>
              </a:rPr>
              <a:t>. This behavior perpetuates discriminatory pay for people of color, people not born in the U</a:t>
            </a:r>
            <a:r>
              <a:rPr lang="en-US" sz="1050" b="0" dirty="0">
                <a:solidFill>
                  <a:srgbClr val="1F497D"/>
                </a:solidFill>
                <a:effectLst/>
                <a:latin typeface="Trebuchet MS" panose="020B0603020202020204" pitchFamily="34" charset="0"/>
                <a:ea typeface="Times New Roman" panose="02020603050405020304" pitchFamily="18" charset="0"/>
              </a:rPr>
              <a:t>.</a:t>
            </a:r>
            <a:r>
              <a:rPr lang="en-US" sz="1050" b="0" dirty="0">
                <a:solidFill>
                  <a:srgbClr val="000000"/>
                </a:solidFill>
                <a:effectLst/>
                <a:latin typeface="Trebuchet MS" panose="020B0603020202020204" pitchFamily="34" charset="0"/>
                <a:ea typeface="Times New Roman" panose="02020603050405020304" pitchFamily="18" charset="0"/>
              </a:rPr>
              <a:t>S</a:t>
            </a:r>
            <a:r>
              <a:rPr lang="en-US" sz="1050" b="0" dirty="0">
                <a:solidFill>
                  <a:srgbClr val="1F497D"/>
                </a:solidFill>
                <a:effectLst/>
                <a:latin typeface="Trebuchet MS" panose="020B0603020202020204" pitchFamily="34" charset="0"/>
                <a:ea typeface="Times New Roman" panose="02020603050405020304" pitchFamily="18" charset="0"/>
              </a:rPr>
              <a:t>.</a:t>
            </a:r>
            <a:r>
              <a:rPr lang="en-US" sz="1050" b="0" dirty="0">
                <a:solidFill>
                  <a:srgbClr val="000000"/>
                </a:solidFill>
                <a:effectLst/>
                <a:latin typeface="Trebuchet MS" panose="020B0603020202020204" pitchFamily="34" charset="0"/>
                <a:ea typeface="Times New Roman" panose="02020603050405020304" pitchFamily="18" charset="0"/>
              </a:rPr>
              <a:t>, people living with a disability, women, and others.</a:t>
            </a:r>
          </a:p>
          <a:p>
            <a:endParaRPr lang="en-US" sz="1050" b="0" dirty="0">
              <a:solidFill>
                <a:srgbClr val="000000"/>
              </a:solidFill>
              <a:effectLst/>
              <a:latin typeface="Trebuchet MS" panose="020B0603020202020204" pitchFamily="34" charset="0"/>
              <a:ea typeface="Times New Roman" panose="02020603050405020304" pitchFamily="18" charset="0"/>
            </a:endParaRPr>
          </a:p>
          <a:p>
            <a:r>
              <a:rPr lang="en-US" sz="1050" b="0" dirty="0">
                <a:solidFill>
                  <a:srgbClr val="000000"/>
                </a:solidFill>
                <a:effectLst/>
                <a:latin typeface="Trebuchet MS" panose="020B0603020202020204" pitchFamily="34" charset="0"/>
                <a:ea typeface="Times New Roman" panose="02020603050405020304" pitchFamily="18" charset="0"/>
              </a:rPr>
              <a:t>We have done a lot of work dispelling the “Overhead Myth,” but more work needs to be done to persuade funders and donors that “administrative costs” are important. Charity watchdog groups have altered their thinking in recent years</a:t>
            </a:r>
            <a:r>
              <a:rPr lang="en-US" sz="1050" b="0" baseline="0" dirty="0">
                <a:solidFill>
                  <a:srgbClr val="000000"/>
                </a:solidFill>
                <a:effectLst/>
                <a:latin typeface="Trebuchet MS" panose="020B0603020202020204" pitchFamily="34" charset="0"/>
                <a:ea typeface="Times New Roman" panose="02020603050405020304" pitchFamily="18" charset="0"/>
              </a:rPr>
              <a:t> in this regard, but the problem still persists.</a:t>
            </a:r>
            <a:r>
              <a:rPr lang="en-US" sz="1600" b="0" dirty="0">
                <a:effectLst/>
                <a:latin typeface="Trebuchet MS" panose="020B0603020202020204" pitchFamily="34" charset="0"/>
                <a:ea typeface="Times New Roman" panose="02020603050405020304" pitchFamily="18" charset="0"/>
              </a:rPr>
              <a:t/>
            </a:r>
            <a:br>
              <a:rPr lang="en-US" sz="1600" b="0" dirty="0">
                <a:effectLst/>
                <a:latin typeface="Trebuchet MS" panose="020B0603020202020204" pitchFamily="34" charset="0"/>
                <a:ea typeface="Times New Roman" panose="02020603050405020304" pitchFamily="18" charset="0"/>
              </a:rPr>
            </a:br>
            <a:r>
              <a:rPr lang="en-US" sz="1600" b="0" dirty="0">
                <a:solidFill>
                  <a:srgbClr val="000000"/>
                </a:solidFill>
                <a:effectLst/>
                <a:latin typeface="Trebuchet MS" panose="020B0603020202020204" pitchFamily="34" charset="0"/>
                <a:ea typeface="Times New Roman" panose="02020603050405020304" pitchFamily="18" charset="0"/>
              </a:rPr>
              <a:t> </a:t>
            </a:r>
            <a:r>
              <a:rPr lang="en-US" sz="1600" b="0" dirty="0">
                <a:effectLst/>
                <a:latin typeface="Trebuchet MS" panose="020B0603020202020204" pitchFamily="34" charset="0"/>
                <a:ea typeface="Times New Roman" panose="02020603050405020304" pitchFamily="18" charset="0"/>
              </a:rPr>
              <a:t/>
            </a:r>
            <a:br>
              <a:rPr lang="en-US" sz="1600" b="0" dirty="0">
                <a:effectLst/>
                <a:latin typeface="Trebuchet MS" panose="020B0603020202020204" pitchFamily="34" charset="0"/>
                <a:ea typeface="Times New Roman" panose="02020603050405020304" pitchFamily="18" charset="0"/>
              </a:rPr>
            </a:br>
            <a:r>
              <a:rPr lang="en-US" sz="1600" b="0" dirty="0">
                <a:solidFill>
                  <a:srgbClr val="000000"/>
                </a:solidFill>
                <a:effectLst/>
                <a:latin typeface="Trebuchet MS" panose="020B0603020202020204" pitchFamily="34" charset="0"/>
                <a:ea typeface="Times New Roman" panose="02020603050405020304" pitchFamily="18" charset="0"/>
              </a:rPr>
              <a:t>Our goal is to build a future where the people who carry out the important work of building and sustaining our </a:t>
            </a:r>
            <a:r>
              <a:rPr lang="en-US" sz="1600" b="0" dirty="0">
                <a:solidFill>
                  <a:srgbClr val="000000"/>
                </a:solidFill>
                <a:effectLst/>
                <a:latin typeface="Lucida Sans" panose="020B0602030504020204" pitchFamily="34" charset="0"/>
                <a:ea typeface="Times New Roman" panose="02020603050405020304" pitchFamily="18" charset="0"/>
              </a:rPr>
              <a:t>communities feel supported and empowered to reach further heights in their nonprofit careers.</a:t>
            </a:r>
            <a:endParaRPr lang="en-US" sz="1600" dirty="0"/>
          </a:p>
        </p:txBody>
      </p:sp>
      <p:sp>
        <p:nvSpPr>
          <p:cNvPr id="4" name="Slide Number Placeholder 3"/>
          <p:cNvSpPr>
            <a:spLocks noGrp="1"/>
          </p:cNvSpPr>
          <p:nvPr>
            <p:ph type="sldNum" sz="quarter" idx="5"/>
          </p:nvPr>
        </p:nvSpPr>
        <p:spPr/>
        <p:txBody>
          <a:bodyPr/>
          <a:lstStyle/>
          <a:p>
            <a:fld id="{3CFA0038-7055-434C-B6C4-B8C69565C600}" type="slidenum">
              <a:rPr lang="en-US" smtClean="0"/>
              <a:t>5</a:t>
            </a:fld>
            <a:endParaRPr lang="en-US" dirty="0"/>
          </a:p>
        </p:txBody>
      </p:sp>
    </p:spTree>
    <p:extLst>
      <p:ext uri="{BB962C8B-B14F-4D97-AF65-F5344CB8AC3E}">
        <p14:creationId xmlns:p14="http://schemas.microsoft.com/office/powerpoint/2010/main" val="282376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a:t>
            </a:r>
          </a:p>
        </p:txBody>
      </p:sp>
      <p:sp>
        <p:nvSpPr>
          <p:cNvPr id="4" name="Slide Number Placeholder 3"/>
          <p:cNvSpPr>
            <a:spLocks noGrp="1"/>
          </p:cNvSpPr>
          <p:nvPr>
            <p:ph type="sldNum" sz="quarter" idx="5"/>
          </p:nvPr>
        </p:nvSpPr>
        <p:spPr/>
        <p:txBody>
          <a:bodyPr/>
          <a:lstStyle/>
          <a:p>
            <a:fld id="{3CFA0038-7055-434C-B6C4-B8C69565C600}" type="slidenum">
              <a:rPr lang="en-US" smtClean="0"/>
              <a:t>6</a:t>
            </a:fld>
            <a:endParaRPr lang="en-US" dirty="0"/>
          </a:p>
        </p:txBody>
      </p:sp>
    </p:spTree>
    <p:extLst>
      <p:ext uri="{BB962C8B-B14F-4D97-AF65-F5344CB8AC3E}">
        <p14:creationId xmlns:p14="http://schemas.microsoft.com/office/powerpoint/2010/main" val="3003693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Nancy </a:t>
            </a:r>
          </a:p>
        </p:txBody>
      </p:sp>
      <p:sp>
        <p:nvSpPr>
          <p:cNvPr id="4" name="Slide Number Placeholder 3"/>
          <p:cNvSpPr>
            <a:spLocks noGrp="1"/>
          </p:cNvSpPr>
          <p:nvPr>
            <p:ph type="sldNum" sz="quarter" idx="5"/>
          </p:nvPr>
        </p:nvSpPr>
        <p:spPr/>
        <p:txBody>
          <a:bodyPr/>
          <a:lstStyle/>
          <a:p>
            <a:fld id="{3CFA0038-7055-434C-B6C4-B8C69565C600}" type="slidenum">
              <a:rPr lang="en-US" smtClean="0"/>
              <a:t>7</a:t>
            </a:fld>
            <a:endParaRPr lang="en-US" dirty="0"/>
          </a:p>
        </p:txBody>
      </p:sp>
    </p:spTree>
    <p:extLst>
      <p:ext uri="{BB962C8B-B14F-4D97-AF65-F5344CB8AC3E}">
        <p14:creationId xmlns:p14="http://schemas.microsoft.com/office/powerpoint/2010/main" val="1314760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20000"/>
              </a:lnSpc>
              <a:spcBef>
                <a:spcPts val="0"/>
              </a:spcBef>
              <a:spcAft>
                <a:spcPts val="0"/>
              </a:spcAft>
              <a:buNone/>
            </a:pPr>
            <a:r>
              <a:rPr lang="en-US" sz="800" b="1" dirty="0">
                <a:effectLst/>
                <a:latin typeface="Tahoma" panose="020B0604030504040204" pitchFamily="34" charset="0"/>
                <a:ea typeface="Times" panose="02020603050405020304" pitchFamily="18" charset="0"/>
                <a:cs typeface="Times New Roman" panose="02020603050405020304" pitchFamily="18" charset="0"/>
              </a:rPr>
              <a:t>Nancy </a:t>
            </a:r>
          </a:p>
          <a:p>
            <a:pPr marL="0" marR="0" indent="0">
              <a:lnSpc>
                <a:spcPct val="120000"/>
              </a:lnSpc>
              <a:spcBef>
                <a:spcPts val="0"/>
              </a:spcBef>
              <a:spcAft>
                <a:spcPts val="0"/>
              </a:spcAft>
              <a:buNone/>
            </a:pPr>
            <a:endParaRPr lang="en-US" sz="800" b="1" dirty="0">
              <a:effectLst/>
              <a:latin typeface="Tahoma" panose="020B0604030504040204" pitchFamily="34" charset="0"/>
              <a:ea typeface="Times" panose="02020603050405020304" pitchFamily="18" charset="0"/>
              <a:cs typeface="Times New Roman" panose="02020603050405020304" pitchFamily="18" charset="0"/>
            </a:endParaRPr>
          </a:p>
          <a:p>
            <a:pPr marL="0" marR="0" indent="0">
              <a:lnSpc>
                <a:spcPct val="120000"/>
              </a:lnSpc>
              <a:spcBef>
                <a:spcPts val="0"/>
              </a:spcBef>
              <a:spcAft>
                <a:spcPts val="0"/>
              </a:spcAft>
              <a:buNone/>
            </a:pPr>
            <a:r>
              <a:rPr lang="en-US" sz="800" b="1" dirty="0">
                <a:effectLst/>
                <a:latin typeface="Tahoma" panose="020B0604030504040204" pitchFamily="34" charset="0"/>
                <a:ea typeface="Times" panose="02020603050405020304" pitchFamily="18" charset="0"/>
                <a:cs typeface="Times New Roman" panose="02020603050405020304" pitchFamily="18" charset="0"/>
              </a:rPr>
              <a:t>Benefits: Insurance </a:t>
            </a:r>
            <a:endParaRPr lang="en-US" sz="800" dirty="0">
              <a:effectLst/>
              <a:latin typeface="Arial" panose="020B0604020202020204" pitchFamily="34" charset="0"/>
              <a:ea typeface="Times" panose="02020603050405020304" pitchFamily="18" charset="0"/>
              <a:cs typeface="Times New Roman" panose="02020603050405020304" pitchFamily="18" charset="0"/>
            </a:endParaRPr>
          </a:p>
          <a:p>
            <a:pPr marL="0" marR="0" indent="0">
              <a:lnSpc>
                <a:spcPct val="120000"/>
              </a:lnSpc>
              <a:spcBef>
                <a:spcPts val="0"/>
              </a:spcBef>
              <a:spcAft>
                <a:spcPts val="0"/>
              </a:spcAft>
            </a:pPr>
            <a:endParaRPr lang="en-US" sz="800" dirty="0">
              <a:effectLst/>
              <a:latin typeface="Arial" panose="020B0604020202020204" pitchFamily="34" charset="0"/>
              <a:ea typeface="Times" panose="02020603050405020304" pitchFamily="18" charset="0"/>
              <a:cs typeface="Times New Roman" panose="02020603050405020304" pitchFamily="18" charset="0"/>
            </a:endParaRPr>
          </a:p>
          <a:p>
            <a:pPr marL="0" marR="0" indent="0">
              <a:lnSpc>
                <a:spcPct val="120000"/>
              </a:lnSpc>
              <a:spcBef>
                <a:spcPts val="0"/>
              </a:spcBef>
              <a:spcAft>
                <a:spcPts val="0"/>
              </a:spcAft>
              <a:buNone/>
            </a:pPr>
            <a:r>
              <a:rPr lang="en-US" sz="800" dirty="0">
                <a:solidFill>
                  <a:srgbClr val="FF0000"/>
                </a:solidFill>
                <a:effectLst/>
                <a:latin typeface="Tahoma" panose="020B0604030504040204" pitchFamily="34" charset="0"/>
                <a:ea typeface="Times" panose="02020603050405020304" pitchFamily="18" charset="0"/>
                <a:cs typeface="Times New Roman" panose="02020603050405020304" pitchFamily="18" charset="0"/>
              </a:rPr>
              <a:t>Medical coverage: </a:t>
            </a:r>
            <a:r>
              <a:rPr lang="en-US" sz="800" dirty="0">
                <a:effectLst/>
                <a:latin typeface="Tahoma" panose="020B0604030504040204" pitchFamily="34" charset="0"/>
                <a:ea typeface="Times" panose="02020603050405020304" pitchFamily="18" charset="0"/>
                <a:cs typeface="Times New Roman" panose="02020603050405020304" pitchFamily="18" charset="0"/>
              </a:rPr>
              <a:t>Eighty-five percent (85%) of surveyed nonprofits offer some type of medical insurance to full-time employees. Seventy-six percent (76%) of organizations offer a traditional health plan, 6% offer a cafeteria plan, 3% pay a stipend directly to employees so that they may purchase their own coverage, and 15% offer no insurance benefits.</a:t>
            </a:r>
            <a:endParaRPr lang="en-US" sz="800" dirty="0">
              <a:effectLst/>
              <a:latin typeface="Arial" panose="020B0604020202020204" pitchFamily="34" charset="0"/>
              <a:ea typeface="Times" panose="02020603050405020304" pitchFamily="18" charset="0"/>
              <a:cs typeface="Times New Roman" panose="02020603050405020304" pitchFamily="18" charset="0"/>
            </a:endParaRPr>
          </a:p>
          <a:p>
            <a:pPr marL="0" marR="0" indent="0">
              <a:lnSpc>
                <a:spcPct val="120000"/>
              </a:lnSpc>
              <a:spcBef>
                <a:spcPts val="0"/>
              </a:spcBef>
              <a:spcAft>
                <a:spcPts val="0"/>
              </a:spcAft>
              <a:buNone/>
            </a:pPr>
            <a:r>
              <a:rPr lang="en-US" sz="800" dirty="0">
                <a:effectLst/>
                <a:latin typeface="Tahoma" panose="020B0604030504040204" pitchFamily="34" charset="0"/>
                <a:ea typeface="Times" panose="02020603050405020304" pitchFamily="18" charset="0"/>
                <a:cs typeface="Times New Roman" panose="02020603050405020304" pitchFamily="18" charset="0"/>
              </a:rPr>
              <a:t/>
            </a:r>
            <a:br>
              <a:rPr lang="en-US" sz="800" dirty="0">
                <a:effectLst/>
                <a:latin typeface="Tahoma" panose="020B0604030504040204" pitchFamily="34" charset="0"/>
                <a:ea typeface="Times" panose="02020603050405020304" pitchFamily="18" charset="0"/>
                <a:cs typeface="Times New Roman" panose="02020603050405020304" pitchFamily="18" charset="0"/>
              </a:rPr>
            </a:br>
            <a:r>
              <a:rPr lang="en-US" sz="800" dirty="0">
                <a:effectLst/>
                <a:latin typeface="Tahoma" panose="020B0604030504040204" pitchFamily="34" charset="0"/>
                <a:ea typeface="Times" panose="02020603050405020304" pitchFamily="18" charset="0"/>
                <a:cs typeface="Times New Roman" panose="02020603050405020304" pitchFamily="18" charset="0"/>
              </a:rPr>
              <a:t> </a:t>
            </a:r>
            <a:endParaRPr lang="en-US" sz="800" dirty="0">
              <a:effectLst/>
              <a:latin typeface="Times" panose="02020603050405020304" pitchFamily="18" charset="0"/>
              <a:ea typeface="Times" panose="02020603050405020304" pitchFamily="18" charset="0"/>
              <a:cs typeface="Times New Roman" panose="02020603050405020304" pitchFamily="18" charset="0"/>
            </a:endParaRPr>
          </a:p>
          <a:p>
            <a:pPr marL="0" marR="0" indent="0">
              <a:lnSpc>
                <a:spcPct val="120000"/>
              </a:lnSpc>
              <a:spcBef>
                <a:spcPts val="0"/>
              </a:spcBef>
              <a:spcAft>
                <a:spcPts val="0"/>
              </a:spcAft>
              <a:buNone/>
              <a:tabLst>
                <a:tab pos="2743200" algn="ctr"/>
                <a:tab pos="5486400" algn="r"/>
                <a:tab pos="457200" algn="l"/>
              </a:tabLst>
            </a:pPr>
            <a:r>
              <a:rPr lang="en-US" sz="800" dirty="0">
                <a:solidFill>
                  <a:srgbClr val="FF0000"/>
                </a:solidFill>
                <a:effectLst/>
                <a:latin typeface="Tahoma" panose="020B0604030504040204" pitchFamily="34" charset="0"/>
                <a:ea typeface="Times" panose="02020603050405020304" pitchFamily="18" charset="0"/>
                <a:cs typeface="Times New Roman" panose="02020603050405020304" pitchFamily="18" charset="0"/>
              </a:rPr>
              <a:t>Eligibility:</a:t>
            </a:r>
            <a:r>
              <a:rPr lang="en-US" sz="800" dirty="0">
                <a:effectLst/>
                <a:latin typeface="Tahoma" panose="020B0604030504040204" pitchFamily="34" charset="0"/>
                <a:ea typeface="Times" panose="02020603050405020304" pitchFamily="18" charset="0"/>
                <a:cs typeface="Times New Roman" panose="02020603050405020304" pitchFamily="18" charset="0"/>
              </a:rPr>
              <a:t> Of the respondents that contribute to some type of medical insurance and have part-time employees, 23% indicate that only full-time employees are eligible; 69% indicate that their part-time employees are eligible for medical insurance coverage, as long as they maintain a minimum number of hours per week (on average, 23 hours per week), while 8% make their benefits available to employees regardless of the number of hours worked.</a:t>
            </a:r>
            <a:endParaRPr lang="en-US" sz="800" dirty="0">
              <a:effectLst/>
              <a:latin typeface="Times" panose="02020603050405020304" pitchFamily="18" charset="0"/>
              <a:ea typeface="Times" panose="02020603050405020304" pitchFamily="18" charset="0"/>
              <a:cs typeface="Times New Roman" panose="02020603050405020304" pitchFamily="18" charset="0"/>
            </a:endParaRPr>
          </a:p>
          <a:p>
            <a:pPr marL="0" marR="0" indent="0" algn="l">
              <a:lnSpc>
                <a:spcPct val="120000"/>
              </a:lnSpc>
              <a:spcBef>
                <a:spcPts val="0"/>
              </a:spcBef>
              <a:spcAft>
                <a:spcPts val="0"/>
              </a:spcAft>
            </a:pPr>
            <a:endParaRPr lang="en-US" sz="800" dirty="0">
              <a:effectLst/>
              <a:latin typeface="Arial" panose="020B0604020202020204" pitchFamily="34" charset="0"/>
              <a:ea typeface="Times" panose="02020603050405020304" pitchFamily="18" charset="0"/>
              <a:cs typeface="Times New Roman" panose="02020603050405020304" pitchFamily="18" charset="0"/>
            </a:endParaRPr>
          </a:p>
          <a:p>
            <a:pPr marL="0" marR="0" indent="0" algn="l">
              <a:lnSpc>
                <a:spcPct val="120000"/>
              </a:lnSpc>
              <a:spcBef>
                <a:spcPts val="0"/>
              </a:spcBef>
              <a:spcAft>
                <a:spcPts val="0"/>
              </a:spcAft>
              <a:buNone/>
            </a:pPr>
            <a:r>
              <a:rPr lang="en-US" sz="800" b="1" dirty="0">
                <a:effectLst/>
                <a:latin typeface="Tahoma" panose="020B0604030504040204" pitchFamily="34" charset="0"/>
                <a:ea typeface="Times" panose="02020603050405020304" pitchFamily="18" charset="0"/>
                <a:cs typeface="Times New Roman" panose="02020603050405020304" pitchFamily="18" charset="0"/>
              </a:rPr>
              <a:t>Retirement</a:t>
            </a:r>
            <a:endParaRPr lang="en-US" sz="800" dirty="0">
              <a:effectLst/>
              <a:latin typeface="Arial" panose="020B0604020202020204" pitchFamily="34" charset="0"/>
              <a:ea typeface="Times" panose="02020603050405020304" pitchFamily="18" charset="0"/>
              <a:cs typeface="Times New Roman" panose="02020603050405020304" pitchFamily="18" charset="0"/>
            </a:endParaRPr>
          </a:p>
          <a:p>
            <a:pPr marL="0" marR="0" indent="0" algn="l">
              <a:lnSpc>
                <a:spcPct val="120000"/>
              </a:lnSpc>
              <a:spcBef>
                <a:spcPts val="0"/>
              </a:spcBef>
              <a:spcAft>
                <a:spcPts val="0"/>
              </a:spcAft>
              <a:buNone/>
            </a:pPr>
            <a:r>
              <a:rPr lang="en-US" sz="800" dirty="0">
                <a:solidFill>
                  <a:srgbClr val="FF0000"/>
                </a:solidFill>
                <a:effectLst/>
                <a:latin typeface="Tahoma" panose="020B0604030504040204" pitchFamily="34" charset="0"/>
                <a:ea typeface="Times" panose="02020603050405020304" pitchFamily="18" charset="0"/>
                <a:cs typeface="Times New Roman" panose="02020603050405020304" pitchFamily="18" charset="0"/>
              </a:rPr>
              <a:t>Type of plan:</a:t>
            </a:r>
            <a:r>
              <a:rPr lang="en-US" sz="800" dirty="0">
                <a:effectLst/>
                <a:latin typeface="Tahoma" panose="020B0604030504040204" pitchFamily="34" charset="0"/>
                <a:ea typeface="Times" panose="02020603050405020304" pitchFamily="18" charset="0"/>
                <a:cs typeface="Times New Roman" panose="02020603050405020304" pitchFamily="18" charset="0"/>
              </a:rPr>
              <a:t> Seventy percent (70%) of surveyed organizations provide some type of retirement benefit to their full-time employees. For these employers, tax-sheltered annuities such as 401(k) and 403(b) plans are the most popular type (49% of all organizations participating in this survey), followed by IRA/SEP-IRA plans (21%). Around three-fourths (74%) of those with retirement benefits have plans in which both the employer and the employee contribute to retirement. In 15%, only the employee contributes, and in 7%, only the employer contributes.</a:t>
            </a:r>
            <a:endParaRPr lang="en-US" sz="800" dirty="0">
              <a:effectLst/>
              <a:latin typeface="Arial" panose="020B0604020202020204" pitchFamily="34" charset="0"/>
              <a:ea typeface="Times" panose="02020603050405020304" pitchFamily="18" charset="0"/>
              <a:cs typeface="Times New Roman" panose="02020603050405020304" pitchFamily="18" charset="0"/>
            </a:endParaRPr>
          </a:p>
          <a:p>
            <a:pPr marL="0" marR="0" indent="0">
              <a:lnSpc>
                <a:spcPct val="120000"/>
              </a:lnSpc>
              <a:spcBef>
                <a:spcPts val="0"/>
              </a:spcBef>
              <a:spcAft>
                <a:spcPts val="0"/>
              </a:spcAft>
              <a:buNone/>
            </a:pPr>
            <a:r>
              <a:rPr lang="en-US" sz="800" dirty="0">
                <a:effectLst/>
                <a:latin typeface="Tahoma" panose="020B0604030504040204" pitchFamily="34" charset="0"/>
                <a:ea typeface="Times" panose="02020603050405020304" pitchFamily="18" charset="0"/>
                <a:cs typeface="Times New Roman" panose="02020603050405020304" pitchFamily="18" charset="0"/>
              </a:rPr>
              <a:t> </a:t>
            </a:r>
            <a:endParaRPr lang="en-US" sz="800" dirty="0">
              <a:effectLst/>
              <a:latin typeface="Times" panose="02020603050405020304" pitchFamily="18" charset="0"/>
              <a:ea typeface="Times" panose="02020603050405020304" pitchFamily="18" charset="0"/>
              <a:cs typeface="Times New Roman" panose="02020603050405020304" pitchFamily="18" charset="0"/>
            </a:endParaRPr>
          </a:p>
          <a:p>
            <a:pPr marL="0" marR="0" indent="0">
              <a:lnSpc>
                <a:spcPct val="120000"/>
              </a:lnSpc>
              <a:spcBef>
                <a:spcPts val="0"/>
              </a:spcBef>
              <a:spcAft>
                <a:spcPts val="0"/>
              </a:spcAft>
              <a:buNone/>
            </a:pPr>
            <a:r>
              <a:rPr lang="en-US" sz="800" dirty="0">
                <a:solidFill>
                  <a:srgbClr val="FF0000"/>
                </a:solidFill>
                <a:effectLst/>
                <a:latin typeface="Tahoma" panose="020B0604030504040204" pitchFamily="34" charset="0"/>
                <a:ea typeface="Times" panose="02020603050405020304" pitchFamily="18" charset="0"/>
                <a:cs typeface="Times New Roman" panose="02020603050405020304" pitchFamily="18" charset="0"/>
              </a:rPr>
              <a:t>Employer contribution: </a:t>
            </a:r>
            <a:r>
              <a:rPr lang="en-US" sz="800" dirty="0">
                <a:effectLst/>
                <a:latin typeface="Tahoma" panose="020B0604030504040204" pitchFamily="34" charset="0"/>
                <a:ea typeface="Times" panose="02020603050405020304" pitchFamily="18" charset="0"/>
                <a:cs typeface="Times New Roman" panose="02020603050405020304" pitchFamily="18" charset="0"/>
              </a:rPr>
              <a:t>Organizations that contribute to employees’ retirement plans were asked to describe that contribution. Ninety percent (90%) indicated that they contribute some percentage of each employee’s annual salary, usually the same for all employees. If the percentage increases with an employee’s length of service, organizations entered the highest percentage, or cap, of an employee’s salary that would be contributed. The range of all percent of salary responses is from 1% to 21%, with an average response of 4.66%. </a:t>
            </a:r>
            <a:endParaRPr lang="en-US" sz="80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D887A067-3916-4B2F-AE41-29DA10B2154B}" type="slidenum">
              <a:rPr lang="en-US" smtClean="0"/>
              <a:t>8</a:t>
            </a:fld>
            <a:endParaRPr lang="en-US" dirty="0"/>
          </a:p>
        </p:txBody>
      </p:sp>
    </p:spTree>
    <p:extLst>
      <p:ext uri="{BB962C8B-B14F-4D97-AF65-F5344CB8AC3E}">
        <p14:creationId xmlns:p14="http://schemas.microsoft.com/office/powerpoint/2010/main" val="1208566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effectLst/>
                <a:latin typeface="Tahoma" panose="020B0604030504040204" pitchFamily="34" charset="0"/>
                <a:ea typeface="Times" panose="02020603050405020304" pitchFamily="18" charset="0"/>
                <a:cs typeface="Times New Roman" panose="02020603050405020304" pitchFamily="18" charset="0"/>
              </a:rPr>
              <a:t>Nancy </a:t>
            </a:r>
          </a:p>
          <a:p>
            <a:pPr marL="0" marR="0">
              <a:spcBef>
                <a:spcPts val="0"/>
              </a:spcBef>
              <a:spcAft>
                <a:spcPts val="0"/>
              </a:spcAft>
            </a:pPr>
            <a:endParaRPr lang="en-US" sz="1800" b="1" dirty="0">
              <a:effectLst/>
              <a:latin typeface="Tahoma" panose="020B0604030504040204" pitchFamily="34" charset="0"/>
              <a:ea typeface="Times" panose="02020603050405020304" pitchFamily="18" charset="0"/>
              <a:cs typeface="Times New Roman" panose="02020603050405020304" pitchFamily="18" charset="0"/>
            </a:endParaRPr>
          </a:p>
          <a:p>
            <a:pPr marL="0" marR="0">
              <a:spcBef>
                <a:spcPts val="0"/>
              </a:spcBef>
              <a:spcAft>
                <a:spcPts val="0"/>
              </a:spcAft>
            </a:pPr>
            <a:endParaRPr lang="en-US" sz="1800" b="1" dirty="0">
              <a:effectLst/>
              <a:latin typeface="Tahoma" panose="020B0604030504040204" pitchFamily="34" charset="0"/>
              <a:ea typeface="Times"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Tahoma" panose="020B0604030504040204" pitchFamily="34" charset="0"/>
                <a:ea typeface="Times" panose="02020603050405020304" pitchFamily="18" charset="0"/>
                <a:cs typeface="Times New Roman" panose="02020603050405020304" pitchFamily="18" charset="0"/>
              </a:rPr>
              <a:t>Benefits: Paid Time Off</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0" marR="0">
              <a:spcBef>
                <a:spcPts val="0"/>
              </a:spcBef>
              <a:spcAft>
                <a:spcPts val="0"/>
              </a:spcAft>
            </a:pPr>
            <a:r>
              <a:rPr lang="en-US" sz="1800" b="1" dirty="0">
                <a:effectLst/>
                <a:latin typeface="Tahoma" panose="020B0604030504040204" pitchFamily="34" charset="0"/>
                <a:ea typeface="Times" panose="02020603050405020304" pitchFamily="18" charset="0"/>
                <a:cs typeface="Times New Roman" panose="02020603050405020304" pitchFamily="18" charset="0"/>
              </a:rPr>
              <a:t> </a:t>
            </a:r>
            <a:endParaRPr lang="en-US" sz="1800" dirty="0">
              <a:effectLst/>
              <a:latin typeface="Times" panose="02020603050405020304" pitchFamily="18" charset="0"/>
              <a:ea typeface="Times"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50" dirty="0">
                <a:effectLst/>
                <a:latin typeface="Tahoma" panose="020B0604030504040204" pitchFamily="34" charset="0"/>
                <a:ea typeface="Times" panose="02020603050405020304" pitchFamily="18" charset="0"/>
                <a:cs typeface="Times New Roman" panose="02020603050405020304" pitchFamily="18" charset="0"/>
              </a:rPr>
              <a:t>Sixty-three percent (63%) of participating nonprofits provide full-time employees with specific, separate numbers of paid days off for vacation, holiday and sick leave. </a:t>
            </a:r>
            <a:endParaRPr lang="en-US" sz="1050" dirty="0">
              <a:effectLst/>
              <a:latin typeface="Times" panose="02020603050405020304" pitchFamily="18" charset="0"/>
              <a:ea typeface="Times"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50" dirty="0">
                <a:effectLst/>
                <a:latin typeface="Tahoma" panose="020B0604030504040204" pitchFamily="34" charset="0"/>
                <a:ea typeface="Times" panose="02020603050405020304" pitchFamily="18" charset="0"/>
                <a:cs typeface="Times New Roman" panose="02020603050405020304" pitchFamily="18" charset="0"/>
              </a:rPr>
              <a:t>Thirty-three percent (33%) have a PTO (Paid-Time-Off) program instead, giving employees a set number of days off to be taken for any purpose. </a:t>
            </a:r>
            <a:endParaRPr lang="en-US" sz="1050" dirty="0">
              <a:effectLst/>
              <a:latin typeface="Times" panose="02020603050405020304" pitchFamily="18" charset="0"/>
              <a:ea typeface="Times"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50" dirty="0">
                <a:effectLst/>
                <a:latin typeface="Tahoma" panose="020B0604030504040204" pitchFamily="34" charset="0"/>
                <a:ea typeface="Times" panose="02020603050405020304" pitchFamily="18" charset="0"/>
                <a:cs typeface="Times New Roman" panose="02020603050405020304" pitchFamily="18" charset="0"/>
              </a:rPr>
              <a:t>Another 4% have some other policy. Most of these are small organizations with a less formal policy.</a:t>
            </a:r>
            <a:endParaRPr lang="en-US" sz="1050" dirty="0">
              <a:effectLst/>
              <a:latin typeface="Times" panose="02020603050405020304" pitchFamily="18" charset="0"/>
              <a:ea typeface="Times"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50" dirty="0">
                <a:effectLst/>
                <a:latin typeface="Tahoma" panose="020B0604030504040204" pitchFamily="34" charset="0"/>
                <a:ea typeface="Times" panose="02020603050405020304" pitchFamily="18" charset="0"/>
                <a:cs typeface="Times New Roman" panose="02020603050405020304" pitchFamily="18" charset="0"/>
              </a:rPr>
              <a:t>Eighty-four percent (84%) of nonprofits that offer separate paid vacation time offer it to their part-time staff. More than half of these organizations (55%) require that those employees work a minimum work schedule to be eligible, with an average of 21 hours per week required.</a:t>
            </a:r>
            <a:endParaRPr lang="en-US" sz="1050" dirty="0">
              <a:effectLst/>
              <a:latin typeface="Times" panose="02020603050405020304" pitchFamily="18" charset="0"/>
              <a:ea typeface="Times"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50" dirty="0">
                <a:effectLst/>
                <a:latin typeface="Tahoma" panose="020B0604030504040204" pitchFamily="34" charset="0"/>
                <a:ea typeface="Times" panose="02020603050405020304" pitchFamily="18" charset="0"/>
                <a:cs typeface="Times New Roman" panose="02020603050405020304" pitchFamily="18" charset="0"/>
              </a:rPr>
              <a:t>Ninety percent (90%) of participants report a formal policy regarding paid time off with one vacation schedule for all employees, which often gives an increasing number of vacation days the longer an employee remains with the organization; 6% have two or more schedules depending on the type of employee. Many of the remaining 4% have a less formal policy. </a:t>
            </a:r>
            <a:endParaRPr lang="en-US" sz="1050" dirty="0">
              <a:effectLst/>
              <a:latin typeface="Times" panose="02020603050405020304" pitchFamily="18" charset="0"/>
              <a:ea typeface="Times"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050" dirty="0">
                <a:effectLst/>
                <a:latin typeface="Tahoma" panose="020B0604030504040204" pitchFamily="34" charset="0"/>
                <a:ea typeface="Times" panose="02020603050405020304" pitchFamily="18" charset="0"/>
                <a:cs typeface="Times New Roman" panose="02020603050405020304" pitchFamily="18" charset="0"/>
              </a:rPr>
              <a:t>Surveyed nonprofits provide an average of 10.4 paid holidays and 10.9 paid sick days per year. </a:t>
            </a:r>
            <a:endParaRPr lang="en-US" sz="1050" dirty="0">
              <a:effectLst/>
              <a:latin typeface="Times" panose="02020603050405020304" pitchFamily="18" charset="0"/>
              <a:ea typeface="Times"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FA0038-7055-434C-B6C4-B8C69565C600}" type="slidenum">
              <a:rPr lang="en-US" smtClean="0"/>
              <a:t>9</a:t>
            </a:fld>
            <a:endParaRPr lang="en-US" dirty="0"/>
          </a:p>
        </p:txBody>
      </p:sp>
    </p:spTree>
    <p:extLst>
      <p:ext uri="{BB962C8B-B14F-4D97-AF65-F5344CB8AC3E}">
        <p14:creationId xmlns:p14="http://schemas.microsoft.com/office/powerpoint/2010/main" val="2164471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dirty="0"/>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95043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2573412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dirty="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dirty="0"/>
              <a:t>Click icon to add picture</a:t>
            </a:r>
          </a:p>
        </p:txBody>
      </p:sp>
    </p:spTree>
    <p:extLst>
      <p:ext uri="{BB962C8B-B14F-4D97-AF65-F5344CB8AC3E}">
        <p14:creationId xmlns:p14="http://schemas.microsoft.com/office/powerpoint/2010/main" val="1984934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6603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dirty="0"/>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3155064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490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dirty="0"/>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0072104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lnSpc>
                <a:spcPct val="100000"/>
              </a:lnSpc>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lnSpc>
                <a:spcPct val="100000"/>
              </a:lnSpc>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lnSpc>
                <a:spcPct val="100000"/>
              </a:lnSpc>
              <a:defRPr sz="1400">
                <a:solidFill>
                  <a:schemeClr val="bg1"/>
                </a:solidFill>
              </a:defRPr>
            </a:lvl1pPr>
            <a:lvl2pPr>
              <a:lnSpc>
                <a:spcPct val="100000"/>
              </a:lnSpc>
              <a:defRPr sz="1200">
                <a:solidFill>
                  <a:schemeClr val="bg1"/>
                </a:solidFill>
              </a:defRPr>
            </a:lvl2pPr>
            <a:lvl3pPr>
              <a:lnSpc>
                <a:spcPct val="100000"/>
              </a:lnSpc>
              <a:defRPr sz="1100">
                <a:solidFill>
                  <a:schemeClr val="bg1"/>
                </a:solidFill>
              </a:defRPr>
            </a:lvl3pPr>
            <a:lvl4pPr>
              <a:lnSpc>
                <a:spcPct val="100000"/>
              </a:lnSpc>
              <a:defRPr sz="1050">
                <a:solidFill>
                  <a:schemeClr val="bg1"/>
                </a:solidFill>
              </a:defRPr>
            </a:lvl4pPr>
            <a:lvl5pPr>
              <a:lnSpc>
                <a:spcPct val="100000"/>
              </a:lnSpc>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dirty="0"/>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997227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583128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dirty="0"/>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953602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2632027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66147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dirty="0"/>
              <a:t>Click icon to add picture</a:t>
            </a:r>
          </a:p>
        </p:txBody>
      </p:sp>
    </p:spTree>
    <p:extLst>
      <p:ext uri="{BB962C8B-B14F-4D97-AF65-F5344CB8AC3E}">
        <p14:creationId xmlns:p14="http://schemas.microsoft.com/office/powerpoint/2010/main" val="2125954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84389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dirty="0"/>
              <a:t>Click icon to add picture</a:t>
            </a:r>
          </a:p>
        </p:txBody>
      </p:sp>
    </p:spTree>
    <p:extLst>
      <p:ext uri="{BB962C8B-B14F-4D97-AF65-F5344CB8AC3E}">
        <p14:creationId xmlns:p14="http://schemas.microsoft.com/office/powerpoint/2010/main" val="338258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7136611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01797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82633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94804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649517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3683442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40552306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1171768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27217497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extLst>
    <p:ext uri="{DCECCB84-F9BA-43D5-87BE-67443E8EF086}">
      <p15:sldGuideLst xmlns:p15="http://schemas.microsoft.com/office/powerpoint/2012/main">
        <p15:guide id="1" orient="horz" pos="2160">
          <p15:clr>
            <a:srgbClr val="FBAE40"/>
          </p15:clr>
        </p15:guide>
        <p15:guide id="2" pos="5382"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219225103"/>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62005503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dirty="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dirty="0"/>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dirty="0"/>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dirty="0"/>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dirty="0"/>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dirty="0"/>
              <a:t>Click icon to add picture</a:t>
            </a:r>
          </a:p>
        </p:txBody>
      </p:sp>
    </p:spTree>
    <p:extLst>
      <p:ext uri="{BB962C8B-B14F-4D97-AF65-F5344CB8AC3E}">
        <p14:creationId xmlns:p14="http://schemas.microsoft.com/office/powerpoint/2010/main" val="33311750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dirty="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dirty="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Tree>
    <p:extLst>
      <p:ext uri="{BB962C8B-B14F-4D97-AF65-F5344CB8AC3E}">
        <p14:creationId xmlns:p14="http://schemas.microsoft.com/office/powerpoint/2010/main" val="19147689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Tree>
    <p:extLst>
      <p:ext uri="{BB962C8B-B14F-4D97-AF65-F5344CB8AC3E}">
        <p14:creationId xmlns:p14="http://schemas.microsoft.com/office/powerpoint/2010/main" val="21154258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dirty="0"/>
              <a:t>Click icon to add chart</a:t>
            </a:r>
          </a:p>
        </p:txBody>
      </p:sp>
    </p:spTree>
    <p:extLst>
      <p:ext uri="{BB962C8B-B14F-4D97-AF65-F5344CB8AC3E}">
        <p14:creationId xmlns:p14="http://schemas.microsoft.com/office/powerpoint/2010/main" val="744560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dirty="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dirty="0"/>
              <a:t>Click icon to add picture</a:t>
            </a:r>
          </a:p>
        </p:txBody>
      </p:sp>
    </p:spTree>
    <p:extLst>
      <p:ext uri="{BB962C8B-B14F-4D97-AF65-F5344CB8AC3E}">
        <p14:creationId xmlns:p14="http://schemas.microsoft.com/office/powerpoint/2010/main" val="6985145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dirty="0"/>
              <a:t>Click icon to add table</a:t>
            </a:r>
          </a:p>
        </p:txBody>
      </p:sp>
    </p:spTree>
    <p:extLst>
      <p:ext uri="{BB962C8B-B14F-4D97-AF65-F5344CB8AC3E}">
        <p14:creationId xmlns:p14="http://schemas.microsoft.com/office/powerpoint/2010/main" val="8508298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dirty="0"/>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dirty="0"/>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611248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48277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8C541-05D1-4AC3-8FCC-209D3B537C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723228E-A901-4153-9DF5-1DDD761279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0A515-2DB5-4F19-B140-B8B403A94AF6}"/>
              </a:ext>
            </a:extLst>
          </p:cNvPr>
          <p:cNvSpPr>
            <a:spLocks noGrp="1"/>
          </p:cNvSpPr>
          <p:nvPr>
            <p:ph type="dt" sz="half" idx="10"/>
          </p:nvPr>
        </p:nvSpPr>
        <p:spPr/>
        <p:txBody>
          <a:bodyPr/>
          <a:lstStyle/>
          <a:p>
            <a:fld id="{67A10C14-A119-4C6D-B8A0-7C267F4E2844}" type="datetimeFigureOut">
              <a:rPr lang="en-US" smtClean="0"/>
              <a:t>5/10/2022</a:t>
            </a:fld>
            <a:endParaRPr lang="en-US" dirty="0"/>
          </a:p>
        </p:txBody>
      </p:sp>
      <p:sp>
        <p:nvSpPr>
          <p:cNvPr id="5" name="Footer Placeholder 4">
            <a:extLst>
              <a:ext uri="{FF2B5EF4-FFF2-40B4-BE49-F238E27FC236}">
                <a16:creationId xmlns:a16="http://schemas.microsoft.com/office/drawing/2014/main" id="{B9AD628A-C1B2-4523-B255-FB5758222A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3FBC0B-D92D-4CCE-B7AB-5EA493C1FF8D}"/>
              </a:ext>
            </a:extLst>
          </p:cNvPr>
          <p:cNvSpPr>
            <a:spLocks noGrp="1"/>
          </p:cNvSpPr>
          <p:nvPr>
            <p:ph type="sldNum" sz="quarter" idx="12"/>
          </p:nvPr>
        </p:nvSpPr>
        <p:spPr/>
        <p:txBody>
          <a:bodyPr/>
          <a:lstStyle/>
          <a:p>
            <a:fld id="{5ED47E17-766A-496F-AC67-0F585297EC7C}" type="slidenum">
              <a:rPr lang="en-US" smtClean="0"/>
              <a:t>‹#›</a:t>
            </a:fld>
            <a:endParaRPr lang="en-US" dirty="0"/>
          </a:p>
        </p:txBody>
      </p:sp>
    </p:spTree>
    <p:extLst>
      <p:ext uri="{BB962C8B-B14F-4D97-AF65-F5344CB8AC3E}">
        <p14:creationId xmlns:p14="http://schemas.microsoft.com/office/powerpoint/2010/main" val="10107885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2035C-9CD9-41D6-BC73-4AE76C005E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901357-49C5-420C-A6A4-2094ACAEE6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4D62A-90B0-4650-8C97-7650A1D18217}"/>
              </a:ext>
            </a:extLst>
          </p:cNvPr>
          <p:cNvSpPr>
            <a:spLocks noGrp="1"/>
          </p:cNvSpPr>
          <p:nvPr>
            <p:ph type="dt" sz="half" idx="10"/>
          </p:nvPr>
        </p:nvSpPr>
        <p:spPr/>
        <p:txBody>
          <a:bodyPr/>
          <a:lstStyle/>
          <a:p>
            <a:fld id="{67A10C14-A119-4C6D-B8A0-7C267F4E2844}" type="datetimeFigureOut">
              <a:rPr lang="en-US" smtClean="0"/>
              <a:t>5/10/2022</a:t>
            </a:fld>
            <a:endParaRPr lang="en-US" dirty="0"/>
          </a:p>
        </p:txBody>
      </p:sp>
      <p:sp>
        <p:nvSpPr>
          <p:cNvPr id="5" name="Footer Placeholder 4">
            <a:extLst>
              <a:ext uri="{FF2B5EF4-FFF2-40B4-BE49-F238E27FC236}">
                <a16:creationId xmlns:a16="http://schemas.microsoft.com/office/drawing/2014/main" id="{2F636C42-CFD4-4B42-A64C-E16B3E951A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DE9D70-87F4-4116-919A-0F81F29A075A}"/>
              </a:ext>
            </a:extLst>
          </p:cNvPr>
          <p:cNvSpPr>
            <a:spLocks noGrp="1"/>
          </p:cNvSpPr>
          <p:nvPr>
            <p:ph type="sldNum" sz="quarter" idx="12"/>
          </p:nvPr>
        </p:nvSpPr>
        <p:spPr/>
        <p:txBody>
          <a:bodyPr/>
          <a:lstStyle/>
          <a:p>
            <a:fld id="{5ED47E17-766A-496F-AC67-0F585297EC7C}" type="slidenum">
              <a:rPr lang="en-US" smtClean="0"/>
              <a:t>‹#›</a:t>
            </a:fld>
            <a:endParaRPr lang="en-US" dirty="0"/>
          </a:p>
        </p:txBody>
      </p:sp>
    </p:spTree>
    <p:extLst>
      <p:ext uri="{BB962C8B-B14F-4D97-AF65-F5344CB8AC3E}">
        <p14:creationId xmlns:p14="http://schemas.microsoft.com/office/powerpoint/2010/main" val="2948096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E55D6-2801-4EE9-A376-EC2FE60EA6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604A4A-1CEB-46C1-B9F0-F7F6227DCF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673032-623A-4E56-AB15-0AB3CEEF6C10}"/>
              </a:ext>
            </a:extLst>
          </p:cNvPr>
          <p:cNvSpPr>
            <a:spLocks noGrp="1"/>
          </p:cNvSpPr>
          <p:nvPr>
            <p:ph type="dt" sz="half" idx="10"/>
          </p:nvPr>
        </p:nvSpPr>
        <p:spPr/>
        <p:txBody>
          <a:bodyPr/>
          <a:lstStyle/>
          <a:p>
            <a:fld id="{67A10C14-A119-4C6D-B8A0-7C267F4E2844}" type="datetimeFigureOut">
              <a:rPr lang="en-US" smtClean="0"/>
              <a:t>5/10/2022</a:t>
            </a:fld>
            <a:endParaRPr lang="en-US" dirty="0"/>
          </a:p>
        </p:txBody>
      </p:sp>
      <p:sp>
        <p:nvSpPr>
          <p:cNvPr id="5" name="Footer Placeholder 4">
            <a:extLst>
              <a:ext uri="{FF2B5EF4-FFF2-40B4-BE49-F238E27FC236}">
                <a16:creationId xmlns:a16="http://schemas.microsoft.com/office/drawing/2014/main" id="{CED656BB-0D75-44A9-93D4-4AA3013F04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B4137A-313C-4E53-B61E-A4A6BFA0E963}"/>
              </a:ext>
            </a:extLst>
          </p:cNvPr>
          <p:cNvSpPr>
            <a:spLocks noGrp="1"/>
          </p:cNvSpPr>
          <p:nvPr>
            <p:ph type="sldNum" sz="quarter" idx="12"/>
          </p:nvPr>
        </p:nvSpPr>
        <p:spPr/>
        <p:txBody>
          <a:bodyPr/>
          <a:lstStyle/>
          <a:p>
            <a:fld id="{5ED47E17-766A-496F-AC67-0F585297EC7C}" type="slidenum">
              <a:rPr lang="en-US" smtClean="0"/>
              <a:t>‹#›</a:t>
            </a:fld>
            <a:endParaRPr lang="en-US" dirty="0"/>
          </a:p>
        </p:txBody>
      </p:sp>
    </p:spTree>
    <p:extLst>
      <p:ext uri="{BB962C8B-B14F-4D97-AF65-F5344CB8AC3E}">
        <p14:creationId xmlns:p14="http://schemas.microsoft.com/office/powerpoint/2010/main" val="28931519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199E-6404-41E2-AF5A-114A55E85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C9B6F8-3B80-4BF6-9617-309221D6C8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9FAD14-4F1A-463D-8C0D-ED7BD66ADA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28FE0D-EAAB-4D88-824E-5E164C3AFFA9}"/>
              </a:ext>
            </a:extLst>
          </p:cNvPr>
          <p:cNvSpPr>
            <a:spLocks noGrp="1"/>
          </p:cNvSpPr>
          <p:nvPr>
            <p:ph type="dt" sz="half" idx="10"/>
          </p:nvPr>
        </p:nvSpPr>
        <p:spPr/>
        <p:txBody>
          <a:bodyPr/>
          <a:lstStyle/>
          <a:p>
            <a:fld id="{67A10C14-A119-4C6D-B8A0-7C267F4E2844}" type="datetimeFigureOut">
              <a:rPr lang="en-US" smtClean="0"/>
              <a:t>5/10/2022</a:t>
            </a:fld>
            <a:endParaRPr lang="en-US" dirty="0"/>
          </a:p>
        </p:txBody>
      </p:sp>
      <p:sp>
        <p:nvSpPr>
          <p:cNvPr id="6" name="Footer Placeholder 5">
            <a:extLst>
              <a:ext uri="{FF2B5EF4-FFF2-40B4-BE49-F238E27FC236}">
                <a16:creationId xmlns:a16="http://schemas.microsoft.com/office/drawing/2014/main" id="{951C4C9D-8798-49C2-81D2-540068EC1F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5B18227-A065-4B3B-9B37-1D850D66AFE4}"/>
              </a:ext>
            </a:extLst>
          </p:cNvPr>
          <p:cNvSpPr>
            <a:spLocks noGrp="1"/>
          </p:cNvSpPr>
          <p:nvPr>
            <p:ph type="sldNum" sz="quarter" idx="12"/>
          </p:nvPr>
        </p:nvSpPr>
        <p:spPr/>
        <p:txBody>
          <a:bodyPr/>
          <a:lstStyle/>
          <a:p>
            <a:fld id="{5ED47E17-766A-496F-AC67-0F585297EC7C}" type="slidenum">
              <a:rPr lang="en-US" smtClean="0"/>
              <a:t>‹#›</a:t>
            </a:fld>
            <a:endParaRPr lang="en-US" dirty="0"/>
          </a:p>
        </p:txBody>
      </p:sp>
    </p:spTree>
    <p:extLst>
      <p:ext uri="{BB962C8B-B14F-4D97-AF65-F5344CB8AC3E}">
        <p14:creationId xmlns:p14="http://schemas.microsoft.com/office/powerpoint/2010/main" val="20563651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DDA92-7BBA-4F7B-99A8-8EF8CB9F18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ED57EF-B57F-4B45-9E03-609E6BEA0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11F8C1-9525-429B-8AE4-ADB4560E5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B541CF-6D12-4E39-8A1B-20DD141AAC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5D264F-27FD-4040-A2A5-E00AD36DA5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68E06F-2F35-483B-8A53-32AEC6A4721D}"/>
              </a:ext>
            </a:extLst>
          </p:cNvPr>
          <p:cNvSpPr>
            <a:spLocks noGrp="1"/>
          </p:cNvSpPr>
          <p:nvPr>
            <p:ph type="dt" sz="half" idx="10"/>
          </p:nvPr>
        </p:nvSpPr>
        <p:spPr/>
        <p:txBody>
          <a:bodyPr/>
          <a:lstStyle/>
          <a:p>
            <a:fld id="{67A10C14-A119-4C6D-B8A0-7C267F4E2844}" type="datetimeFigureOut">
              <a:rPr lang="en-US" smtClean="0"/>
              <a:t>5/10/2022</a:t>
            </a:fld>
            <a:endParaRPr lang="en-US" dirty="0"/>
          </a:p>
        </p:txBody>
      </p:sp>
      <p:sp>
        <p:nvSpPr>
          <p:cNvPr id="8" name="Footer Placeholder 7">
            <a:extLst>
              <a:ext uri="{FF2B5EF4-FFF2-40B4-BE49-F238E27FC236}">
                <a16:creationId xmlns:a16="http://schemas.microsoft.com/office/drawing/2014/main" id="{AD3C35C7-7F60-4DBC-B8CD-1CC18F0D530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DE803F0-AC41-425A-8485-6CE192AAB60B}"/>
              </a:ext>
            </a:extLst>
          </p:cNvPr>
          <p:cNvSpPr>
            <a:spLocks noGrp="1"/>
          </p:cNvSpPr>
          <p:nvPr>
            <p:ph type="sldNum" sz="quarter" idx="12"/>
          </p:nvPr>
        </p:nvSpPr>
        <p:spPr/>
        <p:txBody>
          <a:bodyPr/>
          <a:lstStyle/>
          <a:p>
            <a:fld id="{5ED47E17-766A-496F-AC67-0F585297EC7C}" type="slidenum">
              <a:rPr lang="en-US" smtClean="0"/>
              <a:t>‹#›</a:t>
            </a:fld>
            <a:endParaRPr lang="en-US" dirty="0"/>
          </a:p>
        </p:txBody>
      </p:sp>
    </p:spTree>
    <p:extLst>
      <p:ext uri="{BB962C8B-B14F-4D97-AF65-F5344CB8AC3E}">
        <p14:creationId xmlns:p14="http://schemas.microsoft.com/office/powerpoint/2010/main" val="32144558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141C8-3DFD-4A84-8AC9-BDE8D8A53F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58A845-CE91-4AE2-9A23-BAA27023754E}"/>
              </a:ext>
            </a:extLst>
          </p:cNvPr>
          <p:cNvSpPr>
            <a:spLocks noGrp="1"/>
          </p:cNvSpPr>
          <p:nvPr>
            <p:ph type="dt" sz="half" idx="10"/>
          </p:nvPr>
        </p:nvSpPr>
        <p:spPr/>
        <p:txBody>
          <a:bodyPr/>
          <a:lstStyle/>
          <a:p>
            <a:fld id="{67A10C14-A119-4C6D-B8A0-7C267F4E2844}" type="datetimeFigureOut">
              <a:rPr lang="en-US" smtClean="0"/>
              <a:t>5/10/2022</a:t>
            </a:fld>
            <a:endParaRPr lang="en-US" dirty="0"/>
          </a:p>
        </p:txBody>
      </p:sp>
      <p:sp>
        <p:nvSpPr>
          <p:cNvPr id="4" name="Footer Placeholder 3">
            <a:extLst>
              <a:ext uri="{FF2B5EF4-FFF2-40B4-BE49-F238E27FC236}">
                <a16:creationId xmlns:a16="http://schemas.microsoft.com/office/drawing/2014/main" id="{100D2CF4-ECF4-443C-A972-E4C7538E836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BC26C19-A53C-412F-A560-8B429CF3F211}"/>
              </a:ext>
            </a:extLst>
          </p:cNvPr>
          <p:cNvSpPr>
            <a:spLocks noGrp="1"/>
          </p:cNvSpPr>
          <p:nvPr>
            <p:ph type="sldNum" sz="quarter" idx="12"/>
          </p:nvPr>
        </p:nvSpPr>
        <p:spPr/>
        <p:txBody>
          <a:bodyPr/>
          <a:lstStyle/>
          <a:p>
            <a:fld id="{5ED47E17-766A-496F-AC67-0F585297EC7C}" type="slidenum">
              <a:rPr lang="en-US" smtClean="0"/>
              <a:t>‹#›</a:t>
            </a:fld>
            <a:endParaRPr lang="en-US" dirty="0"/>
          </a:p>
        </p:txBody>
      </p:sp>
    </p:spTree>
    <p:extLst>
      <p:ext uri="{BB962C8B-B14F-4D97-AF65-F5344CB8AC3E}">
        <p14:creationId xmlns:p14="http://schemas.microsoft.com/office/powerpoint/2010/main" val="15363782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4086EF-5AC8-4963-9083-AC0ABEC63245}"/>
              </a:ext>
            </a:extLst>
          </p:cNvPr>
          <p:cNvSpPr>
            <a:spLocks noGrp="1"/>
          </p:cNvSpPr>
          <p:nvPr>
            <p:ph type="dt" sz="half" idx="10"/>
          </p:nvPr>
        </p:nvSpPr>
        <p:spPr/>
        <p:txBody>
          <a:bodyPr/>
          <a:lstStyle/>
          <a:p>
            <a:fld id="{67A10C14-A119-4C6D-B8A0-7C267F4E2844}" type="datetimeFigureOut">
              <a:rPr lang="en-US" smtClean="0"/>
              <a:t>5/10/2022</a:t>
            </a:fld>
            <a:endParaRPr lang="en-US" dirty="0"/>
          </a:p>
        </p:txBody>
      </p:sp>
      <p:sp>
        <p:nvSpPr>
          <p:cNvPr id="3" name="Footer Placeholder 2">
            <a:extLst>
              <a:ext uri="{FF2B5EF4-FFF2-40B4-BE49-F238E27FC236}">
                <a16:creationId xmlns:a16="http://schemas.microsoft.com/office/drawing/2014/main" id="{75490F6E-6539-425D-A4A7-DA3FFDC8357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F192BC-9DE9-4181-9F97-AFD442944439}"/>
              </a:ext>
            </a:extLst>
          </p:cNvPr>
          <p:cNvSpPr>
            <a:spLocks noGrp="1"/>
          </p:cNvSpPr>
          <p:nvPr>
            <p:ph type="sldNum" sz="quarter" idx="12"/>
          </p:nvPr>
        </p:nvSpPr>
        <p:spPr/>
        <p:txBody>
          <a:bodyPr/>
          <a:lstStyle/>
          <a:p>
            <a:fld id="{5ED47E17-766A-496F-AC67-0F585297EC7C}" type="slidenum">
              <a:rPr lang="en-US" smtClean="0"/>
              <a:t>‹#›</a:t>
            </a:fld>
            <a:endParaRPr lang="en-US" dirty="0"/>
          </a:p>
        </p:txBody>
      </p:sp>
    </p:spTree>
    <p:extLst>
      <p:ext uri="{BB962C8B-B14F-4D97-AF65-F5344CB8AC3E}">
        <p14:creationId xmlns:p14="http://schemas.microsoft.com/office/powerpoint/2010/main" val="28413788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825D4-A5B2-4E90-8EED-3D4303E39A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422AF2-2CD6-41F7-BC08-87C6244DF1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F582ED-74A8-4CE0-A09E-FDB1871BC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08301F-CBCB-449F-B4BA-3D7BCB421763}"/>
              </a:ext>
            </a:extLst>
          </p:cNvPr>
          <p:cNvSpPr>
            <a:spLocks noGrp="1"/>
          </p:cNvSpPr>
          <p:nvPr>
            <p:ph type="dt" sz="half" idx="10"/>
          </p:nvPr>
        </p:nvSpPr>
        <p:spPr/>
        <p:txBody>
          <a:bodyPr/>
          <a:lstStyle/>
          <a:p>
            <a:fld id="{67A10C14-A119-4C6D-B8A0-7C267F4E2844}" type="datetimeFigureOut">
              <a:rPr lang="en-US" smtClean="0"/>
              <a:t>5/10/2022</a:t>
            </a:fld>
            <a:endParaRPr lang="en-US" dirty="0"/>
          </a:p>
        </p:txBody>
      </p:sp>
      <p:sp>
        <p:nvSpPr>
          <p:cNvPr id="6" name="Footer Placeholder 5">
            <a:extLst>
              <a:ext uri="{FF2B5EF4-FFF2-40B4-BE49-F238E27FC236}">
                <a16:creationId xmlns:a16="http://schemas.microsoft.com/office/drawing/2014/main" id="{ECF4D6BD-5E0C-4238-A0EB-7C4AB94A97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FC75EC8-7079-492C-AFB0-4D1D9F933316}"/>
              </a:ext>
            </a:extLst>
          </p:cNvPr>
          <p:cNvSpPr>
            <a:spLocks noGrp="1"/>
          </p:cNvSpPr>
          <p:nvPr>
            <p:ph type="sldNum" sz="quarter" idx="12"/>
          </p:nvPr>
        </p:nvSpPr>
        <p:spPr/>
        <p:txBody>
          <a:bodyPr/>
          <a:lstStyle/>
          <a:p>
            <a:fld id="{5ED47E17-766A-496F-AC67-0F585297EC7C}" type="slidenum">
              <a:rPr lang="en-US" smtClean="0"/>
              <a:t>‹#›</a:t>
            </a:fld>
            <a:endParaRPr lang="en-US" dirty="0"/>
          </a:p>
        </p:txBody>
      </p:sp>
    </p:spTree>
    <p:extLst>
      <p:ext uri="{BB962C8B-B14F-4D97-AF65-F5344CB8AC3E}">
        <p14:creationId xmlns:p14="http://schemas.microsoft.com/office/powerpoint/2010/main" val="10989244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3AB09-D9B7-4A47-B961-B39130AD2F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A7312-0ABE-4A04-8419-313339F02C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6C39972-B661-4C56-A97B-13994C234F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5DEB57-C8B3-4E7A-B603-496255D7DDB1}"/>
              </a:ext>
            </a:extLst>
          </p:cNvPr>
          <p:cNvSpPr>
            <a:spLocks noGrp="1"/>
          </p:cNvSpPr>
          <p:nvPr>
            <p:ph type="dt" sz="half" idx="10"/>
          </p:nvPr>
        </p:nvSpPr>
        <p:spPr/>
        <p:txBody>
          <a:bodyPr/>
          <a:lstStyle/>
          <a:p>
            <a:fld id="{67A10C14-A119-4C6D-B8A0-7C267F4E2844}" type="datetimeFigureOut">
              <a:rPr lang="en-US" smtClean="0"/>
              <a:t>5/10/2022</a:t>
            </a:fld>
            <a:endParaRPr lang="en-US" dirty="0"/>
          </a:p>
        </p:txBody>
      </p:sp>
      <p:sp>
        <p:nvSpPr>
          <p:cNvPr id="6" name="Footer Placeholder 5">
            <a:extLst>
              <a:ext uri="{FF2B5EF4-FFF2-40B4-BE49-F238E27FC236}">
                <a16:creationId xmlns:a16="http://schemas.microsoft.com/office/drawing/2014/main" id="{9D82DE7B-2FB2-4DD5-A02F-2D9034A348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5A52273-EBB2-42E1-B8F1-00A31052E399}"/>
              </a:ext>
            </a:extLst>
          </p:cNvPr>
          <p:cNvSpPr>
            <a:spLocks noGrp="1"/>
          </p:cNvSpPr>
          <p:nvPr>
            <p:ph type="sldNum" sz="quarter" idx="12"/>
          </p:nvPr>
        </p:nvSpPr>
        <p:spPr/>
        <p:txBody>
          <a:bodyPr/>
          <a:lstStyle/>
          <a:p>
            <a:fld id="{5ED47E17-766A-496F-AC67-0F585297EC7C}" type="slidenum">
              <a:rPr lang="en-US" smtClean="0"/>
              <a:t>‹#›</a:t>
            </a:fld>
            <a:endParaRPr lang="en-US" dirty="0"/>
          </a:p>
        </p:txBody>
      </p:sp>
    </p:spTree>
    <p:extLst>
      <p:ext uri="{BB962C8B-B14F-4D97-AF65-F5344CB8AC3E}">
        <p14:creationId xmlns:p14="http://schemas.microsoft.com/office/powerpoint/2010/main" val="36413224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885A3-2B22-4455-8B0D-51CD2080C8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59F2F5-4A55-49E4-B914-0EC7F9050C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96BA6D-FD8A-4230-BEA5-E7BC5D0FFC5A}"/>
              </a:ext>
            </a:extLst>
          </p:cNvPr>
          <p:cNvSpPr>
            <a:spLocks noGrp="1"/>
          </p:cNvSpPr>
          <p:nvPr>
            <p:ph type="dt" sz="half" idx="10"/>
          </p:nvPr>
        </p:nvSpPr>
        <p:spPr/>
        <p:txBody>
          <a:bodyPr/>
          <a:lstStyle/>
          <a:p>
            <a:fld id="{67A10C14-A119-4C6D-B8A0-7C267F4E2844}" type="datetimeFigureOut">
              <a:rPr lang="en-US" smtClean="0"/>
              <a:t>5/10/2022</a:t>
            </a:fld>
            <a:endParaRPr lang="en-US" dirty="0"/>
          </a:p>
        </p:txBody>
      </p:sp>
      <p:sp>
        <p:nvSpPr>
          <p:cNvPr id="5" name="Footer Placeholder 4">
            <a:extLst>
              <a:ext uri="{FF2B5EF4-FFF2-40B4-BE49-F238E27FC236}">
                <a16:creationId xmlns:a16="http://schemas.microsoft.com/office/drawing/2014/main" id="{504767B5-5FFF-4C4A-A233-EB8E0761818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27282A-D7B4-4D3D-9621-BAC6389BFD0F}"/>
              </a:ext>
            </a:extLst>
          </p:cNvPr>
          <p:cNvSpPr>
            <a:spLocks noGrp="1"/>
          </p:cNvSpPr>
          <p:nvPr>
            <p:ph type="sldNum" sz="quarter" idx="12"/>
          </p:nvPr>
        </p:nvSpPr>
        <p:spPr/>
        <p:txBody>
          <a:bodyPr/>
          <a:lstStyle/>
          <a:p>
            <a:fld id="{5ED47E17-766A-496F-AC67-0F585297EC7C}" type="slidenum">
              <a:rPr lang="en-US" smtClean="0"/>
              <a:t>‹#›</a:t>
            </a:fld>
            <a:endParaRPr lang="en-US" dirty="0"/>
          </a:p>
        </p:txBody>
      </p:sp>
    </p:spTree>
    <p:extLst>
      <p:ext uri="{BB962C8B-B14F-4D97-AF65-F5344CB8AC3E}">
        <p14:creationId xmlns:p14="http://schemas.microsoft.com/office/powerpoint/2010/main" val="9658222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A4E962-AA86-4169-A768-1133019D1E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07938F-CBDE-49F7-8AA9-B038E84880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C6959-23E0-4C3C-8B2D-8FA52545A25B}"/>
              </a:ext>
            </a:extLst>
          </p:cNvPr>
          <p:cNvSpPr>
            <a:spLocks noGrp="1"/>
          </p:cNvSpPr>
          <p:nvPr>
            <p:ph type="dt" sz="half" idx="10"/>
          </p:nvPr>
        </p:nvSpPr>
        <p:spPr/>
        <p:txBody>
          <a:bodyPr/>
          <a:lstStyle/>
          <a:p>
            <a:fld id="{67A10C14-A119-4C6D-B8A0-7C267F4E2844}" type="datetimeFigureOut">
              <a:rPr lang="en-US" smtClean="0"/>
              <a:t>5/10/2022</a:t>
            </a:fld>
            <a:endParaRPr lang="en-US" dirty="0"/>
          </a:p>
        </p:txBody>
      </p:sp>
      <p:sp>
        <p:nvSpPr>
          <p:cNvPr id="5" name="Footer Placeholder 4">
            <a:extLst>
              <a:ext uri="{FF2B5EF4-FFF2-40B4-BE49-F238E27FC236}">
                <a16:creationId xmlns:a16="http://schemas.microsoft.com/office/drawing/2014/main" id="{60E9BCC8-8725-4144-85E7-AB596B1B43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3714DA-9CAE-4AFA-9480-1BD8D79FB2A5}"/>
              </a:ext>
            </a:extLst>
          </p:cNvPr>
          <p:cNvSpPr>
            <a:spLocks noGrp="1"/>
          </p:cNvSpPr>
          <p:nvPr>
            <p:ph type="sldNum" sz="quarter" idx="12"/>
          </p:nvPr>
        </p:nvSpPr>
        <p:spPr/>
        <p:txBody>
          <a:bodyPr/>
          <a:lstStyle/>
          <a:p>
            <a:fld id="{5ED47E17-766A-496F-AC67-0F585297EC7C}" type="slidenum">
              <a:rPr lang="en-US" smtClean="0"/>
              <a:t>‹#›</a:t>
            </a:fld>
            <a:endParaRPr lang="en-US" dirty="0"/>
          </a:p>
        </p:txBody>
      </p:sp>
    </p:spTree>
    <p:extLst>
      <p:ext uri="{BB962C8B-B14F-4D97-AF65-F5344CB8AC3E}">
        <p14:creationId xmlns:p14="http://schemas.microsoft.com/office/powerpoint/2010/main" val="3265072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24F97-20A1-4AEA-92D2-F7F267B53D0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F7CEA57-EBC7-4866-B6E6-C5846BEA302D}"/>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494889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2.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772" r:id="rId8"/>
    <p:sldLayoutId id="2147483651" r:id="rId9"/>
    <p:sldLayoutId id="2147483738" r:id="rId10"/>
    <p:sldLayoutId id="2147483685" r:id="rId11"/>
    <p:sldLayoutId id="2147483674" r:id="rId12"/>
    <p:sldLayoutId id="2147483690" r:id="rId13"/>
    <p:sldLayoutId id="2147483694" r:id="rId14"/>
    <p:sldLayoutId id="2147483748" r:id="rId15"/>
    <p:sldLayoutId id="2147483693" r:id="rId16"/>
    <p:sldLayoutId id="2147483686" r:id="rId17"/>
    <p:sldLayoutId id="2147483703" r:id="rId18"/>
    <p:sldLayoutId id="2147483709" r:id="rId19"/>
    <p:sldLayoutId id="2147483710" r:id="rId20"/>
    <p:sldLayoutId id="2147483711" r:id="rId21"/>
    <p:sldLayoutId id="2147483712" r:id="rId22"/>
    <p:sldLayoutId id="2147483749" r:id="rId23"/>
    <p:sldLayoutId id="2147483751" r:id="rId24"/>
    <p:sldLayoutId id="2147483704" r:id="rId25"/>
    <p:sldLayoutId id="2147483702" r:id="rId26"/>
    <p:sldLayoutId id="2147483713" r:id="rId27"/>
    <p:sldLayoutId id="2147483714" r:id="rId28"/>
    <p:sldLayoutId id="2147483715" r:id="rId29"/>
    <p:sldLayoutId id="2147483695" r:id="rId30"/>
    <p:sldLayoutId id="2147483730" r:id="rId31"/>
    <p:sldLayoutId id="2147483698" r:id="rId32"/>
    <p:sldLayoutId id="2147483731" r:id="rId33"/>
    <p:sldLayoutId id="2147483699" r:id="rId34"/>
    <p:sldLayoutId id="2147483732" r:id="rId35"/>
    <p:sldLayoutId id="2147483739" r:id="rId36"/>
    <p:sldLayoutId id="2147483740" r:id="rId37"/>
    <p:sldLayoutId id="2147483700" r:id="rId38"/>
    <p:sldLayoutId id="2147483741" r:id="rId39"/>
    <p:sldLayoutId id="2147483742" r:id="rId40"/>
    <p:sldLayoutId id="2147483696" r:id="rId41"/>
    <p:sldLayoutId id="2147483743" r:id="rId42"/>
    <p:sldLayoutId id="2147483744" r:id="rId43"/>
    <p:sldLayoutId id="2147483745" r:id="rId44"/>
    <p:sldLayoutId id="2147483705" r:id="rId45"/>
    <p:sldLayoutId id="2147483746" r:id="rId46"/>
    <p:sldLayoutId id="2147483687" r:id="rId47"/>
    <p:sldLayoutId id="2147483719" r:id="rId48"/>
    <p:sldLayoutId id="2147483720" r:id="rId49"/>
    <p:sldLayoutId id="2147483718" r:id="rId50"/>
    <p:sldLayoutId id="2147483721" r:id="rId51"/>
    <p:sldLayoutId id="2147483716" r:id="rId52"/>
    <p:sldLayoutId id="2147483722" r:id="rId53"/>
    <p:sldLayoutId id="2147483723" r:id="rId54"/>
    <p:sldLayoutId id="2147483753" r:id="rId55"/>
    <p:sldLayoutId id="2147483754" r:id="rId56"/>
    <p:sldLayoutId id="2147483755" r:id="rId57"/>
    <p:sldLayoutId id="2147483756" r:id="rId58"/>
    <p:sldLayoutId id="2147483725" r:id="rId59"/>
    <p:sldLayoutId id="2147483726" r:id="rId60"/>
    <p:sldLayoutId id="2147483675" r:id="rId61"/>
    <p:sldLayoutId id="2147483677" r:id="rId62"/>
    <p:sldLayoutId id="2147483729" r:id="rId63"/>
    <p:sldLayoutId id="2147483747" r:id="rId64"/>
    <p:sldLayoutId id="2147483728" r:id="rId65"/>
    <p:sldLayoutId id="2147483770" r:id="rId66"/>
    <p:sldLayoutId id="2147483771" r:id="rId67"/>
  </p:sldLayoutIdLst>
  <p:hf sldNum="0" hdr="0" ftr="0" dt="0"/>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userDrawn="1">
          <p15:clr>
            <a:srgbClr val="F26B43"/>
          </p15:clr>
        </p15:guide>
        <p15:guide id="2" orient="horz" pos="404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1E95FD-A8B0-4AB3-80B5-AA3FE3B882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0D7FD4-639A-416B-8CE2-C594760240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4D0DA-A53E-4302-AAC6-77D935A6CF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A10C14-A119-4C6D-B8A0-7C267F4E2844}" type="datetimeFigureOut">
              <a:rPr lang="en-US" smtClean="0"/>
              <a:t>5/10/2022</a:t>
            </a:fld>
            <a:endParaRPr lang="en-US" dirty="0"/>
          </a:p>
        </p:txBody>
      </p:sp>
      <p:sp>
        <p:nvSpPr>
          <p:cNvPr id="5" name="Footer Placeholder 4">
            <a:extLst>
              <a:ext uri="{FF2B5EF4-FFF2-40B4-BE49-F238E27FC236}">
                <a16:creationId xmlns:a16="http://schemas.microsoft.com/office/drawing/2014/main" id="{8399CB39-F20C-4248-AC7C-C6A705F8C8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80BDF47-4C52-4889-8CB7-3A03F7011D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D47E17-766A-496F-AC67-0F585297EC7C}" type="slidenum">
              <a:rPr lang="en-US" smtClean="0"/>
              <a:t>‹#›</a:t>
            </a:fld>
            <a:endParaRPr lang="en-US" dirty="0"/>
          </a:p>
        </p:txBody>
      </p:sp>
    </p:spTree>
    <p:extLst>
      <p:ext uri="{BB962C8B-B14F-4D97-AF65-F5344CB8AC3E}">
        <p14:creationId xmlns:p14="http://schemas.microsoft.com/office/powerpoint/2010/main" val="332184808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914400" rtl="0" eaLnBrk="1" latinLnBrk="0" hangingPunct="1">
        <a:lnSpc>
          <a:spcPct val="90000"/>
        </a:lnSpc>
        <a:spcBef>
          <a:spcPct val="0"/>
        </a:spcBef>
        <a:buNone/>
        <a:defRPr sz="3000" b="1" i="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7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6.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hyperlink" Target="https://www.bankrate.com/personal-finance/job-seekers-survey-march-2022/" TargetMode="External"/><Relationship Id="rId2" Type="http://schemas.openxmlformats.org/officeDocument/2006/relationships/notesSlide" Target="../notesSlides/notesSlide21.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hyperlink" Target="https://bit.ly/3If9YXk" TargetMode="External"/><Relationship Id="rId2" Type="http://schemas.openxmlformats.org/officeDocument/2006/relationships/notesSlide" Target="../notesSlides/notesSlide4.xml"/><Relationship Id="rId1" Type="http://schemas.openxmlformats.org/officeDocument/2006/relationships/slideLayout" Target="../slideLayouts/slideLayout43.xml"/><Relationship Id="rId4" Type="http://schemas.openxmlformats.org/officeDocument/2006/relationships/hyperlink" Target="https://bit.ly/34GFK1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9.xml.rels><?xml version="1.0" encoding="UTF-8" standalone="yes"?>
<Relationships xmlns="http://schemas.openxmlformats.org/package/2006/relationships"><Relationship Id="rId8" Type="http://schemas.openxmlformats.org/officeDocument/2006/relationships/hyperlink" Target="https://pxhere.com/en/photo/385769" TargetMode="External"/><Relationship Id="rId3" Type="http://schemas.openxmlformats.org/officeDocument/2006/relationships/image" Target="../media/image11.jpg"/><Relationship Id="rId7"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hyperlink" Target="https://commons.wikimedia.org/wiki/File:Doctor_takes_blood_pressure.jpg" TargetMode="External"/><Relationship Id="rId5" Type="http://schemas.openxmlformats.org/officeDocument/2006/relationships/image" Target="../media/image12.jpg"/><Relationship Id="rId4" Type="http://schemas.openxmlformats.org/officeDocument/2006/relationships/hyperlink" Target="http://top10hdwallpaper.blogspot.com/2012/12/4th-of-july-wallpaper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5847" b="3629"/>
          <a:stretch/>
        </p:blipFill>
        <p:spPr>
          <a:xfrm>
            <a:off x="0" y="76299"/>
            <a:ext cx="12192000" cy="4414684"/>
          </a:xfrm>
          <a:prstGeom prst="rect">
            <a:avLst/>
          </a:prstGeom>
        </p:spPr>
      </p:pic>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916421" y="6085334"/>
            <a:ext cx="11069102" cy="569167"/>
          </a:xfrm>
          <a:prstGeom prst="rect">
            <a:avLst/>
          </a:prstGeom>
        </p:spPr>
        <p:txBody>
          <a:bodyPr>
            <a:normAutofit fontScale="77500" lnSpcReduction="20000"/>
          </a:bodyPr>
          <a:lstStyle/>
          <a:p>
            <a:r>
              <a:rPr lang="en-US" sz="2800" spc="0" dirty="0">
                <a:latin typeface="Constantia" panose="02030602050306030303" pitchFamily="18" charset="0"/>
                <a:cs typeface="Calibri" panose="020F0502020204030204" pitchFamily="34" charset="0"/>
              </a:rPr>
              <a:t>King County Veterans, Seniors &amp; Human Services Levy | 501 Commons | February 2022</a:t>
            </a:r>
          </a:p>
        </p:txBody>
      </p:sp>
      <p:sp>
        <p:nvSpPr>
          <p:cNvPr id="8" name="Title 7">
            <a:extLst>
              <a:ext uri="{FF2B5EF4-FFF2-40B4-BE49-F238E27FC236}">
                <a16:creationId xmlns:a16="http://schemas.microsoft.com/office/drawing/2014/main" id="{AD5E375B-D94F-4474-AD97-BB8236D208FA}"/>
              </a:ext>
            </a:extLst>
          </p:cNvPr>
          <p:cNvSpPr>
            <a:spLocks noGrp="1"/>
          </p:cNvSpPr>
          <p:nvPr>
            <p:ph type="title"/>
          </p:nvPr>
        </p:nvSpPr>
        <p:spPr>
          <a:xfrm>
            <a:off x="788410" y="5088055"/>
            <a:ext cx="11069102" cy="684791"/>
          </a:xfrm>
        </p:spPr>
        <p:txBody>
          <a:bodyPr/>
          <a:lstStyle/>
          <a:p>
            <a:r>
              <a:rPr lang="en-US" sz="3600" dirty="0"/>
              <a:t> Putting People First: Nonprofit Wage &amp; Benefits Survey</a:t>
            </a:r>
          </a:p>
        </p:txBody>
      </p:sp>
    </p:spTree>
    <p:extLst>
      <p:ext uri="{BB962C8B-B14F-4D97-AF65-F5344CB8AC3E}">
        <p14:creationId xmlns:p14="http://schemas.microsoft.com/office/powerpoint/2010/main" val="79592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B5E35E-C47C-427F-8EA8-941A9241DE0B}"/>
              </a:ext>
            </a:extLst>
          </p:cNvPr>
          <p:cNvSpPr>
            <a:spLocks noGrp="1"/>
          </p:cNvSpPr>
          <p:nvPr>
            <p:ph type="body" sz="quarter" idx="10"/>
          </p:nvPr>
        </p:nvSpPr>
        <p:spPr/>
        <p:txBody>
          <a:bodyPr/>
          <a:lstStyle/>
          <a:p>
            <a:r>
              <a:rPr lang="en-US" dirty="0">
                <a:solidFill>
                  <a:schemeClr val="accent1">
                    <a:lumMod val="75000"/>
                    <a:alpha val="20000"/>
                  </a:schemeClr>
                </a:solidFill>
              </a:rPr>
              <a:t>3</a:t>
            </a:r>
          </a:p>
        </p:txBody>
      </p:sp>
      <p:sp>
        <p:nvSpPr>
          <p:cNvPr id="4" name="Title 3">
            <a:extLst>
              <a:ext uri="{FF2B5EF4-FFF2-40B4-BE49-F238E27FC236}">
                <a16:creationId xmlns:a16="http://schemas.microsoft.com/office/drawing/2014/main" id="{6FE60005-93C3-45B2-878D-DA81BCE0C0AA}"/>
              </a:ext>
            </a:extLst>
          </p:cNvPr>
          <p:cNvSpPr>
            <a:spLocks noGrp="1"/>
          </p:cNvSpPr>
          <p:nvPr>
            <p:ph type="title"/>
          </p:nvPr>
        </p:nvSpPr>
        <p:spPr>
          <a:xfrm>
            <a:off x="4430898" y="3820622"/>
            <a:ext cx="6536692" cy="1325563"/>
          </a:xfrm>
        </p:spPr>
        <p:txBody>
          <a:bodyPr>
            <a:normAutofit fontScale="90000"/>
          </a:bodyPr>
          <a:lstStyle/>
          <a:p>
            <a:r>
              <a:rPr lang="en-US" dirty="0"/>
              <a:t>Using the Compensation Data</a:t>
            </a:r>
            <a:br>
              <a:rPr lang="en-US" dirty="0"/>
            </a:br>
            <a:r>
              <a:rPr lang="en-US" dirty="0"/>
              <a:t>  </a:t>
            </a:r>
            <a:br>
              <a:rPr lang="en-US" dirty="0"/>
            </a:br>
            <a:r>
              <a:rPr lang="en-US" dirty="0"/>
              <a:t> </a:t>
            </a:r>
          </a:p>
        </p:txBody>
      </p:sp>
    </p:spTree>
    <p:extLst>
      <p:ext uri="{BB962C8B-B14F-4D97-AF65-F5344CB8AC3E}">
        <p14:creationId xmlns:p14="http://schemas.microsoft.com/office/powerpoint/2010/main" val="940876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E864D4A-E574-4A7C-A2DE-4A950AA4C495}"/>
              </a:ext>
            </a:extLst>
          </p:cNvPr>
          <p:cNvSpPr txBox="1"/>
          <p:nvPr/>
        </p:nvSpPr>
        <p:spPr>
          <a:xfrm>
            <a:off x="1221752" y="297815"/>
            <a:ext cx="10336290" cy="1365732"/>
          </a:xfrm>
          <a:prstGeom prst="rect">
            <a:avLst/>
          </a:prstGeom>
        </p:spPr>
        <p:txBody>
          <a:bodyPr vert="horz" lIns="0" tIns="45720" rIns="91440" bIns="45720" rtlCol="0" anchor="b">
            <a:normAutofit/>
          </a:bodyPr>
          <a:lstStyle/>
          <a:p>
            <a:pPr algn="r">
              <a:lnSpc>
                <a:spcPct val="90000"/>
              </a:lnSpc>
              <a:spcBef>
                <a:spcPct val="0"/>
              </a:spcBef>
              <a:spcAft>
                <a:spcPts val="600"/>
              </a:spcAft>
            </a:pPr>
            <a:r>
              <a:rPr lang="en-US" sz="4000" b="1" i="0" kern="1200" spc="-150" dirty="0">
                <a:solidFill>
                  <a:schemeClr val="tx2"/>
                </a:solidFill>
                <a:latin typeface="+mj-lt"/>
                <a:ea typeface="+mj-ea"/>
                <a:cs typeface="Gill Sans" panose="020B0502020104020203" pitchFamily="34" charset="-79"/>
              </a:rPr>
              <a:t>Compensation Tables </a:t>
            </a:r>
          </a:p>
        </p:txBody>
      </p:sp>
      <p:graphicFrame>
        <p:nvGraphicFramePr>
          <p:cNvPr id="20" name="TextBox 16">
            <a:extLst>
              <a:ext uri="{FF2B5EF4-FFF2-40B4-BE49-F238E27FC236}">
                <a16:creationId xmlns:a16="http://schemas.microsoft.com/office/drawing/2014/main" id="{9FB2DF18-1FC2-8610-C99A-06D45CEFDFB5}"/>
              </a:ext>
            </a:extLst>
          </p:cNvPr>
          <p:cNvGraphicFramePr/>
          <p:nvPr>
            <p:extLst>
              <p:ext uri="{D42A27DB-BD31-4B8C-83A1-F6EECF244321}">
                <p14:modId xmlns:p14="http://schemas.microsoft.com/office/powerpoint/2010/main" val="1009983545"/>
              </p:ext>
            </p:extLst>
          </p:nvPr>
        </p:nvGraphicFramePr>
        <p:xfrm>
          <a:off x="838200" y="1885904"/>
          <a:ext cx="10719842" cy="4167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63803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A98D89-0C48-4A01-986C-4773F6AADA9D}"/>
              </a:ext>
            </a:extLst>
          </p:cNvPr>
          <p:cNvPicPr>
            <a:picLocks noChangeAspect="1"/>
          </p:cNvPicPr>
          <p:nvPr/>
        </p:nvPicPr>
        <p:blipFill>
          <a:blip r:embed="rId3"/>
          <a:stretch>
            <a:fillRect/>
          </a:stretch>
        </p:blipFill>
        <p:spPr>
          <a:xfrm>
            <a:off x="3191577" y="0"/>
            <a:ext cx="6057930" cy="7067582"/>
          </a:xfrm>
          <a:prstGeom prst="rect">
            <a:avLst/>
          </a:prstGeom>
        </p:spPr>
      </p:pic>
    </p:spTree>
    <p:extLst>
      <p:ext uri="{BB962C8B-B14F-4D97-AF65-F5344CB8AC3E}">
        <p14:creationId xmlns:p14="http://schemas.microsoft.com/office/powerpoint/2010/main" val="3593580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7E68EF-B841-41D1-87C8-172DB6A2DE2F}"/>
              </a:ext>
            </a:extLst>
          </p:cNvPr>
          <p:cNvPicPr>
            <a:picLocks noChangeAspect="1"/>
          </p:cNvPicPr>
          <p:nvPr/>
        </p:nvPicPr>
        <p:blipFill>
          <a:blip r:embed="rId3"/>
          <a:stretch>
            <a:fillRect/>
          </a:stretch>
        </p:blipFill>
        <p:spPr>
          <a:xfrm>
            <a:off x="300760" y="2109273"/>
            <a:ext cx="5311600" cy="4549534"/>
          </a:xfrm>
          <a:prstGeom prst="rect">
            <a:avLst/>
          </a:prstGeom>
        </p:spPr>
      </p:pic>
      <p:sp>
        <p:nvSpPr>
          <p:cNvPr id="4" name="Title 3">
            <a:extLst>
              <a:ext uri="{FF2B5EF4-FFF2-40B4-BE49-F238E27FC236}">
                <a16:creationId xmlns:a16="http://schemas.microsoft.com/office/drawing/2014/main" id="{387ED3DA-FC6D-4B4E-B39C-1C4B6F9CA18A}"/>
              </a:ext>
            </a:extLst>
          </p:cNvPr>
          <p:cNvSpPr>
            <a:spLocks noGrp="1"/>
          </p:cNvSpPr>
          <p:nvPr>
            <p:ph type="title"/>
          </p:nvPr>
        </p:nvSpPr>
        <p:spPr>
          <a:xfrm>
            <a:off x="446000" y="86799"/>
            <a:ext cx="11126240" cy="1183202"/>
          </a:xfrm>
        </p:spPr>
        <p:txBody>
          <a:bodyPr/>
          <a:lstStyle/>
          <a:p>
            <a:r>
              <a:rPr lang="en-US" dirty="0"/>
              <a:t>Amount of information varies based on how often the job was reported</a:t>
            </a:r>
          </a:p>
        </p:txBody>
      </p:sp>
      <p:sp>
        <p:nvSpPr>
          <p:cNvPr id="5" name="TextBox 4">
            <a:extLst>
              <a:ext uri="{FF2B5EF4-FFF2-40B4-BE49-F238E27FC236}">
                <a16:creationId xmlns:a16="http://schemas.microsoft.com/office/drawing/2014/main" id="{5B1E0298-7D1E-4CB0-8287-5F54CB940639}"/>
              </a:ext>
            </a:extLst>
          </p:cNvPr>
          <p:cNvSpPr txBox="1"/>
          <p:nvPr/>
        </p:nvSpPr>
        <p:spPr>
          <a:xfrm>
            <a:off x="314960" y="1595120"/>
            <a:ext cx="3139440" cy="369332"/>
          </a:xfrm>
          <a:prstGeom prst="rect">
            <a:avLst/>
          </a:prstGeom>
          <a:noFill/>
        </p:spPr>
        <p:txBody>
          <a:bodyPr wrap="square" rtlCol="0">
            <a:spAutoFit/>
          </a:bodyPr>
          <a:lstStyle/>
          <a:p>
            <a:r>
              <a:rPr lang="en-US" dirty="0"/>
              <a:t>Program Manager </a:t>
            </a:r>
          </a:p>
        </p:txBody>
      </p:sp>
      <p:pic>
        <p:nvPicPr>
          <p:cNvPr id="7" name="Picture 6">
            <a:extLst>
              <a:ext uri="{FF2B5EF4-FFF2-40B4-BE49-F238E27FC236}">
                <a16:creationId xmlns:a16="http://schemas.microsoft.com/office/drawing/2014/main" id="{B1B862AB-2F2A-4134-BEC3-93B8F5DF8DA6}"/>
              </a:ext>
            </a:extLst>
          </p:cNvPr>
          <p:cNvPicPr>
            <a:picLocks noChangeAspect="1"/>
          </p:cNvPicPr>
          <p:nvPr/>
        </p:nvPicPr>
        <p:blipFill>
          <a:blip r:embed="rId4"/>
          <a:stretch>
            <a:fillRect/>
          </a:stretch>
        </p:blipFill>
        <p:spPr>
          <a:xfrm>
            <a:off x="5848114" y="2109273"/>
            <a:ext cx="6085962" cy="4549534"/>
          </a:xfrm>
          <a:prstGeom prst="rect">
            <a:avLst/>
          </a:prstGeom>
        </p:spPr>
      </p:pic>
      <p:sp>
        <p:nvSpPr>
          <p:cNvPr id="9" name="TextBox 8">
            <a:extLst>
              <a:ext uri="{FF2B5EF4-FFF2-40B4-BE49-F238E27FC236}">
                <a16:creationId xmlns:a16="http://schemas.microsoft.com/office/drawing/2014/main" id="{35D1DBF5-322B-4E2B-A8E1-BD659242382F}"/>
              </a:ext>
            </a:extLst>
          </p:cNvPr>
          <p:cNvSpPr txBox="1"/>
          <p:nvPr/>
        </p:nvSpPr>
        <p:spPr>
          <a:xfrm>
            <a:off x="5848114" y="1667531"/>
            <a:ext cx="2570482" cy="369332"/>
          </a:xfrm>
          <a:prstGeom prst="rect">
            <a:avLst/>
          </a:prstGeom>
          <a:noFill/>
        </p:spPr>
        <p:txBody>
          <a:bodyPr wrap="square" rtlCol="0">
            <a:spAutoFit/>
          </a:bodyPr>
          <a:lstStyle/>
          <a:p>
            <a:r>
              <a:rPr lang="en-US" dirty="0"/>
              <a:t>Driver </a:t>
            </a:r>
          </a:p>
        </p:txBody>
      </p:sp>
    </p:spTree>
    <p:extLst>
      <p:ext uri="{BB962C8B-B14F-4D97-AF65-F5344CB8AC3E}">
        <p14:creationId xmlns:p14="http://schemas.microsoft.com/office/powerpoint/2010/main" val="3817575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E014138-64EF-439F-B086-DB17CE02376A}"/>
              </a:ext>
            </a:extLst>
          </p:cNvPr>
          <p:cNvSpPr>
            <a:spLocks noGrp="1"/>
          </p:cNvSpPr>
          <p:nvPr>
            <p:ph type="title"/>
          </p:nvPr>
        </p:nvSpPr>
        <p:spPr>
          <a:xfrm>
            <a:off x="243936" y="2484158"/>
            <a:ext cx="3336546" cy="3895130"/>
          </a:xfrm>
        </p:spPr>
        <p:txBody>
          <a:bodyPr vert="horz" lIns="91440" tIns="45720" rIns="91440" bIns="45720" rtlCol="0" anchor="t">
            <a:normAutofit/>
          </a:bodyPr>
          <a:lstStyle/>
          <a:p>
            <a:r>
              <a:rPr lang="en-US" sz="2400" kern="1200" dirty="0">
                <a:solidFill>
                  <a:srgbClr val="FFFFFF"/>
                </a:solidFill>
                <a:latin typeface="+mj-lt"/>
                <a:ea typeface="+mj-ea"/>
                <a:cs typeface="+mj-cs"/>
              </a:rPr>
              <a:t>501 Compensation Tracker </a:t>
            </a:r>
            <a:r>
              <a:rPr lang="en-US" sz="1400" kern="1200" dirty="0">
                <a:solidFill>
                  <a:srgbClr val="FFFFFF"/>
                </a:solidFill>
                <a:latin typeface="+mj-lt"/>
                <a:ea typeface="+mj-ea"/>
                <a:cs typeface="+mj-cs"/>
              </a:rPr>
              <a:t/>
            </a:r>
            <a:br>
              <a:rPr lang="en-US" sz="1400" kern="1200" dirty="0">
                <a:solidFill>
                  <a:srgbClr val="FFFFFF"/>
                </a:solidFill>
                <a:latin typeface="+mj-lt"/>
                <a:ea typeface="+mj-ea"/>
                <a:cs typeface="+mj-cs"/>
              </a:rPr>
            </a:br>
            <a:r>
              <a:rPr lang="en-US" sz="1400" kern="1200" dirty="0">
                <a:solidFill>
                  <a:srgbClr val="FFFFFF"/>
                </a:solidFill>
                <a:latin typeface="+mj-lt"/>
                <a:ea typeface="+mj-ea"/>
                <a:cs typeface="+mj-cs"/>
              </a:rPr>
              <a:t/>
            </a:r>
            <a:br>
              <a:rPr lang="en-US" sz="1400" kern="1200" dirty="0">
                <a:solidFill>
                  <a:srgbClr val="FFFFFF"/>
                </a:solidFill>
                <a:latin typeface="+mj-lt"/>
                <a:ea typeface="+mj-ea"/>
                <a:cs typeface="+mj-cs"/>
              </a:rPr>
            </a:br>
            <a:r>
              <a:rPr lang="en-US" sz="1400" kern="1200" dirty="0">
                <a:solidFill>
                  <a:srgbClr val="FFFFFF"/>
                </a:solidFill>
                <a:latin typeface="+mj-lt"/>
                <a:ea typeface="+mj-ea"/>
                <a:cs typeface="+mj-cs"/>
              </a:rPr>
              <a:t>on the 501 Commons website  </a:t>
            </a:r>
            <a:r>
              <a:rPr lang="en-US" sz="1400" b="0" kern="1200" dirty="0">
                <a:solidFill>
                  <a:srgbClr val="FFFFFF"/>
                </a:solidFill>
                <a:latin typeface="+mj-lt"/>
                <a:ea typeface="+mj-ea"/>
                <a:cs typeface="+mj-cs"/>
              </a:rPr>
              <a:t>allows you to compare two or more job summaries and salaries.</a:t>
            </a:r>
            <a:br>
              <a:rPr lang="en-US" sz="1400" b="0" kern="1200" dirty="0">
                <a:solidFill>
                  <a:srgbClr val="FFFFFF"/>
                </a:solidFill>
                <a:latin typeface="+mj-lt"/>
                <a:ea typeface="+mj-ea"/>
                <a:cs typeface="+mj-cs"/>
              </a:rPr>
            </a:br>
            <a:r>
              <a:rPr lang="en-US" sz="1400" b="0" kern="1200" dirty="0">
                <a:solidFill>
                  <a:srgbClr val="FFFFFF"/>
                </a:solidFill>
                <a:latin typeface="+mj-lt"/>
                <a:ea typeface="+mj-ea"/>
                <a:cs typeface="+mj-cs"/>
              </a:rPr>
              <a:t/>
            </a:r>
            <a:br>
              <a:rPr lang="en-US" sz="1400" b="0" kern="1200" dirty="0">
                <a:solidFill>
                  <a:srgbClr val="FFFFFF"/>
                </a:solidFill>
                <a:latin typeface="+mj-lt"/>
                <a:ea typeface="+mj-ea"/>
                <a:cs typeface="+mj-cs"/>
              </a:rPr>
            </a:br>
            <a:r>
              <a:rPr lang="en-US" sz="1400" b="0" kern="1200" dirty="0">
                <a:solidFill>
                  <a:srgbClr val="FFFFFF"/>
                </a:solidFill>
                <a:latin typeface="+mj-lt"/>
                <a:ea typeface="+mj-ea"/>
                <a:cs typeface="+mj-cs"/>
              </a:rPr>
              <a:t>This is important because many nonprofit jobs have a unique mixture of roles that need to be considered in determining compa-ratios. </a:t>
            </a:r>
            <a:br>
              <a:rPr lang="en-US" sz="1400" b="0" kern="1200" dirty="0">
                <a:solidFill>
                  <a:srgbClr val="FFFFFF"/>
                </a:solidFill>
                <a:latin typeface="+mj-lt"/>
                <a:ea typeface="+mj-ea"/>
                <a:cs typeface="+mj-cs"/>
              </a:rPr>
            </a:br>
            <a:r>
              <a:rPr lang="en-US" sz="1400" b="0" kern="1200" dirty="0">
                <a:solidFill>
                  <a:srgbClr val="FFFFFF"/>
                </a:solidFill>
                <a:latin typeface="+mj-lt"/>
                <a:ea typeface="+mj-ea"/>
                <a:cs typeface="+mj-cs"/>
              </a:rPr>
              <a:t/>
            </a:r>
            <a:br>
              <a:rPr lang="en-US" sz="1400" b="0" kern="1200" dirty="0">
                <a:solidFill>
                  <a:srgbClr val="FFFFFF"/>
                </a:solidFill>
                <a:latin typeface="+mj-lt"/>
                <a:ea typeface="+mj-ea"/>
                <a:cs typeface="+mj-cs"/>
              </a:rPr>
            </a:br>
            <a:r>
              <a:rPr lang="en-US" sz="1400" b="0" kern="1200" dirty="0">
                <a:solidFill>
                  <a:srgbClr val="FFFFFF"/>
                </a:solidFill>
                <a:latin typeface="+mj-lt"/>
                <a:ea typeface="+mj-ea"/>
                <a:cs typeface="+mj-cs"/>
              </a:rPr>
              <a:t>This information is free to nonprofits and to employees. This will give employees the ability to evaluate how their pay aligns with the  comparable jobs in the nonprofit sector.</a:t>
            </a:r>
          </a:p>
        </p:txBody>
      </p:sp>
      <p:pic>
        <p:nvPicPr>
          <p:cNvPr id="6" name="Picture 5">
            <a:extLst>
              <a:ext uri="{FF2B5EF4-FFF2-40B4-BE49-F238E27FC236}">
                <a16:creationId xmlns:a16="http://schemas.microsoft.com/office/drawing/2014/main" id="{38491D18-77EB-4304-A45A-D98F3FE3090A}"/>
              </a:ext>
            </a:extLst>
          </p:cNvPr>
          <p:cNvPicPr>
            <a:picLocks noChangeAspect="1"/>
          </p:cNvPicPr>
          <p:nvPr/>
        </p:nvPicPr>
        <p:blipFill>
          <a:blip r:embed="rId3"/>
          <a:stretch>
            <a:fillRect/>
          </a:stretch>
        </p:blipFill>
        <p:spPr>
          <a:xfrm>
            <a:off x="4502428" y="792071"/>
            <a:ext cx="7225748" cy="5273857"/>
          </a:xfrm>
          <a:prstGeom prst="rect">
            <a:avLst/>
          </a:prstGeom>
        </p:spPr>
      </p:pic>
    </p:spTree>
    <p:extLst>
      <p:ext uri="{BB962C8B-B14F-4D97-AF65-F5344CB8AC3E}">
        <p14:creationId xmlns:p14="http://schemas.microsoft.com/office/powerpoint/2010/main" val="3677277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71972-A59C-46DD-8A8D-3107136B61B4}"/>
              </a:ext>
            </a:extLst>
          </p:cNvPr>
          <p:cNvSpPr>
            <a:spLocks noGrp="1"/>
          </p:cNvSpPr>
          <p:nvPr>
            <p:ph type="title"/>
          </p:nvPr>
        </p:nvSpPr>
        <p:spPr/>
        <p:txBody>
          <a:bodyPr/>
          <a:lstStyle/>
          <a:p>
            <a:r>
              <a:rPr lang="en-US" dirty="0">
                <a:solidFill>
                  <a:schemeClr val="bg1"/>
                </a:solidFill>
              </a:rPr>
              <a:t>Adjusting the data for time</a:t>
            </a:r>
          </a:p>
        </p:txBody>
      </p:sp>
      <p:sp>
        <p:nvSpPr>
          <p:cNvPr id="9" name="TextBox 8">
            <a:extLst>
              <a:ext uri="{FF2B5EF4-FFF2-40B4-BE49-F238E27FC236}">
                <a16:creationId xmlns:a16="http://schemas.microsoft.com/office/drawing/2014/main" id="{3A9ADD6D-2B1A-4596-B3C5-58B53CF0BC8D}"/>
              </a:ext>
            </a:extLst>
          </p:cNvPr>
          <p:cNvSpPr txBox="1"/>
          <p:nvPr/>
        </p:nvSpPr>
        <p:spPr>
          <a:xfrm>
            <a:off x="6553200" y="3385685"/>
            <a:ext cx="3962400" cy="1477328"/>
          </a:xfrm>
          <a:prstGeom prst="rect">
            <a:avLst/>
          </a:prstGeom>
          <a:noFill/>
        </p:spPr>
        <p:txBody>
          <a:bodyPr wrap="square" rtlCol="0">
            <a:spAutoFit/>
          </a:bodyPr>
          <a:lstStyle/>
          <a:p>
            <a:r>
              <a:rPr lang="en-US" dirty="0">
                <a:solidFill>
                  <a:schemeClr val="tx2">
                    <a:lumMod val="75000"/>
                    <a:lumOff val="25000"/>
                  </a:schemeClr>
                </a:solidFill>
              </a:rPr>
              <a:t>To  update the salaries in the report, increase them by a minimum of.25% for every month after March 2021. This would provide a 3% annualized increase.</a:t>
            </a:r>
          </a:p>
        </p:txBody>
      </p:sp>
      <p:pic>
        <p:nvPicPr>
          <p:cNvPr id="12" name="Content Placeholder 11" descr="Colorful pencils in a row to form a graph">
            <a:extLst>
              <a:ext uri="{FF2B5EF4-FFF2-40B4-BE49-F238E27FC236}">
                <a16:creationId xmlns:a16="http://schemas.microsoft.com/office/drawing/2014/main" id="{BB63986F-F33B-9E4B-049B-83032C81D6CD}"/>
              </a:ext>
            </a:extLst>
          </p:cNvPr>
          <p:cNvPicPr>
            <a:picLocks noGrp="1" noChangeAspect="1"/>
          </p:cNvPicPr>
          <p:nvPr>
            <p:ph sz="half" idx="2"/>
          </p:nvPr>
        </p:nvPicPr>
        <p:blipFill>
          <a:blip r:embed="rId3"/>
          <a:stretch>
            <a:fillRect/>
          </a:stretch>
        </p:blipFill>
        <p:spPr>
          <a:xfrm>
            <a:off x="1144755" y="2925763"/>
            <a:ext cx="4265278" cy="2935287"/>
          </a:xfrm>
        </p:spPr>
      </p:pic>
    </p:spTree>
    <p:extLst>
      <p:ext uri="{BB962C8B-B14F-4D97-AF65-F5344CB8AC3E}">
        <p14:creationId xmlns:p14="http://schemas.microsoft.com/office/powerpoint/2010/main" val="325150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B5E35E-C47C-427F-8EA8-941A9241DE0B}"/>
              </a:ext>
            </a:extLst>
          </p:cNvPr>
          <p:cNvSpPr>
            <a:spLocks noGrp="1"/>
          </p:cNvSpPr>
          <p:nvPr>
            <p:ph type="body" sz="quarter" idx="10"/>
          </p:nvPr>
        </p:nvSpPr>
        <p:spPr/>
        <p:txBody>
          <a:bodyPr/>
          <a:lstStyle/>
          <a:p>
            <a:r>
              <a:rPr lang="en-US" dirty="0">
                <a:solidFill>
                  <a:schemeClr val="accent1">
                    <a:lumMod val="75000"/>
                    <a:alpha val="20000"/>
                  </a:schemeClr>
                </a:solidFill>
              </a:rPr>
              <a:t>4</a:t>
            </a:r>
          </a:p>
        </p:txBody>
      </p:sp>
      <p:sp>
        <p:nvSpPr>
          <p:cNvPr id="4" name="Title 3">
            <a:extLst>
              <a:ext uri="{FF2B5EF4-FFF2-40B4-BE49-F238E27FC236}">
                <a16:creationId xmlns:a16="http://schemas.microsoft.com/office/drawing/2014/main" id="{6FE60005-93C3-45B2-878D-DA81BCE0C0AA}"/>
              </a:ext>
            </a:extLst>
          </p:cNvPr>
          <p:cNvSpPr>
            <a:spLocks noGrp="1"/>
          </p:cNvSpPr>
          <p:nvPr>
            <p:ph type="title"/>
          </p:nvPr>
        </p:nvSpPr>
        <p:spPr>
          <a:xfrm>
            <a:off x="4626660" y="4588694"/>
            <a:ext cx="6536692" cy="1325563"/>
          </a:xfrm>
        </p:spPr>
        <p:txBody>
          <a:bodyPr>
            <a:normAutofit fontScale="90000"/>
          </a:bodyPr>
          <a:lstStyle/>
          <a:p>
            <a:pPr>
              <a:lnSpc>
                <a:spcPct val="100000"/>
              </a:lnSpc>
            </a:pPr>
            <a:r>
              <a:rPr lang="en-US" dirty="0"/>
              <a:t>Compensation Practices  </a:t>
            </a:r>
            <a:br>
              <a:rPr lang="en-US" dirty="0"/>
            </a:br>
            <a:r>
              <a:rPr lang="en-US" sz="4400" dirty="0"/>
              <a:t>Margaret Henning Farber </a:t>
            </a:r>
            <a:endParaRPr lang="en-US" dirty="0"/>
          </a:p>
        </p:txBody>
      </p:sp>
    </p:spTree>
    <p:extLst>
      <p:ext uri="{BB962C8B-B14F-4D97-AF65-F5344CB8AC3E}">
        <p14:creationId xmlns:p14="http://schemas.microsoft.com/office/powerpoint/2010/main" val="438589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2CA86-4DCD-CEF7-36E4-4DC75ED2BEED}"/>
              </a:ext>
            </a:extLst>
          </p:cNvPr>
          <p:cNvSpPr>
            <a:spLocks noGrp="1"/>
          </p:cNvSpPr>
          <p:nvPr>
            <p:ph type="title"/>
          </p:nvPr>
        </p:nvSpPr>
        <p:spPr>
          <a:xfrm>
            <a:off x="457200" y="304800"/>
            <a:ext cx="11029616" cy="1951896"/>
          </a:xfrm>
        </p:spPr>
        <p:txBody>
          <a:bodyPr>
            <a:normAutofit/>
          </a:bodyPr>
          <a:lstStyle/>
          <a:p>
            <a:pPr algn="ctr"/>
            <a:r>
              <a:rPr lang="en-US" dirty="0">
                <a:solidFill>
                  <a:schemeClr val="bg1"/>
                </a:solidFill>
              </a:rPr>
              <a:t>Compensation Philosophy</a:t>
            </a:r>
          </a:p>
        </p:txBody>
      </p:sp>
      <p:sp>
        <p:nvSpPr>
          <p:cNvPr id="3" name="Content Placeholder 2">
            <a:extLst>
              <a:ext uri="{FF2B5EF4-FFF2-40B4-BE49-F238E27FC236}">
                <a16:creationId xmlns:a16="http://schemas.microsoft.com/office/drawing/2014/main" id="{37EF1AA0-2E91-ED1A-4B70-F34C68E27617}"/>
              </a:ext>
            </a:extLst>
          </p:cNvPr>
          <p:cNvSpPr>
            <a:spLocks noGrp="1"/>
          </p:cNvSpPr>
          <p:nvPr>
            <p:ph idx="1"/>
          </p:nvPr>
        </p:nvSpPr>
        <p:spPr/>
        <p:txBody>
          <a:bodyPr>
            <a:normAutofit/>
          </a:bodyPr>
          <a:lstStyle/>
          <a:p>
            <a:r>
              <a:rPr lang="en-US" sz="4000" dirty="0"/>
              <a:t>What is a compensation philosophy?</a:t>
            </a:r>
          </a:p>
          <a:p>
            <a:r>
              <a:rPr lang="en-US" sz="4000" dirty="0"/>
              <a:t>Why should our organization have a compensation philosophy?</a:t>
            </a:r>
          </a:p>
          <a:p>
            <a:r>
              <a:rPr lang="en-US" sz="4000" dirty="0"/>
              <a:t>How should we go about developing one?</a:t>
            </a:r>
          </a:p>
        </p:txBody>
      </p:sp>
    </p:spTree>
    <p:extLst>
      <p:ext uri="{BB962C8B-B14F-4D97-AF65-F5344CB8AC3E}">
        <p14:creationId xmlns:p14="http://schemas.microsoft.com/office/powerpoint/2010/main" val="26378812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BBED-9BF8-F372-EED2-D5F128945654}"/>
              </a:ext>
            </a:extLst>
          </p:cNvPr>
          <p:cNvSpPr>
            <a:spLocks noGrp="1"/>
          </p:cNvSpPr>
          <p:nvPr>
            <p:ph type="title"/>
          </p:nvPr>
        </p:nvSpPr>
        <p:spPr/>
        <p:txBody>
          <a:bodyPr/>
          <a:lstStyle/>
          <a:p>
            <a:r>
              <a:rPr lang="en-US" dirty="0">
                <a:solidFill>
                  <a:schemeClr val="bg1"/>
                </a:solidFill>
              </a:rPr>
              <a:t>What is a compensation philosophy?</a:t>
            </a:r>
          </a:p>
        </p:txBody>
      </p:sp>
      <p:sp>
        <p:nvSpPr>
          <p:cNvPr id="3" name="Content Placeholder 2">
            <a:extLst>
              <a:ext uri="{FF2B5EF4-FFF2-40B4-BE49-F238E27FC236}">
                <a16:creationId xmlns:a16="http://schemas.microsoft.com/office/drawing/2014/main" id="{D18AC79F-507D-FDE8-23F3-9ACA30AEF412}"/>
              </a:ext>
            </a:extLst>
          </p:cNvPr>
          <p:cNvSpPr>
            <a:spLocks noGrp="1"/>
          </p:cNvSpPr>
          <p:nvPr>
            <p:ph idx="1"/>
          </p:nvPr>
        </p:nvSpPr>
        <p:spPr/>
        <p:txBody>
          <a:bodyPr>
            <a:normAutofit lnSpcReduction="10000"/>
          </a:bodyPr>
          <a:lstStyle/>
          <a:p>
            <a:r>
              <a:rPr lang="en-US" sz="4000" dirty="0"/>
              <a:t>A document outlining your position and goals for employee compensation that is communicated to staff</a:t>
            </a:r>
          </a:p>
          <a:p>
            <a:r>
              <a:rPr lang="en-US" sz="4000" dirty="0"/>
              <a:t>Two components</a:t>
            </a:r>
          </a:p>
          <a:p>
            <a:pPr lvl="1"/>
            <a:r>
              <a:rPr lang="en-US" sz="3400" dirty="0"/>
              <a:t>Philosophy statement for all pay practices and</a:t>
            </a:r>
          </a:p>
          <a:p>
            <a:pPr lvl="1"/>
            <a:r>
              <a:rPr lang="en-US" sz="3400" dirty="0"/>
              <a:t>Practice guideline for all things related to employee pay</a:t>
            </a:r>
          </a:p>
        </p:txBody>
      </p:sp>
    </p:spTree>
    <p:extLst>
      <p:ext uri="{BB962C8B-B14F-4D97-AF65-F5344CB8AC3E}">
        <p14:creationId xmlns:p14="http://schemas.microsoft.com/office/powerpoint/2010/main" val="1059385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BBED-9BF8-F372-EED2-D5F128945654}"/>
              </a:ext>
            </a:extLst>
          </p:cNvPr>
          <p:cNvSpPr>
            <a:spLocks noGrp="1"/>
          </p:cNvSpPr>
          <p:nvPr>
            <p:ph type="title"/>
          </p:nvPr>
        </p:nvSpPr>
        <p:spPr/>
        <p:txBody>
          <a:bodyPr/>
          <a:lstStyle/>
          <a:p>
            <a:r>
              <a:rPr lang="en-US" dirty="0">
                <a:solidFill>
                  <a:schemeClr val="bg1"/>
                </a:solidFill>
              </a:rPr>
              <a:t>Sample Statement</a:t>
            </a:r>
          </a:p>
        </p:txBody>
      </p:sp>
      <p:sp>
        <p:nvSpPr>
          <p:cNvPr id="3" name="Content Placeholder 2">
            <a:extLst>
              <a:ext uri="{FF2B5EF4-FFF2-40B4-BE49-F238E27FC236}">
                <a16:creationId xmlns:a16="http://schemas.microsoft.com/office/drawing/2014/main" id="{D18AC79F-507D-FDE8-23F3-9ACA30AEF412}"/>
              </a:ext>
            </a:extLst>
          </p:cNvPr>
          <p:cNvSpPr>
            <a:spLocks noGrp="1"/>
          </p:cNvSpPr>
          <p:nvPr>
            <p:ph idx="1"/>
          </p:nvPr>
        </p:nvSpPr>
        <p:spPr/>
        <p:txBody>
          <a:bodyPr>
            <a:normAutofit/>
          </a:bodyPr>
          <a:lstStyle/>
          <a:p>
            <a:pPr marL="0" indent="0" algn="ctr">
              <a:buNone/>
            </a:pPr>
            <a:r>
              <a:rPr lang="en-US" sz="3200" dirty="0"/>
              <a:t>“Reward employees fairly for meaningful work. Pay competitively to similar work at organizations like ours, and equitably to similar positions in our organization”</a:t>
            </a:r>
          </a:p>
          <a:p>
            <a:pPr marL="0" indent="0" algn="ctr">
              <a:buNone/>
            </a:pPr>
            <a:r>
              <a:rPr lang="en-US" sz="3200" dirty="0"/>
              <a:t>Great start, but…..</a:t>
            </a:r>
          </a:p>
          <a:p>
            <a:pPr marL="0" indent="0" algn="ctr">
              <a:buNone/>
            </a:pPr>
            <a:r>
              <a:rPr lang="en-US" sz="3200" dirty="0"/>
              <a:t>A 2021 World at Work survey showed that while 62% of organizations have a compensation philosophy only 50% of employees understood it</a:t>
            </a:r>
          </a:p>
        </p:txBody>
      </p:sp>
    </p:spTree>
    <p:extLst>
      <p:ext uri="{BB962C8B-B14F-4D97-AF65-F5344CB8AC3E}">
        <p14:creationId xmlns:p14="http://schemas.microsoft.com/office/powerpoint/2010/main" val="112822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9676A0C8-163B-4199-975F-E82B7BA3BE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748" y="2354648"/>
            <a:ext cx="2270311" cy="1287525"/>
          </a:xfrm>
          <a:prstGeom prst="rect">
            <a:avLst/>
          </a:prstGeom>
        </p:spPr>
      </p:pic>
      <p:pic>
        <p:nvPicPr>
          <p:cNvPr id="4" name="Picture 3" descr="Graphical user interface, application, website&#10;&#10;Description automatically generated">
            <a:extLst>
              <a:ext uri="{FF2B5EF4-FFF2-40B4-BE49-F238E27FC236}">
                <a16:creationId xmlns:a16="http://schemas.microsoft.com/office/drawing/2014/main" id="{7DC6CF45-0EB4-45A3-6ED3-64A2A6460962}"/>
              </a:ext>
            </a:extLst>
          </p:cNvPr>
          <p:cNvPicPr>
            <a:picLocks noChangeAspect="1"/>
          </p:cNvPicPr>
          <p:nvPr/>
        </p:nvPicPr>
        <p:blipFill rotWithShape="1">
          <a:blip r:embed="rId4">
            <a:extLst>
              <a:ext uri="{28A0092B-C50C-407E-A947-70E740481C1C}">
                <a14:useLocalDpi xmlns:a14="http://schemas.microsoft.com/office/drawing/2010/main" val="0"/>
              </a:ext>
            </a:extLst>
          </a:blip>
          <a:srcRect l="6664" t="3492" r="2229" b="34614"/>
          <a:stretch/>
        </p:blipFill>
        <p:spPr>
          <a:xfrm>
            <a:off x="3578854" y="1275173"/>
            <a:ext cx="7505700" cy="3446473"/>
          </a:xfrm>
          <a:prstGeom prst="rect">
            <a:avLst/>
          </a:prstGeom>
        </p:spPr>
      </p:pic>
      <p:sp>
        <p:nvSpPr>
          <p:cNvPr id="5" name="Slide Number Placeholder 4">
            <a:extLst>
              <a:ext uri="{FF2B5EF4-FFF2-40B4-BE49-F238E27FC236}">
                <a16:creationId xmlns:a16="http://schemas.microsoft.com/office/drawing/2014/main" id="{FD2E7E14-982F-811B-B94F-9979C79B19BE}"/>
              </a:ext>
            </a:extLst>
          </p:cNvPr>
          <p:cNvSpPr>
            <a:spLocks noGrp="1"/>
          </p:cNvSpPr>
          <p:nvPr>
            <p:ph type="sldNum" sz="quarter" idx="12"/>
          </p:nvPr>
        </p:nvSpPr>
        <p:spPr/>
        <p:txBody>
          <a:bodyPr/>
          <a:lstStyle/>
          <a:p>
            <a:fld id="{4484F768-D804-44DD-988F-83EB6A7C2EDE}" type="slidenum">
              <a:rPr lang="en-US" smtClean="0"/>
              <a:t>2</a:t>
            </a:fld>
            <a:endParaRPr lang="en-US"/>
          </a:p>
        </p:txBody>
      </p:sp>
      <p:sp>
        <p:nvSpPr>
          <p:cNvPr id="9" name="TextBox 8">
            <a:extLst>
              <a:ext uri="{FF2B5EF4-FFF2-40B4-BE49-F238E27FC236}">
                <a16:creationId xmlns:a16="http://schemas.microsoft.com/office/drawing/2014/main" id="{519EDB16-FBC6-B343-BEB7-881FD742F8EF}"/>
              </a:ext>
            </a:extLst>
          </p:cNvPr>
          <p:cNvSpPr txBox="1"/>
          <p:nvPr/>
        </p:nvSpPr>
        <p:spPr>
          <a:xfrm>
            <a:off x="624748" y="827769"/>
            <a:ext cx="4186409" cy="584775"/>
          </a:xfrm>
          <a:prstGeom prst="rect">
            <a:avLst/>
          </a:prstGeom>
          <a:noFill/>
        </p:spPr>
        <p:txBody>
          <a:bodyPr wrap="square" rtlCol="0">
            <a:spAutoFit/>
          </a:bodyPr>
          <a:lstStyle/>
          <a:p>
            <a:r>
              <a:rPr lang="en-US" sz="3200" dirty="0">
                <a:solidFill>
                  <a:schemeClr val="bg1"/>
                </a:solidFill>
              </a:rPr>
              <a:t>Just released! </a:t>
            </a:r>
          </a:p>
        </p:txBody>
      </p:sp>
      <p:sp>
        <p:nvSpPr>
          <p:cNvPr id="10" name="TextBox 9">
            <a:extLst>
              <a:ext uri="{FF2B5EF4-FFF2-40B4-BE49-F238E27FC236}">
                <a16:creationId xmlns:a16="http://schemas.microsoft.com/office/drawing/2014/main" id="{D937B4C0-DA34-0D6D-4BAE-D9F65DEFBE28}"/>
              </a:ext>
            </a:extLst>
          </p:cNvPr>
          <p:cNvSpPr txBox="1"/>
          <p:nvPr/>
        </p:nvSpPr>
        <p:spPr>
          <a:xfrm>
            <a:off x="4913523" y="4957590"/>
            <a:ext cx="6004193" cy="1508105"/>
          </a:xfrm>
          <a:prstGeom prst="rect">
            <a:avLst/>
          </a:prstGeom>
          <a:noFill/>
        </p:spPr>
        <p:txBody>
          <a:bodyPr wrap="square" rtlCol="0">
            <a:spAutoFit/>
          </a:bodyPr>
          <a:lstStyle/>
          <a:p>
            <a:r>
              <a:rPr lang="en-US" sz="2000" b="1" dirty="0">
                <a:solidFill>
                  <a:schemeClr val="tx1">
                    <a:lumMod val="75000"/>
                    <a:lumOff val="25000"/>
                  </a:schemeClr>
                </a:solidFill>
              </a:rPr>
              <a:t>Overall Favorability for All Questions</a:t>
            </a:r>
            <a:r>
              <a:rPr lang="en-US" dirty="0"/>
              <a:t>:</a:t>
            </a:r>
          </a:p>
          <a:p>
            <a:endParaRPr lang="en-US" dirty="0"/>
          </a:p>
          <a:p>
            <a:r>
              <a:rPr lang="en-US" dirty="0"/>
              <a:t>             86% - All Favorable</a:t>
            </a:r>
          </a:p>
          <a:p>
            <a:endParaRPr lang="en-US" dirty="0"/>
          </a:p>
          <a:p>
            <a:r>
              <a:rPr lang="en-US" dirty="0"/>
              <a:t>             14% - All Unfavorable</a:t>
            </a:r>
          </a:p>
        </p:txBody>
      </p:sp>
    </p:spTree>
    <p:extLst>
      <p:ext uri="{BB962C8B-B14F-4D97-AF65-F5344CB8AC3E}">
        <p14:creationId xmlns:p14="http://schemas.microsoft.com/office/powerpoint/2010/main" val="40679855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8BBED-9BF8-F372-EED2-D5F128945654}"/>
              </a:ext>
            </a:extLst>
          </p:cNvPr>
          <p:cNvSpPr>
            <a:spLocks noGrp="1"/>
          </p:cNvSpPr>
          <p:nvPr>
            <p:ph type="title"/>
          </p:nvPr>
        </p:nvSpPr>
        <p:spPr/>
        <p:txBody>
          <a:bodyPr/>
          <a:lstStyle/>
          <a:p>
            <a:r>
              <a:rPr lang="en-US" dirty="0">
                <a:solidFill>
                  <a:schemeClr val="bg1"/>
                </a:solidFill>
              </a:rPr>
              <a:t>Why a compensation philosophy?</a:t>
            </a:r>
          </a:p>
        </p:txBody>
      </p:sp>
      <p:sp>
        <p:nvSpPr>
          <p:cNvPr id="3" name="Content Placeholder 2">
            <a:extLst>
              <a:ext uri="{FF2B5EF4-FFF2-40B4-BE49-F238E27FC236}">
                <a16:creationId xmlns:a16="http://schemas.microsoft.com/office/drawing/2014/main" id="{D18AC79F-507D-FDE8-23F3-9ACA30AEF412}"/>
              </a:ext>
            </a:extLst>
          </p:cNvPr>
          <p:cNvSpPr>
            <a:spLocks noGrp="1"/>
          </p:cNvSpPr>
          <p:nvPr>
            <p:ph idx="1"/>
          </p:nvPr>
        </p:nvSpPr>
        <p:spPr/>
        <p:txBody>
          <a:bodyPr/>
          <a:lstStyle/>
          <a:p>
            <a:r>
              <a:rPr lang="en-US" sz="3200" dirty="0"/>
              <a:t>Cultural reasons for a compensation philosophy</a:t>
            </a:r>
          </a:p>
          <a:p>
            <a:pPr lvl="1"/>
            <a:r>
              <a:rPr lang="en-US" sz="2800" dirty="0"/>
              <a:t>Best way to insure you are paying fairly and equitably – your built in “backstop”</a:t>
            </a:r>
          </a:p>
          <a:p>
            <a:pPr lvl="1"/>
            <a:r>
              <a:rPr lang="en-US" sz="2800" dirty="0"/>
              <a:t>Keeps employees aware of the organization’s available  resources</a:t>
            </a:r>
          </a:p>
          <a:p>
            <a:pPr lvl="1"/>
            <a:r>
              <a:rPr lang="en-US" sz="2800" dirty="0"/>
              <a:t>Reinforces your organization’s mission, vision, and values</a:t>
            </a:r>
          </a:p>
          <a:p>
            <a:pPr lvl="1"/>
            <a:r>
              <a:rPr lang="en-US" sz="2800" dirty="0"/>
              <a:t>Encourages transparency and hard conversations </a:t>
            </a:r>
          </a:p>
          <a:p>
            <a:pPr lvl="1"/>
            <a:endParaRPr lang="en-US" dirty="0"/>
          </a:p>
        </p:txBody>
      </p:sp>
    </p:spTree>
    <p:extLst>
      <p:ext uri="{BB962C8B-B14F-4D97-AF65-F5344CB8AC3E}">
        <p14:creationId xmlns:p14="http://schemas.microsoft.com/office/powerpoint/2010/main" val="2911103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0D8C-8745-63A6-DB7D-0BDF70DE61B8}"/>
              </a:ext>
            </a:extLst>
          </p:cNvPr>
          <p:cNvSpPr>
            <a:spLocks noGrp="1"/>
          </p:cNvSpPr>
          <p:nvPr>
            <p:ph type="title"/>
          </p:nvPr>
        </p:nvSpPr>
        <p:spPr/>
        <p:txBody>
          <a:bodyPr/>
          <a:lstStyle/>
          <a:p>
            <a:r>
              <a:rPr lang="en-US" dirty="0">
                <a:solidFill>
                  <a:schemeClr val="bg1"/>
                </a:solidFill>
              </a:rPr>
              <a:t>Why a compensation philosophy?</a:t>
            </a:r>
          </a:p>
        </p:txBody>
      </p:sp>
      <p:sp>
        <p:nvSpPr>
          <p:cNvPr id="3" name="Content Placeholder 2">
            <a:extLst>
              <a:ext uri="{FF2B5EF4-FFF2-40B4-BE49-F238E27FC236}">
                <a16:creationId xmlns:a16="http://schemas.microsoft.com/office/drawing/2014/main" id="{E628EE43-C06F-1968-D777-38884BFDF814}"/>
              </a:ext>
            </a:extLst>
          </p:cNvPr>
          <p:cNvSpPr>
            <a:spLocks noGrp="1"/>
          </p:cNvSpPr>
          <p:nvPr>
            <p:ph idx="1"/>
          </p:nvPr>
        </p:nvSpPr>
        <p:spPr/>
        <p:txBody>
          <a:bodyPr>
            <a:noAutofit/>
          </a:bodyPr>
          <a:lstStyle/>
          <a:p>
            <a:pPr marL="0" indent="0">
              <a:buNone/>
            </a:pPr>
            <a:r>
              <a:rPr lang="en-US" sz="2800" b="1" dirty="0"/>
              <a:t>Competitive Reasons</a:t>
            </a:r>
          </a:p>
          <a:p>
            <a:pPr>
              <a:buFontTx/>
              <a:buChar char="-"/>
            </a:pPr>
            <a:r>
              <a:rPr lang="en-US" sz="2800" dirty="0"/>
              <a:t> Clarifies expectations for current staff – assisting in retention</a:t>
            </a:r>
          </a:p>
          <a:p>
            <a:pPr>
              <a:buFontTx/>
              <a:buChar char="-"/>
            </a:pPr>
            <a:r>
              <a:rPr lang="en-US" sz="2800" dirty="0"/>
              <a:t>Attracts candidates that are in alignment with your compensation parameters and philosophy</a:t>
            </a:r>
          </a:p>
          <a:p>
            <a:pPr>
              <a:buFontTx/>
              <a:buChar char="-"/>
            </a:pPr>
            <a:r>
              <a:rPr lang="en-US" sz="2800" dirty="0"/>
              <a:t>Expectation of transparency</a:t>
            </a:r>
          </a:p>
          <a:p>
            <a:pPr lvl="1">
              <a:buFontTx/>
              <a:buChar char="-"/>
            </a:pPr>
            <a:r>
              <a:rPr lang="en-US" sz="2000" dirty="0"/>
              <a:t>Nearly 42% of Generation Z workers (ages 18-25) and 40% of millennials (ages 26-41) have shared their salary information with a co-worker or other professional contact, compared with 31% of Gen Xers (ages 42-57) and 19% of baby boomers (ages 58-76), according to a nationwide </a:t>
            </a:r>
            <a:r>
              <a:rPr lang="en-US" sz="2000" dirty="0" err="1">
                <a:hlinkClick r:id="rId3"/>
              </a:rPr>
              <a:t>Bankrate</a:t>
            </a:r>
            <a:r>
              <a:rPr lang="en-US" sz="2000" dirty="0">
                <a:hlinkClick r:id="rId3"/>
              </a:rPr>
              <a:t> survey from March</a:t>
            </a:r>
            <a:r>
              <a:rPr lang="en-US" sz="2000" dirty="0"/>
              <a:t>.</a:t>
            </a:r>
          </a:p>
        </p:txBody>
      </p:sp>
    </p:spTree>
    <p:extLst>
      <p:ext uri="{BB962C8B-B14F-4D97-AF65-F5344CB8AC3E}">
        <p14:creationId xmlns:p14="http://schemas.microsoft.com/office/powerpoint/2010/main" val="176933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0D8C-8745-63A6-DB7D-0BDF70DE61B8}"/>
              </a:ext>
            </a:extLst>
          </p:cNvPr>
          <p:cNvSpPr>
            <a:spLocks noGrp="1"/>
          </p:cNvSpPr>
          <p:nvPr>
            <p:ph type="title"/>
          </p:nvPr>
        </p:nvSpPr>
        <p:spPr/>
        <p:txBody>
          <a:bodyPr/>
          <a:lstStyle/>
          <a:p>
            <a:r>
              <a:rPr lang="en-US" dirty="0">
                <a:solidFill>
                  <a:schemeClr val="bg1"/>
                </a:solidFill>
              </a:rPr>
              <a:t>Why a compensation philosophy?</a:t>
            </a:r>
          </a:p>
        </p:txBody>
      </p:sp>
      <p:sp>
        <p:nvSpPr>
          <p:cNvPr id="3" name="Content Placeholder 2">
            <a:extLst>
              <a:ext uri="{FF2B5EF4-FFF2-40B4-BE49-F238E27FC236}">
                <a16:creationId xmlns:a16="http://schemas.microsoft.com/office/drawing/2014/main" id="{E628EE43-C06F-1968-D777-38884BFDF814}"/>
              </a:ext>
            </a:extLst>
          </p:cNvPr>
          <p:cNvSpPr>
            <a:spLocks noGrp="1"/>
          </p:cNvSpPr>
          <p:nvPr>
            <p:ph idx="1"/>
          </p:nvPr>
        </p:nvSpPr>
        <p:spPr/>
        <p:txBody>
          <a:bodyPr>
            <a:normAutofit fontScale="92500" lnSpcReduction="20000"/>
          </a:bodyPr>
          <a:lstStyle/>
          <a:p>
            <a:r>
              <a:rPr lang="en-US" sz="3600" b="1" dirty="0"/>
              <a:t>Regulatory Reasons</a:t>
            </a:r>
            <a:endParaRPr lang="en-US" sz="3600" dirty="0"/>
          </a:p>
          <a:p>
            <a:pPr lvl="1"/>
            <a:r>
              <a:rPr lang="en-US" sz="3400" dirty="0"/>
              <a:t>Employment Laws	</a:t>
            </a:r>
          </a:p>
          <a:p>
            <a:pPr lvl="2"/>
            <a:r>
              <a:rPr lang="en-US" sz="3000" dirty="0"/>
              <a:t>Federal and State</a:t>
            </a:r>
          </a:p>
          <a:p>
            <a:pPr lvl="2"/>
            <a:r>
              <a:rPr lang="en-US" sz="3000" dirty="0"/>
              <a:t>Title VII, </a:t>
            </a:r>
            <a:r>
              <a:rPr lang="en-US" sz="3000" dirty="0" smtClean="0"/>
              <a:t>ADEA (Age Discrimination in Employment </a:t>
            </a:r>
            <a:r>
              <a:rPr lang="en-US" sz="3000" dirty="0" smtClean="0"/>
              <a:t>Act)</a:t>
            </a:r>
            <a:r>
              <a:rPr lang="en-US" sz="3000" dirty="0" smtClean="0"/>
              <a:t>, WLAD (WA Law Against Discrimination Act), </a:t>
            </a:r>
            <a:r>
              <a:rPr lang="en-US" sz="3000" dirty="0"/>
              <a:t>etc.</a:t>
            </a:r>
          </a:p>
          <a:p>
            <a:pPr lvl="1"/>
            <a:r>
              <a:rPr lang="en-US" sz="3400" dirty="0"/>
              <a:t>Compensation Laws</a:t>
            </a:r>
          </a:p>
          <a:p>
            <a:pPr lvl="2"/>
            <a:r>
              <a:rPr lang="en-US" sz="3000" dirty="0"/>
              <a:t>Federal and State</a:t>
            </a:r>
          </a:p>
          <a:p>
            <a:pPr lvl="2"/>
            <a:r>
              <a:rPr lang="en-US" sz="3000" dirty="0" smtClean="0"/>
              <a:t>FLSA (Fair Labor Standards Act), </a:t>
            </a:r>
            <a:r>
              <a:rPr lang="en-US" sz="3000" dirty="0"/>
              <a:t>Equal Pay Act of 1963,  Lily Ledbetter Act, </a:t>
            </a:r>
            <a:r>
              <a:rPr lang="en-US" sz="3000" dirty="0" smtClean="0"/>
              <a:t>WMWA (WA Minimum Wage Act), </a:t>
            </a:r>
            <a:r>
              <a:rPr lang="en-US" sz="3000" dirty="0"/>
              <a:t>WA </a:t>
            </a:r>
            <a:r>
              <a:rPr lang="en-US" sz="3000" dirty="0" smtClean="0"/>
              <a:t>EPOA (WA Equal </a:t>
            </a:r>
            <a:r>
              <a:rPr lang="en-US" sz="3000" dirty="0"/>
              <a:t>Pay and </a:t>
            </a:r>
            <a:r>
              <a:rPr lang="en-US" sz="3000" dirty="0" smtClean="0"/>
              <a:t>Opportunities Act)</a:t>
            </a:r>
            <a:endParaRPr lang="en-US" sz="3000" dirty="0"/>
          </a:p>
          <a:p>
            <a:endParaRPr lang="en-US" dirty="0"/>
          </a:p>
        </p:txBody>
      </p:sp>
    </p:spTree>
    <p:extLst>
      <p:ext uri="{BB962C8B-B14F-4D97-AF65-F5344CB8AC3E}">
        <p14:creationId xmlns:p14="http://schemas.microsoft.com/office/powerpoint/2010/main" val="1543678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0D8C-8745-63A6-DB7D-0BDF70DE61B8}"/>
              </a:ext>
            </a:extLst>
          </p:cNvPr>
          <p:cNvSpPr>
            <a:spLocks noGrp="1"/>
          </p:cNvSpPr>
          <p:nvPr>
            <p:ph type="title"/>
          </p:nvPr>
        </p:nvSpPr>
        <p:spPr/>
        <p:txBody>
          <a:bodyPr>
            <a:normAutofit fontScale="90000"/>
          </a:bodyPr>
          <a:lstStyle/>
          <a:p>
            <a:r>
              <a:rPr lang="en-US" dirty="0">
                <a:solidFill>
                  <a:schemeClr val="bg1"/>
                </a:solidFill>
              </a:rPr>
              <a:t> WA Equal Pay and Opportunities Act  (WAEPOA)</a:t>
            </a:r>
            <a:endParaRPr lang="en-US" dirty="0"/>
          </a:p>
        </p:txBody>
      </p:sp>
      <p:sp>
        <p:nvSpPr>
          <p:cNvPr id="3" name="Content Placeholder 2">
            <a:extLst>
              <a:ext uri="{FF2B5EF4-FFF2-40B4-BE49-F238E27FC236}">
                <a16:creationId xmlns:a16="http://schemas.microsoft.com/office/drawing/2014/main" id="{E628EE43-C06F-1968-D777-38884BFDF814}"/>
              </a:ext>
            </a:extLst>
          </p:cNvPr>
          <p:cNvSpPr>
            <a:spLocks noGrp="1"/>
          </p:cNvSpPr>
          <p:nvPr>
            <p:ph idx="1"/>
          </p:nvPr>
        </p:nvSpPr>
        <p:spPr>
          <a:xfrm>
            <a:off x="571296" y="2209800"/>
            <a:ext cx="11029615" cy="3678303"/>
          </a:xfrm>
        </p:spPr>
        <p:txBody>
          <a:bodyPr/>
          <a:lstStyle/>
          <a:p>
            <a:r>
              <a:rPr lang="en-US" sz="3600" dirty="0"/>
              <a:t> Requires Internal Pay Equity</a:t>
            </a:r>
          </a:p>
          <a:p>
            <a:pPr lvl="1"/>
            <a:r>
              <a:rPr lang="en-US" sz="3200" dirty="0"/>
              <a:t>Ensure that all jobs that are similar in terms of skill effort, responsibility, and working conditions are compared to one another and paid equitably</a:t>
            </a:r>
          </a:p>
          <a:p>
            <a:pPr lvl="1"/>
            <a:r>
              <a:rPr lang="en-US" sz="3200" b="1" dirty="0"/>
              <a:t>It is not enough to compare based on job title</a:t>
            </a:r>
          </a:p>
          <a:p>
            <a:pPr lvl="1"/>
            <a:r>
              <a:rPr lang="en-US" sz="3200" dirty="0"/>
              <a:t>WA law states gender only; this is not best practice</a:t>
            </a:r>
          </a:p>
          <a:p>
            <a:pPr lvl="1"/>
            <a:endParaRPr lang="en-US" dirty="0"/>
          </a:p>
        </p:txBody>
      </p:sp>
    </p:spTree>
    <p:extLst>
      <p:ext uri="{BB962C8B-B14F-4D97-AF65-F5344CB8AC3E}">
        <p14:creationId xmlns:p14="http://schemas.microsoft.com/office/powerpoint/2010/main" val="19942661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0D8C-8745-63A6-DB7D-0BDF70DE61B8}"/>
              </a:ext>
            </a:extLst>
          </p:cNvPr>
          <p:cNvSpPr>
            <a:spLocks noGrp="1"/>
          </p:cNvSpPr>
          <p:nvPr>
            <p:ph type="title"/>
          </p:nvPr>
        </p:nvSpPr>
        <p:spPr/>
        <p:txBody>
          <a:bodyPr>
            <a:normAutofit fontScale="90000"/>
          </a:bodyPr>
          <a:lstStyle/>
          <a:p>
            <a:r>
              <a:rPr lang="en-US" dirty="0">
                <a:solidFill>
                  <a:schemeClr val="bg1"/>
                </a:solidFill>
              </a:rPr>
              <a:t>How to develop a compensation philosophy?</a:t>
            </a:r>
            <a:endParaRPr lang="en-US" dirty="0"/>
          </a:p>
        </p:txBody>
      </p:sp>
      <p:sp>
        <p:nvSpPr>
          <p:cNvPr id="3" name="Content Placeholder 2">
            <a:extLst>
              <a:ext uri="{FF2B5EF4-FFF2-40B4-BE49-F238E27FC236}">
                <a16:creationId xmlns:a16="http://schemas.microsoft.com/office/drawing/2014/main" id="{E628EE43-C06F-1968-D777-38884BFDF814}"/>
              </a:ext>
            </a:extLst>
          </p:cNvPr>
          <p:cNvSpPr>
            <a:spLocks noGrp="1"/>
          </p:cNvSpPr>
          <p:nvPr>
            <p:ph idx="1"/>
          </p:nvPr>
        </p:nvSpPr>
        <p:spPr/>
        <p:txBody>
          <a:bodyPr>
            <a:normAutofit lnSpcReduction="10000"/>
          </a:bodyPr>
          <a:lstStyle/>
          <a:p>
            <a:pPr marL="0" indent="0">
              <a:buNone/>
            </a:pPr>
            <a:r>
              <a:rPr lang="en-US" sz="3200" b="1" dirty="0"/>
              <a:t>SEVEN Important Questions</a:t>
            </a:r>
          </a:p>
          <a:p>
            <a:pPr lvl="1"/>
            <a:r>
              <a:rPr lang="en-US" sz="2800" b="1" dirty="0"/>
              <a:t>How does this philosophy support our mission, vision, and values?</a:t>
            </a:r>
          </a:p>
          <a:p>
            <a:pPr lvl="1"/>
            <a:r>
              <a:rPr lang="en-US" sz="2800" b="1" dirty="0"/>
              <a:t>What counts as employee compensation? </a:t>
            </a:r>
          </a:p>
          <a:p>
            <a:pPr lvl="1"/>
            <a:r>
              <a:rPr lang="en-US" sz="2800" b="1" dirty="0"/>
              <a:t>How should we structure our salary ranges? </a:t>
            </a:r>
          </a:p>
          <a:p>
            <a:pPr lvl="1"/>
            <a:r>
              <a:rPr lang="en-US" sz="2800" b="1" dirty="0"/>
              <a:t>How should we increase pay? </a:t>
            </a:r>
          </a:p>
          <a:p>
            <a:pPr lvl="1"/>
            <a:r>
              <a:rPr lang="en-US" sz="2800" b="1" dirty="0"/>
              <a:t>How transparent should the process be? </a:t>
            </a:r>
          </a:p>
          <a:p>
            <a:pPr lvl="1"/>
            <a:r>
              <a:rPr lang="en-US" sz="2800" b="1" dirty="0"/>
              <a:t>How can we drive greater pay equity? </a:t>
            </a:r>
          </a:p>
          <a:p>
            <a:pPr lvl="1"/>
            <a:r>
              <a:rPr lang="en-US" sz="2800" b="1" dirty="0"/>
              <a:t>How do we communicate this?</a:t>
            </a:r>
          </a:p>
          <a:p>
            <a:pPr lvl="1"/>
            <a:endParaRPr lang="en-US" b="1" dirty="0"/>
          </a:p>
          <a:p>
            <a:pPr lvl="1"/>
            <a:endParaRPr lang="en-US" dirty="0"/>
          </a:p>
        </p:txBody>
      </p:sp>
    </p:spTree>
    <p:extLst>
      <p:ext uri="{BB962C8B-B14F-4D97-AF65-F5344CB8AC3E}">
        <p14:creationId xmlns:p14="http://schemas.microsoft.com/office/powerpoint/2010/main" val="133883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chemeClr val="bg1"/>
                </a:solidFill>
              </a:rPr>
              <a:t>How to develop a compensation philosophy?</a:t>
            </a:r>
            <a:endParaRPr lang="en-US" dirty="0"/>
          </a:p>
        </p:txBody>
      </p:sp>
      <p:sp>
        <p:nvSpPr>
          <p:cNvPr id="3" name="Content Placeholder 2"/>
          <p:cNvSpPr>
            <a:spLocks noGrp="1"/>
          </p:cNvSpPr>
          <p:nvPr>
            <p:ph idx="1"/>
          </p:nvPr>
        </p:nvSpPr>
        <p:spPr>
          <a:xfrm>
            <a:off x="581192" y="2180496"/>
            <a:ext cx="11029615" cy="4220304"/>
          </a:xfrm>
        </p:spPr>
        <p:txBody>
          <a:bodyPr>
            <a:normAutofit fontScale="92500" lnSpcReduction="10000"/>
          </a:bodyPr>
          <a:lstStyle/>
          <a:p>
            <a:pPr marL="0" indent="0">
              <a:buNone/>
            </a:pPr>
            <a:r>
              <a:rPr lang="en-US" sz="3200" b="1" dirty="0"/>
              <a:t>SEVEN Important Tips</a:t>
            </a:r>
          </a:p>
          <a:p>
            <a:pPr lvl="1"/>
            <a:r>
              <a:rPr lang="en-US" sz="2800" b="1" dirty="0"/>
              <a:t>Engage your board in the process.</a:t>
            </a:r>
          </a:p>
          <a:p>
            <a:pPr lvl="1"/>
            <a:r>
              <a:rPr lang="en-US" sz="2800" b="1" dirty="0"/>
              <a:t>Tie to your strategic plan (e.g.: will you be adding staff)?</a:t>
            </a:r>
          </a:p>
          <a:p>
            <a:pPr lvl="1"/>
            <a:r>
              <a:rPr lang="en-US" sz="2800" b="1" dirty="0"/>
              <a:t>Seek out samples and practices that have worked for similar organizations.</a:t>
            </a:r>
          </a:p>
          <a:p>
            <a:pPr lvl="1"/>
            <a:r>
              <a:rPr lang="en-US" sz="2800" b="1" dirty="0"/>
              <a:t>Do backwards planning and timing.</a:t>
            </a:r>
          </a:p>
          <a:p>
            <a:pPr lvl="1"/>
            <a:r>
              <a:rPr lang="en-US" sz="2800" b="1" dirty="0"/>
              <a:t>Commit to over-communicating with your team.</a:t>
            </a:r>
          </a:p>
          <a:p>
            <a:pPr lvl="1"/>
            <a:r>
              <a:rPr lang="en-US" sz="2800" b="1" dirty="0"/>
              <a:t>Empower your managers to be the ones to answer questions – THAT is how transparent it should be.</a:t>
            </a:r>
          </a:p>
          <a:p>
            <a:pPr lvl="1"/>
            <a:r>
              <a:rPr lang="en-US" sz="2800" b="1" dirty="0"/>
              <a:t>Include HR challenges in your philosophy (recruitment, hiring out of state, in place CBAs, retention, etc.).</a:t>
            </a:r>
          </a:p>
          <a:p>
            <a:pPr lvl="1"/>
            <a:endParaRPr lang="en-US" sz="2800" b="1" dirty="0"/>
          </a:p>
          <a:p>
            <a:endParaRPr lang="en-US" dirty="0"/>
          </a:p>
        </p:txBody>
      </p:sp>
    </p:spTree>
    <p:extLst>
      <p:ext uri="{BB962C8B-B14F-4D97-AF65-F5344CB8AC3E}">
        <p14:creationId xmlns:p14="http://schemas.microsoft.com/office/powerpoint/2010/main" val="3550362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4EFE12C-476B-41BB-B047-6AA644B032F2}"/>
              </a:ext>
            </a:extLst>
          </p:cNvPr>
          <p:cNvSpPr>
            <a:spLocks noGrp="1"/>
          </p:cNvSpPr>
          <p:nvPr>
            <p:ph type="title"/>
          </p:nvPr>
        </p:nvSpPr>
        <p:spPr/>
        <p:txBody>
          <a:bodyPr/>
          <a:lstStyle/>
          <a:p>
            <a:r>
              <a:rPr lang="en-US" dirty="0">
                <a:solidFill>
                  <a:schemeClr val="bg1"/>
                </a:solidFill>
              </a:rPr>
              <a:t>What is the “living wage?”</a:t>
            </a:r>
          </a:p>
        </p:txBody>
      </p:sp>
      <p:sp>
        <p:nvSpPr>
          <p:cNvPr id="16" name="Content Placeholder 15">
            <a:extLst>
              <a:ext uri="{FF2B5EF4-FFF2-40B4-BE49-F238E27FC236}">
                <a16:creationId xmlns:a16="http://schemas.microsoft.com/office/drawing/2014/main" id="{84A45171-99C9-4D0F-9505-28AA851F4011}"/>
              </a:ext>
            </a:extLst>
          </p:cNvPr>
          <p:cNvSpPr>
            <a:spLocks noGrp="1"/>
          </p:cNvSpPr>
          <p:nvPr>
            <p:ph idx="1"/>
          </p:nvPr>
        </p:nvSpPr>
        <p:spPr>
          <a:xfrm>
            <a:off x="496956" y="2014328"/>
            <a:ext cx="11198086" cy="4637681"/>
          </a:xfrm>
        </p:spPr>
        <p:txBody>
          <a:bodyPr>
            <a:normAutofit/>
          </a:bodyPr>
          <a:lstStyle/>
          <a:p>
            <a:pPr marL="0" marR="0">
              <a:spcBef>
                <a:spcPts val="0"/>
              </a:spcBef>
              <a:spcAft>
                <a:spcPts val="0"/>
              </a:spcAft>
            </a:pPr>
            <a:endParaRPr lang="en-US" sz="1800" dirty="0"/>
          </a:p>
          <a:p>
            <a:pPr marL="0" marR="0">
              <a:spcBef>
                <a:spcPts val="0"/>
              </a:spcBef>
              <a:spcAft>
                <a:spcPts val="0"/>
              </a:spcAft>
            </a:pPr>
            <a:endParaRPr lang="en-US" sz="1800" dirty="0"/>
          </a:p>
          <a:p>
            <a:pPr marL="0" marR="0">
              <a:spcBef>
                <a:spcPts val="0"/>
              </a:spcBef>
              <a:spcAft>
                <a:spcPts val="0"/>
              </a:spcAft>
            </a:pPr>
            <a:endParaRPr lang="en-US" sz="1800" dirty="0"/>
          </a:p>
          <a:p>
            <a:pPr marL="0" marR="0">
              <a:spcBef>
                <a:spcPts val="0"/>
              </a:spcBef>
              <a:spcAft>
                <a:spcPts val="0"/>
              </a:spcAft>
            </a:pPr>
            <a:endParaRPr lang="en-US" sz="1800" dirty="0"/>
          </a:p>
          <a:p>
            <a:pPr marL="0" marR="0">
              <a:spcBef>
                <a:spcPts val="0"/>
              </a:spcBef>
              <a:spcAft>
                <a:spcPts val="0"/>
              </a:spcAft>
            </a:pPr>
            <a:endParaRPr lang="en-US" sz="1800" dirty="0"/>
          </a:p>
          <a:p>
            <a:pPr marL="0" marR="0">
              <a:spcBef>
                <a:spcPts val="0"/>
              </a:spcBef>
              <a:spcAft>
                <a:spcPts val="0"/>
              </a:spcAft>
            </a:pPr>
            <a:endParaRPr lang="en-US" sz="1800" dirty="0"/>
          </a:p>
          <a:p>
            <a:pPr marL="0" marR="0" indent="0">
              <a:spcBef>
                <a:spcPts val="0"/>
              </a:spcBef>
              <a:spcAft>
                <a:spcPts val="0"/>
              </a:spcAft>
              <a:buNone/>
            </a:pPr>
            <a:endParaRPr lang="en-US" sz="1800" dirty="0"/>
          </a:p>
          <a:p>
            <a:pPr marL="0" marR="0">
              <a:spcBef>
                <a:spcPts val="0"/>
              </a:spcBef>
              <a:spcAft>
                <a:spcPts val="0"/>
              </a:spcAft>
            </a:pPr>
            <a:endParaRPr lang="en-US" sz="1600" dirty="0">
              <a:solidFill>
                <a:schemeClr val="tx1">
                  <a:lumMod val="65000"/>
                  <a:lumOff val="35000"/>
                </a:schemeClr>
              </a:solidFill>
              <a:latin typeface="+mj-lt"/>
            </a:endParaRPr>
          </a:p>
          <a:p>
            <a:pPr marL="0" marR="0">
              <a:spcBef>
                <a:spcPts val="0"/>
              </a:spcBef>
              <a:spcAft>
                <a:spcPts val="0"/>
              </a:spcAft>
            </a:pPr>
            <a:endParaRPr lang="en-US" sz="1600" b="1" dirty="0">
              <a:solidFill>
                <a:schemeClr val="tx1">
                  <a:lumMod val="65000"/>
                  <a:lumOff val="35000"/>
                </a:schemeClr>
              </a:solidFill>
              <a:latin typeface="+mj-lt"/>
            </a:endParaRPr>
          </a:p>
          <a:p>
            <a:pPr marL="0" indent="0">
              <a:buNone/>
            </a:pPr>
            <a:endParaRPr lang="en-US" dirty="0"/>
          </a:p>
        </p:txBody>
      </p:sp>
      <p:pic>
        <p:nvPicPr>
          <p:cNvPr id="4" name="Picture 3">
            <a:extLst>
              <a:ext uri="{FF2B5EF4-FFF2-40B4-BE49-F238E27FC236}">
                <a16:creationId xmlns:a16="http://schemas.microsoft.com/office/drawing/2014/main" id="{B9317C5D-5FEA-44CA-839F-304CE63131AB}"/>
              </a:ext>
            </a:extLst>
          </p:cNvPr>
          <p:cNvPicPr>
            <a:picLocks noChangeAspect="1"/>
          </p:cNvPicPr>
          <p:nvPr/>
        </p:nvPicPr>
        <p:blipFill>
          <a:blip r:embed="rId3"/>
          <a:stretch>
            <a:fillRect/>
          </a:stretch>
        </p:blipFill>
        <p:spPr>
          <a:xfrm>
            <a:off x="2194559" y="2014328"/>
            <a:ext cx="7242517" cy="2846854"/>
          </a:xfrm>
          <a:prstGeom prst="rect">
            <a:avLst/>
          </a:prstGeom>
        </p:spPr>
      </p:pic>
      <p:sp>
        <p:nvSpPr>
          <p:cNvPr id="9" name="TextBox 8">
            <a:extLst>
              <a:ext uri="{FF2B5EF4-FFF2-40B4-BE49-F238E27FC236}">
                <a16:creationId xmlns:a16="http://schemas.microsoft.com/office/drawing/2014/main" id="{AD2D6AC4-810A-47A7-A974-6323CFAF1B80}"/>
              </a:ext>
            </a:extLst>
          </p:cNvPr>
          <p:cNvSpPr txBox="1"/>
          <p:nvPr/>
        </p:nvSpPr>
        <p:spPr>
          <a:xfrm>
            <a:off x="853439" y="4897683"/>
            <a:ext cx="10485120" cy="1754326"/>
          </a:xfrm>
          <a:prstGeom prst="rect">
            <a:avLst/>
          </a:prstGeom>
          <a:noFill/>
        </p:spPr>
        <p:txBody>
          <a:bodyPr wrap="square">
            <a:spAutoFit/>
          </a:bodyPr>
          <a:lstStyle/>
          <a:p>
            <a:r>
              <a:rPr lang="en-US" sz="1800" b="1" dirty="0">
                <a:cs typeface="Times New Roman" panose="02020603050405020304" pitchFamily="18" charset="0"/>
              </a:rPr>
              <a:t>The Living Wage Calculator </a:t>
            </a:r>
            <a:r>
              <a:rPr lang="en-US" sz="1800" dirty="0">
                <a:cs typeface="Times New Roman" panose="02020603050405020304" pitchFamily="18" charset="0"/>
              </a:rPr>
              <a:t>was created by Dr. Amy K. Glasmeier (MIT). It is updated in the first quarter of every year.</a:t>
            </a:r>
          </a:p>
          <a:p>
            <a:endParaRPr lang="en-US" sz="1800" dirty="0">
              <a:cs typeface="Times New Roman" panose="02020603050405020304" pitchFamily="18" charset="0"/>
            </a:endParaRPr>
          </a:p>
          <a:p>
            <a:pPr marL="0" indent="0">
              <a:spcBef>
                <a:spcPts val="0"/>
              </a:spcBef>
              <a:buNone/>
            </a:pPr>
            <a:r>
              <a:rPr lang="en-US" sz="1800" dirty="0">
                <a:cs typeface="Times New Roman" panose="02020603050405020304" pitchFamily="18" charset="0"/>
              </a:rPr>
              <a:t>Using the King County (Seattle WA area) tables, the </a:t>
            </a:r>
            <a:r>
              <a:rPr lang="en-US" sz="1800" b="1" dirty="0">
                <a:cs typeface="Times New Roman" panose="02020603050405020304" pitchFamily="18" charset="0"/>
              </a:rPr>
              <a:t>2021 living wage for a single person is $19.57</a:t>
            </a:r>
            <a:r>
              <a:rPr lang="en-US" sz="1800" dirty="0">
                <a:cs typeface="Times New Roman" panose="02020603050405020304" pitchFamily="18" charset="0"/>
              </a:rPr>
              <a:t>, and for two working adults and a child, it is $19.68. If you use the average of these rates and apply a 3% escalator, the rate would be $20.22. The base annual rate would be $42,058.</a:t>
            </a:r>
            <a:endParaRPr lang="en-US" sz="1800" dirty="0">
              <a:ea typeface="Times" panose="02020603050405020304" pitchFamily="18" charset="0"/>
            </a:endParaRPr>
          </a:p>
        </p:txBody>
      </p:sp>
    </p:spTree>
    <p:extLst>
      <p:ext uri="{BB962C8B-B14F-4D97-AF65-F5344CB8AC3E}">
        <p14:creationId xmlns:p14="http://schemas.microsoft.com/office/powerpoint/2010/main" val="706200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70D8C-8745-63A6-DB7D-0BDF70DE61B8}"/>
              </a:ext>
            </a:extLst>
          </p:cNvPr>
          <p:cNvSpPr>
            <a:spLocks noGrp="1"/>
          </p:cNvSpPr>
          <p:nvPr>
            <p:ph type="title"/>
          </p:nvPr>
        </p:nvSpPr>
        <p:spPr>
          <a:xfrm>
            <a:off x="581192" y="638656"/>
            <a:ext cx="11029616" cy="1013800"/>
          </a:xfrm>
        </p:spPr>
        <p:txBody>
          <a:bodyPr>
            <a:normAutofit/>
          </a:bodyPr>
          <a:lstStyle/>
          <a:p>
            <a:r>
              <a:rPr lang="en-US" dirty="0">
                <a:solidFill>
                  <a:schemeClr val="bg1"/>
                </a:solidFill>
              </a:rPr>
              <a:t>Living Wage</a:t>
            </a:r>
          </a:p>
        </p:txBody>
      </p:sp>
      <p:sp>
        <p:nvSpPr>
          <p:cNvPr id="3" name="Content Placeholder 2">
            <a:extLst>
              <a:ext uri="{FF2B5EF4-FFF2-40B4-BE49-F238E27FC236}">
                <a16:creationId xmlns:a16="http://schemas.microsoft.com/office/drawing/2014/main" id="{E628EE43-C06F-1968-D777-38884BFDF814}"/>
              </a:ext>
            </a:extLst>
          </p:cNvPr>
          <p:cNvSpPr>
            <a:spLocks noGrp="1"/>
          </p:cNvSpPr>
          <p:nvPr>
            <p:ph idx="1"/>
          </p:nvPr>
        </p:nvSpPr>
        <p:spPr>
          <a:xfrm>
            <a:off x="581192" y="2180496"/>
            <a:ext cx="11029615" cy="3991704"/>
          </a:xfrm>
        </p:spPr>
        <p:txBody>
          <a:bodyPr>
            <a:normAutofit/>
          </a:bodyPr>
          <a:lstStyle/>
          <a:p>
            <a:pPr marL="0" indent="0" algn="ctr">
              <a:buNone/>
            </a:pPr>
            <a:r>
              <a:rPr lang="en-US" sz="4000" dirty="0"/>
              <a:t>There are 3,000 counties in the United States.</a:t>
            </a:r>
          </a:p>
          <a:p>
            <a:pPr marL="0" indent="0" algn="ctr">
              <a:buNone/>
            </a:pPr>
            <a:endParaRPr lang="en-US" sz="4000" dirty="0"/>
          </a:p>
          <a:p>
            <a:pPr marL="0" indent="0" algn="ctr">
              <a:buNone/>
            </a:pPr>
            <a:r>
              <a:rPr lang="en-US" sz="4000" dirty="0"/>
              <a:t>  In how many of these counties would the minimum wage be considered a living wage?</a:t>
            </a:r>
          </a:p>
          <a:p>
            <a:pPr algn="ctr"/>
            <a:endParaRPr lang="en-US" sz="4000" dirty="0"/>
          </a:p>
          <a:p>
            <a:pPr marL="0" indent="0" algn="ctr">
              <a:buNone/>
            </a:pPr>
            <a:r>
              <a:rPr lang="en-US" sz="4000" dirty="0"/>
              <a:t>218</a:t>
            </a:r>
          </a:p>
          <a:p>
            <a:endParaRPr lang="en-US" sz="4000" dirty="0"/>
          </a:p>
          <a:p>
            <a:endParaRPr lang="en-US" sz="4000" dirty="0"/>
          </a:p>
        </p:txBody>
      </p:sp>
    </p:spTree>
    <p:extLst>
      <p:ext uri="{BB962C8B-B14F-4D97-AF65-F5344CB8AC3E}">
        <p14:creationId xmlns:p14="http://schemas.microsoft.com/office/powerpoint/2010/main" val="15821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8F057-CEEF-412A-B061-37BC08A33058}"/>
              </a:ext>
            </a:extLst>
          </p:cNvPr>
          <p:cNvSpPr>
            <a:spLocks noGrp="1"/>
          </p:cNvSpPr>
          <p:nvPr>
            <p:ph type="title"/>
          </p:nvPr>
        </p:nvSpPr>
        <p:spPr/>
        <p:txBody>
          <a:bodyPr>
            <a:normAutofit fontScale="90000"/>
          </a:bodyPr>
          <a:lstStyle/>
          <a:p>
            <a:r>
              <a:rPr lang="en-US" dirty="0">
                <a:solidFill>
                  <a:schemeClr val="bg1"/>
                </a:solidFill>
              </a:rPr>
              <a:t>Please promote the report &amp; discussion of the issues facing nonprofits</a:t>
            </a:r>
          </a:p>
        </p:txBody>
      </p:sp>
      <p:sp>
        <p:nvSpPr>
          <p:cNvPr id="3" name="Content Placeholder 2">
            <a:extLst>
              <a:ext uri="{FF2B5EF4-FFF2-40B4-BE49-F238E27FC236}">
                <a16:creationId xmlns:a16="http://schemas.microsoft.com/office/drawing/2014/main" id="{8B159A7D-877B-4FBF-91A4-8D3DD3141031}"/>
              </a:ext>
            </a:extLst>
          </p:cNvPr>
          <p:cNvSpPr>
            <a:spLocks noGrp="1"/>
          </p:cNvSpPr>
          <p:nvPr>
            <p:ph idx="1"/>
          </p:nvPr>
        </p:nvSpPr>
        <p:spPr>
          <a:xfrm>
            <a:off x="457200" y="2133600"/>
            <a:ext cx="11029615" cy="3810000"/>
          </a:xfrm>
        </p:spPr>
        <p:txBody>
          <a:bodyPr>
            <a:normAutofit/>
          </a:bodyPr>
          <a:lstStyle/>
          <a:p>
            <a:pPr>
              <a:lnSpc>
                <a:spcPct val="120000"/>
              </a:lnSpc>
            </a:pPr>
            <a:r>
              <a:rPr lang="en-US" dirty="0"/>
              <a:t>501 Commons will continuously promote the report through monthly newsletter articles and social media posts throughout 2022.</a:t>
            </a:r>
          </a:p>
          <a:p>
            <a:pPr>
              <a:lnSpc>
                <a:spcPct val="120000"/>
              </a:lnSpc>
            </a:pPr>
            <a:r>
              <a:rPr lang="en-US" dirty="0"/>
              <a:t>Additional discussions and trainings will be arranged based on feedback and requests in the public briefings. </a:t>
            </a:r>
          </a:p>
          <a:p>
            <a:pPr marL="0" indent="0">
              <a:lnSpc>
                <a:spcPct val="120000"/>
              </a:lnSpc>
              <a:buNone/>
            </a:pPr>
            <a:r>
              <a:rPr lang="en-US" b="1" dirty="0"/>
              <a:t>Please share the report! </a:t>
            </a:r>
          </a:p>
          <a:p>
            <a:pPr>
              <a:lnSpc>
                <a:spcPct val="120000"/>
              </a:lnSpc>
            </a:pPr>
            <a:r>
              <a:rPr lang="en-US" dirty="0"/>
              <a:t>Talk with your staff and board members about the compensation problem nonprofits face. </a:t>
            </a:r>
          </a:p>
          <a:p>
            <a:pPr>
              <a:lnSpc>
                <a:spcPct val="120000"/>
              </a:lnSpc>
            </a:pPr>
            <a:r>
              <a:rPr lang="en-US" dirty="0"/>
              <a:t>Talk to legislators, councilmembers, and philanthropy. </a:t>
            </a:r>
          </a:p>
          <a:p>
            <a:endParaRPr lang="en-US" dirty="0"/>
          </a:p>
        </p:txBody>
      </p:sp>
    </p:spTree>
    <p:extLst>
      <p:ext uri="{BB962C8B-B14F-4D97-AF65-F5344CB8AC3E}">
        <p14:creationId xmlns:p14="http://schemas.microsoft.com/office/powerpoint/2010/main" val="23305721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3" descr="Small plant in a pot">
            <a:extLst>
              <a:ext uri="{FF2B5EF4-FFF2-40B4-BE49-F238E27FC236}">
                <a16:creationId xmlns:a16="http://schemas.microsoft.com/office/drawing/2014/main" id="{28471B48-B5D4-4311-8051-3D8458674D12}"/>
              </a:ext>
            </a:extLst>
          </p:cNvPr>
          <p:cNvPicPr>
            <a:picLocks noGrp="1" noChangeAspect="1"/>
          </p:cNvPicPr>
          <p:nvPr>
            <p:ph type="pic" sz="quarter" idx="11"/>
          </p:nvPr>
        </p:nvPicPr>
        <p:blipFill>
          <a:blip r:embed="rId3"/>
          <a:srcRect l="8302" r="8302"/>
          <a:stretch/>
        </p:blipFill>
        <p:spPr>
          <a:xfrm>
            <a:off x="0" y="4403852"/>
            <a:ext cx="3054096" cy="2441448"/>
          </a:xfrm>
        </p:spPr>
      </p:pic>
      <p:pic>
        <p:nvPicPr>
          <p:cNvPr id="30" name="Picture Placeholder 27" descr="Close-up of plant leaves">
            <a:extLst>
              <a:ext uri="{FF2B5EF4-FFF2-40B4-BE49-F238E27FC236}">
                <a16:creationId xmlns:a16="http://schemas.microsoft.com/office/drawing/2014/main" id="{10D7B446-4830-437D-90F2-78FF39F842A8}"/>
              </a:ext>
            </a:extLst>
          </p:cNvPr>
          <p:cNvPicPr>
            <a:picLocks noGrp="1" noChangeAspect="1"/>
          </p:cNvPicPr>
          <p:nvPr>
            <p:ph type="pic" sz="quarter" idx="13"/>
          </p:nvPr>
        </p:nvPicPr>
        <p:blipFill>
          <a:blip r:embed="rId4" cstate="hqprint">
            <a:extLst>
              <a:ext uri="{28A0092B-C50C-407E-A947-70E740481C1C}">
                <a14:useLocalDpi xmlns:a14="http://schemas.microsoft.com/office/drawing/2010/main"/>
              </a:ext>
            </a:extLst>
          </a:blip>
          <a:srcRect/>
          <a:stretch/>
        </p:blipFill>
        <p:spPr>
          <a:xfrm>
            <a:off x="3046424" y="1970617"/>
            <a:ext cx="3054096" cy="2441448"/>
          </a:xfrm>
          <a:solidFill>
            <a:schemeClr val="bg1"/>
          </a:solidFill>
        </p:spPr>
      </p:pic>
      <p:pic>
        <p:nvPicPr>
          <p:cNvPr id="31" name="Picture Placeholder 29" descr="Small flat leaves">
            <a:extLst>
              <a:ext uri="{FF2B5EF4-FFF2-40B4-BE49-F238E27FC236}">
                <a16:creationId xmlns:a16="http://schemas.microsoft.com/office/drawing/2014/main" id="{7453335E-1D5E-4FDC-8418-75FFB424DE6C}"/>
              </a:ext>
            </a:extLst>
          </p:cNvPr>
          <p:cNvPicPr>
            <a:picLocks noGrp="1" noChangeAspect="1"/>
          </p:cNvPicPr>
          <p:nvPr>
            <p:ph type="pic" sz="quarter" idx="14"/>
          </p:nvPr>
        </p:nvPicPr>
        <p:blipFill>
          <a:blip r:embed="rId5">
            <a:extLst>
              <a:ext uri="{28A0092B-C50C-407E-A947-70E740481C1C}">
                <a14:useLocalDpi xmlns:a14="http://schemas.microsoft.com/office/drawing/2010/main"/>
              </a:ext>
            </a:extLst>
          </a:blip>
          <a:srcRect/>
          <a:stretch/>
        </p:blipFill>
        <p:spPr>
          <a:xfrm>
            <a:off x="9125715" y="1970617"/>
            <a:ext cx="3054096" cy="2441448"/>
          </a:xfrm>
        </p:spPr>
      </p:pic>
      <p:sp>
        <p:nvSpPr>
          <p:cNvPr id="17" name="Text Placeholder 16">
            <a:extLst>
              <a:ext uri="{FF2B5EF4-FFF2-40B4-BE49-F238E27FC236}">
                <a16:creationId xmlns:a16="http://schemas.microsoft.com/office/drawing/2014/main" id="{4E6B8FC3-C6AB-4C05-AB1A-6A425F437168}"/>
              </a:ext>
            </a:extLst>
          </p:cNvPr>
          <p:cNvSpPr>
            <a:spLocks noGrp="1"/>
          </p:cNvSpPr>
          <p:nvPr>
            <p:ph type="body" sz="quarter" idx="15"/>
          </p:nvPr>
        </p:nvSpPr>
        <p:spPr>
          <a:xfrm>
            <a:off x="264410" y="3541557"/>
            <a:ext cx="2517605" cy="484146"/>
          </a:xfrm>
        </p:spPr>
        <p:txBody>
          <a:bodyPr/>
          <a:lstStyle/>
          <a:p>
            <a:r>
              <a:rPr lang="en-US" sz="1600" b="1" dirty="0"/>
              <a:t>nancy@501commons.org </a:t>
            </a:r>
          </a:p>
        </p:txBody>
      </p:sp>
      <p:sp>
        <p:nvSpPr>
          <p:cNvPr id="18" name="Text Placeholder 17">
            <a:extLst>
              <a:ext uri="{FF2B5EF4-FFF2-40B4-BE49-F238E27FC236}">
                <a16:creationId xmlns:a16="http://schemas.microsoft.com/office/drawing/2014/main" id="{6D905B54-BC78-4D3A-98A7-8BF350FAE60E}"/>
              </a:ext>
            </a:extLst>
          </p:cNvPr>
          <p:cNvSpPr>
            <a:spLocks noGrp="1"/>
          </p:cNvSpPr>
          <p:nvPr>
            <p:ph type="body" sz="quarter" idx="16"/>
          </p:nvPr>
        </p:nvSpPr>
        <p:spPr>
          <a:xfrm>
            <a:off x="234828" y="2928956"/>
            <a:ext cx="2517605" cy="382749"/>
          </a:xfrm>
        </p:spPr>
        <p:txBody>
          <a:bodyPr/>
          <a:lstStyle/>
          <a:p>
            <a:r>
              <a:rPr lang="en-US" dirty="0">
                <a:latin typeface="+mn-lt"/>
              </a:rPr>
              <a:t>Nancy Long </a:t>
            </a:r>
          </a:p>
          <a:p>
            <a:r>
              <a:rPr lang="en-US" dirty="0">
                <a:latin typeface="+mn-lt"/>
              </a:rPr>
              <a:t>Executive Director </a:t>
            </a:r>
          </a:p>
        </p:txBody>
      </p:sp>
      <p:sp>
        <p:nvSpPr>
          <p:cNvPr id="20" name="Text Placeholder 19">
            <a:extLst>
              <a:ext uri="{FF2B5EF4-FFF2-40B4-BE49-F238E27FC236}">
                <a16:creationId xmlns:a16="http://schemas.microsoft.com/office/drawing/2014/main" id="{D20F164F-C51A-49BD-BCBB-07C7BED267C0}"/>
              </a:ext>
            </a:extLst>
          </p:cNvPr>
          <p:cNvSpPr>
            <a:spLocks noGrp="1"/>
          </p:cNvSpPr>
          <p:nvPr>
            <p:ph type="body" sz="quarter" idx="18"/>
          </p:nvPr>
        </p:nvSpPr>
        <p:spPr/>
        <p:txBody>
          <a:bodyPr/>
          <a:lstStyle/>
          <a:p>
            <a:r>
              <a:rPr lang="en-US" dirty="0"/>
              <a:t>ADD NAME</a:t>
            </a:r>
          </a:p>
        </p:txBody>
      </p:sp>
      <p:sp>
        <p:nvSpPr>
          <p:cNvPr id="22" name="Text Placeholder 21">
            <a:extLst>
              <a:ext uri="{FF2B5EF4-FFF2-40B4-BE49-F238E27FC236}">
                <a16:creationId xmlns:a16="http://schemas.microsoft.com/office/drawing/2014/main" id="{3604A973-1FC1-4BD3-A8B8-0C46262D77B6}"/>
              </a:ext>
            </a:extLst>
          </p:cNvPr>
          <p:cNvSpPr>
            <a:spLocks noGrp="1"/>
          </p:cNvSpPr>
          <p:nvPr>
            <p:ph type="body" sz="quarter" idx="20"/>
          </p:nvPr>
        </p:nvSpPr>
        <p:spPr>
          <a:xfrm>
            <a:off x="3161251" y="5365899"/>
            <a:ext cx="2934749" cy="1354390"/>
          </a:xfrm>
        </p:spPr>
        <p:txBody>
          <a:bodyPr/>
          <a:lstStyle/>
          <a:p>
            <a:r>
              <a:rPr lang="en-US" dirty="0">
                <a:latin typeface="+mn-lt"/>
                <a:cs typeface="Arial"/>
              </a:rPr>
              <a:t>Margaret Hennings Farber 501 Commons Sr. Human Resources Consultant </a:t>
            </a:r>
          </a:p>
          <a:p>
            <a:r>
              <a:rPr lang="en-US" dirty="0">
                <a:latin typeface="+mn-lt"/>
                <a:cs typeface="Arial"/>
              </a:rPr>
              <a:t>(</a:t>
            </a:r>
            <a:r>
              <a:rPr lang="en-US" dirty="0"/>
              <a:t>SPHR, SHRM-SCP and CCP - Certified Compensation Professional) from World at Work. </a:t>
            </a:r>
            <a:endParaRPr lang="en-US" dirty="0">
              <a:latin typeface="+mn-lt"/>
              <a:cs typeface="Arial"/>
            </a:endParaRPr>
          </a:p>
          <a:p>
            <a:r>
              <a:rPr lang="en-US" b="0" dirty="0">
                <a:latin typeface="+mn-lt"/>
              </a:rPr>
              <a:t>Margaret @501commons.org</a:t>
            </a:r>
            <a:r>
              <a:rPr lang="en-US" b="0" dirty="0">
                <a:latin typeface="+mn-lt"/>
                <a:cs typeface="Arial"/>
              </a:rPr>
              <a:t>  </a:t>
            </a:r>
            <a:endParaRPr lang="en-US" b="0" dirty="0">
              <a:latin typeface="+mn-lt"/>
            </a:endParaRPr>
          </a:p>
        </p:txBody>
      </p:sp>
      <p:pic>
        <p:nvPicPr>
          <p:cNvPr id="29" name="Picture Placeholder 25" descr="Succulent plant">
            <a:extLst>
              <a:ext uri="{FF2B5EF4-FFF2-40B4-BE49-F238E27FC236}">
                <a16:creationId xmlns:a16="http://schemas.microsoft.com/office/drawing/2014/main" id="{1507C138-F295-471C-A7C2-F827C437DE97}"/>
              </a:ext>
            </a:extLst>
          </p:cNvPr>
          <p:cNvPicPr>
            <a:picLocks noGrp="1" noChangeAspect="1"/>
          </p:cNvPicPr>
          <p:nvPr>
            <p:ph type="pic" sz="quarter" idx="12"/>
          </p:nvPr>
        </p:nvPicPr>
        <p:blipFill>
          <a:blip r:embed="rId6" cstate="hqprint">
            <a:extLst>
              <a:ext uri="{28A0092B-C50C-407E-A947-70E740481C1C}">
                <a14:useLocalDpi xmlns:a14="http://schemas.microsoft.com/office/drawing/2010/main"/>
              </a:ext>
            </a:extLst>
          </a:blip>
          <a:srcRect/>
          <a:stretch/>
        </p:blipFill>
        <p:spPr>
          <a:xfrm>
            <a:off x="6089651" y="4405714"/>
            <a:ext cx="3057294" cy="2467190"/>
          </a:xfrm>
        </p:spPr>
      </p:pic>
      <p:pic>
        <p:nvPicPr>
          <p:cNvPr id="4" name="Picture 3" descr="Logo, company name&#10;&#10;Description automatically generated">
            <a:extLst>
              <a:ext uri="{FF2B5EF4-FFF2-40B4-BE49-F238E27FC236}">
                <a16:creationId xmlns:a16="http://schemas.microsoft.com/office/drawing/2014/main" id="{6EC50785-90FC-411C-A255-9FF84A4248C6}"/>
              </a:ext>
            </a:extLst>
          </p:cNvPr>
          <p:cNvPicPr>
            <a:picLocks noChangeAspect="1"/>
          </p:cNvPicPr>
          <p:nvPr/>
        </p:nvPicPr>
        <p:blipFill>
          <a:blip r:embed="rId7"/>
          <a:stretch>
            <a:fillRect/>
          </a:stretch>
        </p:blipFill>
        <p:spPr>
          <a:xfrm>
            <a:off x="6209510" y="2565918"/>
            <a:ext cx="2797766" cy="1365233"/>
          </a:xfrm>
          <a:prstGeom prst="rect">
            <a:avLst/>
          </a:prstGeom>
        </p:spPr>
      </p:pic>
      <p:sp>
        <p:nvSpPr>
          <p:cNvPr id="15" name="TextBox 14">
            <a:extLst>
              <a:ext uri="{FF2B5EF4-FFF2-40B4-BE49-F238E27FC236}">
                <a16:creationId xmlns:a16="http://schemas.microsoft.com/office/drawing/2014/main" id="{9630C18C-469F-2BE8-ADCE-D95301312B8F}"/>
              </a:ext>
            </a:extLst>
          </p:cNvPr>
          <p:cNvSpPr txBox="1"/>
          <p:nvPr/>
        </p:nvSpPr>
        <p:spPr>
          <a:xfrm>
            <a:off x="9159134" y="4703730"/>
            <a:ext cx="3032866" cy="1569660"/>
          </a:xfrm>
          <a:prstGeom prst="rect">
            <a:avLst/>
          </a:prstGeom>
          <a:noFill/>
        </p:spPr>
        <p:txBody>
          <a:bodyPr wrap="square">
            <a:spAutoFit/>
          </a:bodyPr>
          <a:lstStyle/>
          <a:p>
            <a:r>
              <a:rPr lang="en-US" sz="1600" b="1" dirty="0">
                <a:solidFill>
                  <a:schemeClr val="bg1"/>
                </a:solidFill>
              </a:rPr>
              <a:t>Study was conducted by </a:t>
            </a:r>
          </a:p>
          <a:p>
            <a:endParaRPr lang="en-US" sz="1600" b="1" dirty="0">
              <a:solidFill>
                <a:schemeClr val="bg1"/>
              </a:solidFill>
            </a:endParaRPr>
          </a:p>
          <a:p>
            <a:r>
              <a:rPr lang="en-US" sz="1600" b="1" dirty="0">
                <a:solidFill>
                  <a:schemeClr val="bg1"/>
                </a:solidFill>
              </a:rPr>
              <a:t>Rita Haronian </a:t>
            </a:r>
          </a:p>
          <a:p>
            <a:r>
              <a:rPr lang="en-US" sz="1600" b="1" dirty="0">
                <a:solidFill>
                  <a:schemeClr val="bg1"/>
                </a:solidFill>
              </a:rPr>
              <a:t>Principal </a:t>
            </a:r>
          </a:p>
          <a:p>
            <a:r>
              <a:rPr lang="en-US" sz="1600" b="1" dirty="0">
                <a:solidFill>
                  <a:schemeClr val="bg1"/>
                </a:solidFill>
              </a:rPr>
              <a:t>Nonprofit Compensation Associates </a:t>
            </a:r>
          </a:p>
        </p:txBody>
      </p:sp>
      <p:sp>
        <p:nvSpPr>
          <p:cNvPr id="7" name="TextBox 6">
            <a:extLst>
              <a:ext uri="{FF2B5EF4-FFF2-40B4-BE49-F238E27FC236}">
                <a16:creationId xmlns:a16="http://schemas.microsoft.com/office/drawing/2014/main" id="{C1605015-B8D1-A4AB-ED83-915F2813ABA9}"/>
              </a:ext>
            </a:extLst>
          </p:cNvPr>
          <p:cNvSpPr txBox="1"/>
          <p:nvPr/>
        </p:nvSpPr>
        <p:spPr>
          <a:xfrm>
            <a:off x="1371600" y="721723"/>
            <a:ext cx="8839200" cy="523220"/>
          </a:xfrm>
          <a:prstGeom prst="rect">
            <a:avLst/>
          </a:prstGeom>
          <a:noFill/>
        </p:spPr>
        <p:txBody>
          <a:bodyPr wrap="square" rtlCol="0">
            <a:spAutoFit/>
          </a:bodyPr>
          <a:lstStyle/>
          <a:p>
            <a:r>
              <a:rPr lang="en-US" dirty="0"/>
              <a:t> </a:t>
            </a:r>
            <a:r>
              <a:rPr lang="en-US" sz="2800" dirty="0"/>
              <a:t>Contact us if you have recommendations or questions </a:t>
            </a:r>
          </a:p>
        </p:txBody>
      </p:sp>
    </p:spTree>
    <p:extLst>
      <p:ext uri="{BB962C8B-B14F-4D97-AF65-F5344CB8AC3E}">
        <p14:creationId xmlns:p14="http://schemas.microsoft.com/office/powerpoint/2010/main" val="4148056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7065B-C68F-4127-9481-DEDA6DE1B664}"/>
              </a:ext>
            </a:extLst>
          </p:cNvPr>
          <p:cNvSpPr>
            <a:spLocks noGrp="1"/>
          </p:cNvSpPr>
          <p:nvPr>
            <p:ph type="title"/>
          </p:nvPr>
        </p:nvSpPr>
        <p:spPr>
          <a:xfrm>
            <a:off x="4324662" y="4860504"/>
            <a:ext cx="6536692" cy="1325563"/>
          </a:xfrm>
        </p:spPr>
        <p:txBody>
          <a:bodyPr>
            <a:normAutofit fontScale="90000"/>
          </a:bodyPr>
          <a:lstStyle/>
          <a:p>
            <a:pPr>
              <a:lnSpc>
                <a:spcPct val="100000"/>
              </a:lnSpc>
            </a:pPr>
            <a:r>
              <a:rPr lang="en-US" dirty="0"/>
              <a:t>About the Survey </a:t>
            </a:r>
            <a:r>
              <a:rPr lang="en-US" sz="4000" dirty="0"/>
              <a:t>Nancy Long </a:t>
            </a:r>
            <a:endParaRPr lang="en-US" dirty="0"/>
          </a:p>
        </p:txBody>
      </p:sp>
      <p:sp>
        <p:nvSpPr>
          <p:cNvPr id="3" name="Text Placeholder 2">
            <a:extLst>
              <a:ext uri="{FF2B5EF4-FFF2-40B4-BE49-F238E27FC236}">
                <a16:creationId xmlns:a16="http://schemas.microsoft.com/office/drawing/2014/main" id="{D9A402F3-34E0-4324-B0EB-87A5512055F9}"/>
              </a:ext>
            </a:extLst>
          </p:cNvPr>
          <p:cNvSpPr>
            <a:spLocks noGrp="1"/>
          </p:cNvSpPr>
          <p:nvPr>
            <p:ph type="body" sz="quarter" idx="10"/>
          </p:nvPr>
        </p:nvSpPr>
        <p:spPr/>
        <p:txBody>
          <a:bodyPr/>
          <a:lstStyle/>
          <a:p>
            <a:r>
              <a:rPr lang="en-US" dirty="0">
                <a:solidFill>
                  <a:schemeClr val="accent1">
                    <a:lumMod val="75000"/>
                    <a:alpha val="20000"/>
                  </a:schemeClr>
                </a:solidFill>
              </a:rPr>
              <a:t>1</a:t>
            </a:r>
          </a:p>
        </p:txBody>
      </p:sp>
      <p:sp>
        <p:nvSpPr>
          <p:cNvPr id="5" name="TextBox 4">
            <a:extLst>
              <a:ext uri="{FF2B5EF4-FFF2-40B4-BE49-F238E27FC236}">
                <a16:creationId xmlns:a16="http://schemas.microsoft.com/office/drawing/2014/main" id="{89D9B6F0-77DC-47C2-BA7A-FD9A27B611A6}"/>
              </a:ext>
            </a:extLst>
          </p:cNvPr>
          <p:cNvSpPr txBox="1"/>
          <p:nvPr/>
        </p:nvSpPr>
        <p:spPr>
          <a:xfrm>
            <a:off x="4355876" y="1074852"/>
            <a:ext cx="7029138" cy="3477875"/>
          </a:xfrm>
          <a:prstGeom prst="rect">
            <a:avLst/>
          </a:prstGeom>
          <a:noFill/>
        </p:spPr>
        <p:txBody>
          <a:bodyPr wrap="square">
            <a:spAutoFit/>
          </a:bodyPr>
          <a:lstStyle/>
          <a:p>
            <a:r>
              <a:rPr lang="en-US" sz="2000" dirty="0"/>
              <a:t>The King County Nonprofit Wage &amp; Benefits Survey Report contains salary information on 171 job titles, benefit offerings, and compensation policies.</a:t>
            </a:r>
          </a:p>
          <a:p>
            <a:endParaRPr lang="en-US" sz="2000" dirty="0"/>
          </a:p>
          <a:p>
            <a:r>
              <a:rPr lang="en-US" sz="2000" dirty="0"/>
              <a:t>This resource can help you set fair wages, recruit and retain talented employees, and strengthen our sector.</a:t>
            </a:r>
            <a:br>
              <a:rPr lang="en-US" sz="2000" dirty="0"/>
            </a:br>
            <a:r>
              <a:rPr lang="en-US" sz="2000" dirty="0"/>
              <a:t/>
            </a:r>
            <a:br>
              <a:rPr lang="en-US" sz="2000" dirty="0"/>
            </a:br>
            <a:r>
              <a:rPr lang="en-US" sz="2000" dirty="0"/>
              <a:t>Compare compensation data from several job titles: 501 Compensation Tracker: </a:t>
            </a:r>
            <a:r>
              <a:rPr lang="en-US" sz="2000" dirty="0">
                <a:hlinkClick r:id="rId3">
                  <a:extLst>
                    <a:ext uri="{A12FA001-AC4F-418D-AE19-62706E023703}">
                      <ahyp:hlinkClr xmlns:ahyp="http://schemas.microsoft.com/office/drawing/2018/hyperlinkcolor" xmlns="" val="tx"/>
                    </a:ext>
                  </a:extLst>
                </a:hlinkClick>
              </a:rPr>
              <a:t>https://bit.ly/3If9YXk</a:t>
            </a:r>
            <a:r>
              <a:rPr lang="en-US" sz="2000" dirty="0"/>
              <a:t/>
            </a:r>
            <a:br>
              <a:rPr lang="en-US" sz="2000" dirty="0"/>
            </a:br>
            <a:r>
              <a:rPr lang="en-US" sz="2000" dirty="0"/>
              <a:t/>
            </a:r>
            <a:br>
              <a:rPr lang="en-US" sz="2000" dirty="0"/>
            </a:br>
            <a:r>
              <a:rPr lang="en-US" sz="2000" dirty="0"/>
              <a:t>Download the report: </a:t>
            </a:r>
            <a:r>
              <a:rPr lang="en-US" sz="2000" dirty="0">
                <a:hlinkClick r:id="rId4">
                  <a:extLst>
                    <a:ext uri="{A12FA001-AC4F-418D-AE19-62706E023703}">
                      <ahyp:hlinkClr xmlns:ahyp="http://schemas.microsoft.com/office/drawing/2018/hyperlinkcolor" xmlns="" val="tx"/>
                    </a:ext>
                  </a:extLst>
                </a:hlinkClick>
              </a:rPr>
              <a:t>https://bit.ly/34GFK1K</a:t>
            </a:r>
            <a:endParaRPr lang="en-US" sz="2000" dirty="0"/>
          </a:p>
        </p:txBody>
      </p:sp>
      <p:sp>
        <p:nvSpPr>
          <p:cNvPr id="6" name="TextBox 5">
            <a:extLst>
              <a:ext uri="{FF2B5EF4-FFF2-40B4-BE49-F238E27FC236}">
                <a16:creationId xmlns:a16="http://schemas.microsoft.com/office/drawing/2014/main" id="{68CFA291-EA89-44DF-87DE-235C1CDB5BF9}"/>
              </a:ext>
            </a:extLst>
          </p:cNvPr>
          <p:cNvSpPr txBox="1"/>
          <p:nvPr/>
        </p:nvSpPr>
        <p:spPr>
          <a:xfrm>
            <a:off x="351692" y="3259015"/>
            <a:ext cx="2731477" cy="1077218"/>
          </a:xfrm>
          <a:prstGeom prst="rect">
            <a:avLst/>
          </a:prstGeom>
          <a:noFill/>
        </p:spPr>
        <p:txBody>
          <a:bodyPr wrap="square" rtlCol="0">
            <a:spAutoFit/>
          </a:bodyPr>
          <a:lstStyle/>
          <a:p>
            <a:r>
              <a:rPr lang="en-US" sz="3200" dirty="0">
                <a:latin typeface="Arial Rounded MT Bold" panose="020F0704030504030204" pitchFamily="34" charset="0"/>
              </a:rPr>
              <a:t>Share this information! </a:t>
            </a:r>
          </a:p>
        </p:txBody>
      </p:sp>
    </p:spTree>
    <p:extLst>
      <p:ext uri="{BB962C8B-B14F-4D97-AF65-F5344CB8AC3E}">
        <p14:creationId xmlns:p14="http://schemas.microsoft.com/office/powerpoint/2010/main" val="3949797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11BAC48-F4C4-46FB-96DC-423C381AC284}"/>
              </a:ext>
            </a:extLst>
          </p:cNvPr>
          <p:cNvSpPr>
            <a:spLocks noGrp="1"/>
          </p:cNvSpPr>
          <p:nvPr>
            <p:ph type="title" idx="4294967295"/>
          </p:nvPr>
        </p:nvSpPr>
        <p:spPr>
          <a:xfrm>
            <a:off x="0" y="280988"/>
            <a:ext cx="3586163" cy="2314575"/>
          </a:xfrm>
        </p:spPr>
        <p:txBody>
          <a:bodyPr>
            <a:noAutofit/>
          </a:bodyPr>
          <a:lstStyle/>
          <a:p>
            <a:pPr algn="ctr"/>
            <a:r>
              <a:rPr lang="en-US" sz="3600" dirty="0">
                <a:solidFill>
                  <a:schemeClr val="bg1"/>
                </a:solidFill>
                <a:latin typeface="Constantia" panose="02030602050306030303" pitchFamily="18" charset="0"/>
                <a:cs typeface="Gill Sans"/>
              </a:rPr>
              <a:t>P</a:t>
            </a:r>
            <a:r>
              <a:rPr lang="en-US" sz="4000" dirty="0">
                <a:solidFill>
                  <a:schemeClr val="bg1"/>
                </a:solidFill>
                <a:latin typeface="Constantia" panose="02030602050306030303" pitchFamily="18" charset="0"/>
                <a:cs typeface="Gill Sans"/>
              </a:rPr>
              <a:t>utting People First:  Wage &amp; Benefits Survey </a:t>
            </a:r>
            <a:endParaRPr lang="en-US" sz="3600" dirty="0">
              <a:solidFill>
                <a:schemeClr val="bg1"/>
              </a:solidFill>
              <a:latin typeface="Constantia" panose="02030602050306030303" pitchFamily="18" charset="0"/>
            </a:endParaRPr>
          </a:p>
        </p:txBody>
      </p:sp>
      <p:sp>
        <p:nvSpPr>
          <p:cNvPr id="3" name="TextBox 2">
            <a:extLst>
              <a:ext uri="{FF2B5EF4-FFF2-40B4-BE49-F238E27FC236}">
                <a16:creationId xmlns:a16="http://schemas.microsoft.com/office/drawing/2014/main" id="{47463E5E-C1AF-4AB4-8278-AA19B148713F}"/>
              </a:ext>
            </a:extLst>
          </p:cNvPr>
          <p:cNvSpPr txBox="1"/>
          <p:nvPr/>
        </p:nvSpPr>
        <p:spPr>
          <a:xfrm>
            <a:off x="286513" y="2071606"/>
            <a:ext cx="3345970" cy="1588063"/>
          </a:xfrm>
          <a:prstGeom prst="rect">
            <a:avLst/>
          </a:prstGeom>
          <a:noFill/>
        </p:spPr>
        <p:txBody>
          <a:bodyPr wrap="square" rtlCol="0">
            <a:spAutoFit/>
          </a:bodyPr>
          <a:lstStyle/>
          <a:p>
            <a:r>
              <a:rPr lang="en-US" sz="2400" b="1" dirty="0">
                <a:solidFill>
                  <a:srgbClr val="000000"/>
                </a:solidFill>
                <a:latin typeface="+mj-lt"/>
                <a:cs typeface="Arial" panose="020B0604020202020204" pitchFamily="34" charset="0"/>
              </a:rPr>
              <a:t>Goal</a:t>
            </a:r>
          </a:p>
          <a:p>
            <a:pPr>
              <a:lnSpc>
                <a:spcPct val="103000"/>
              </a:lnSpc>
              <a:spcBef>
                <a:spcPts val="1000"/>
              </a:spcBef>
            </a:pPr>
            <a:r>
              <a:rPr lang="en-US" sz="1600" dirty="0">
                <a:solidFill>
                  <a:srgbClr val="000000"/>
                </a:solidFill>
                <a:latin typeface="Trebuchet MS" panose="020B0603020202020204" pitchFamily="34" charset="0"/>
                <a:cs typeface="Arial" panose="020B0604020202020204" pitchFamily="34" charset="0"/>
              </a:rPr>
              <a:t>Help nonprofits offer competitive compensation and good benefits and maintain equitable compensation practices.</a:t>
            </a:r>
          </a:p>
        </p:txBody>
      </p:sp>
      <p:sp>
        <p:nvSpPr>
          <p:cNvPr id="33" name="Text Placeholder 32">
            <a:extLst>
              <a:ext uri="{FF2B5EF4-FFF2-40B4-BE49-F238E27FC236}">
                <a16:creationId xmlns:a16="http://schemas.microsoft.com/office/drawing/2014/main" id="{F23411C8-1DB7-46A1-A6DC-41EACD30ED57}"/>
              </a:ext>
            </a:extLst>
          </p:cNvPr>
          <p:cNvSpPr>
            <a:spLocks noGrp="1"/>
          </p:cNvSpPr>
          <p:nvPr>
            <p:ph type="body" sz="quarter" idx="16"/>
          </p:nvPr>
        </p:nvSpPr>
        <p:spPr>
          <a:xfrm>
            <a:off x="286513" y="280988"/>
            <a:ext cx="3761707" cy="534671"/>
          </a:xfrm>
          <a:noFill/>
        </p:spPr>
        <p:txBody>
          <a:bodyPr vert="horz" lIns="0" tIns="72000" rIns="91440" bIns="45720" rtlCol="0" anchor="t">
            <a:noAutofit/>
          </a:bodyPr>
          <a:lstStyle/>
          <a:p>
            <a:pPr marL="118745" indent="0">
              <a:lnSpc>
                <a:spcPct val="123000"/>
              </a:lnSpc>
              <a:buNone/>
            </a:pPr>
            <a:r>
              <a:rPr lang="en-US" sz="2400" b="1" dirty="0">
                <a:solidFill>
                  <a:srgbClr val="000000"/>
                </a:solidFill>
                <a:latin typeface="+mj-lt"/>
                <a:ea typeface="Times New Roman" panose="02020603050405020304" pitchFamily="18" charset="0"/>
              </a:rPr>
              <a:t>Purpose</a:t>
            </a:r>
            <a:endParaRPr lang="en-US" dirty="0">
              <a:latin typeface="+mj-lt"/>
            </a:endParaRPr>
          </a:p>
          <a:p>
            <a:pPr marL="118745" indent="0">
              <a:lnSpc>
                <a:spcPct val="103000"/>
              </a:lnSpc>
              <a:buNone/>
            </a:pPr>
            <a:r>
              <a:rPr lang="en-US" sz="1600" dirty="0">
                <a:solidFill>
                  <a:srgbClr val="000000"/>
                </a:solidFill>
                <a:latin typeface="Trebuchet MS"/>
                <a:ea typeface="Times New Roman" panose="02020603050405020304" pitchFamily="18" charset="0"/>
                <a:cs typeface="Arial"/>
              </a:rPr>
              <a:t>The study i</a:t>
            </a:r>
            <a:r>
              <a:rPr lang="en-US" sz="1600" b="0" dirty="0">
                <a:solidFill>
                  <a:srgbClr val="000000"/>
                </a:solidFill>
                <a:effectLst/>
                <a:latin typeface="Trebuchet MS"/>
                <a:ea typeface="Times New Roman" panose="02020603050405020304" pitchFamily="18" charset="0"/>
                <a:cs typeface="Arial"/>
              </a:rPr>
              <a:t>llustrates nonprofit compensation and benefits practices within organizations that serve King County </a:t>
            </a:r>
            <a:r>
              <a:rPr lang="en-US" sz="1600" dirty="0">
                <a:solidFill>
                  <a:srgbClr val="000000"/>
                </a:solidFill>
                <a:latin typeface="Trebuchet MS"/>
                <a:ea typeface="Times New Roman" panose="02020603050405020304" pitchFamily="18" charset="0"/>
                <a:cs typeface="Arial"/>
              </a:rPr>
              <a:t>or are located in King County.</a:t>
            </a:r>
            <a:endParaRPr lang="en-US" sz="1600" dirty="0">
              <a:solidFill>
                <a:schemeClr val="tx2">
                  <a:lumMod val="90000"/>
                  <a:lumOff val="10000"/>
                </a:schemeClr>
              </a:solidFill>
            </a:endParaRPr>
          </a:p>
        </p:txBody>
      </p:sp>
      <p:pic>
        <p:nvPicPr>
          <p:cNvPr id="30" name="Picture 29">
            <a:extLst>
              <a:ext uri="{FF2B5EF4-FFF2-40B4-BE49-F238E27FC236}">
                <a16:creationId xmlns:a16="http://schemas.microsoft.com/office/drawing/2014/main" id="{7D3DC8D7-07B8-47E6-8B1E-DACA003A9A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9381" y="3488627"/>
            <a:ext cx="4042112" cy="3379205"/>
          </a:xfrm>
          <a:prstGeom prst="rect">
            <a:avLst/>
          </a:prstGeom>
        </p:spPr>
      </p:pic>
      <p:sp>
        <p:nvSpPr>
          <p:cNvPr id="5" name="TextBox 4">
            <a:extLst>
              <a:ext uri="{FF2B5EF4-FFF2-40B4-BE49-F238E27FC236}">
                <a16:creationId xmlns:a16="http://schemas.microsoft.com/office/drawing/2014/main" id="{4ED43962-74CD-4A1B-AF8D-658577224D61}"/>
              </a:ext>
            </a:extLst>
          </p:cNvPr>
          <p:cNvSpPr txBox="1"/>
          <p:nvPr/>
        </p:nvSpPr>
        <p:spPr>
          <a:xfrm>
            <a:off x="4211521" y="679909"/>
            <a:ext cx="3988412" cy="2554545"/>
          </a:xfrm>
          <a:prstGeom prst="rect">
            <a:avLst/>
          </a:prstGeom>
          <a:noFill/>
        </p:spPr>
        <p:txBody>
          <a:bodyPr wrap="square" rtlCol="0">
            <a:spAutoFit/>
          </a:bodyPr>
          <a:lstStyle/>
          <a:p>
            <a:r>
              <a:rPr lang="en-US" sz="4000" dirty="0">
                <a:solidFill>
                  <a:schemeClr val="bg1"/>
                </a:solidFill>
                <a:latin typeface="Constantia" panose="02030602050306030303" pitchFamily="18" charset="0"/>
              </a:rPr>
              <a:t>King County Nonprofit Wage &amp; Benefits Survey Report</a:t>
            </a:r>
          </a:p>
        </p:txBody>
      </p:sp>
      <p:pic>
        <p:nvPicPr>
          <p:cNvPr id="6" name="Picture 5">
            <a:extLst>
              <a:ext uri="{FF2B5EF4-FFF2-40B4-BE49-F238E27FC236}">
                <a16:creationId xmlns:a16="http://schemas.microsoft.com/office/drawing/2014/main" id="{0DFE49F7-2A52-44E4-88BE-CA50DAE8544A}"/>
              </a:ext>
            </a:extLst>
          </p:cNvPr>
          <p:cNvPicPr>
            <a:picLocks noChangeAspect="1"/>
          </p:cNvPicPr>
          <p:nvPr/>
        </p:nvPicPr>
        <p:blipFill>
          <a:blip r:embed="rId4"/>
          <a:stretch>
            <a:fillRect/>
          </a:stretch>
        </p:blipFill>
        <p:spPr>
          <a:xfrm>
            <a:off x="195642" y="3913842"/>
            <a:ext cx="3943448" cy="1150812"/>
          </a:xfrm>
          <a:prstGeom prst="rect">
            <a:avLst/>
          </a:prstGeom>
        </p:spPr>
      </p:pic>
      <p:sp>
        <p:nvSpPr>
          <p:cNvPr id="11" name="TextBox 10">
            <a:extLst>
              <a:ext uri="{FF2B5EF4-FFF2-40B4-BE49-F238E27FC236}">
                <a16:creationId xmlns:a16="http://schemas.microsoft.com/office/drawing/2014/main" id="{DCD7532A-6F93-C9E2-3DA9-52A6DA7390C2}"/>
              </a:ext>
            </a:extLst>
          </p:cNvPr>
          <p:cNvSpPr txBox="1"/>
          <p:nvPr/>
        </p:nvSpPr>
        <p:spPr>
          <a:xfrm>
            <a:off x="8363233" y="176270"/>
            <a:ext cx="3542253" cy="6721914"/>
          </a:xfrm>
          <a:prstGeom prst="rect">
            <a:avLst/>
          </a:prstGeom>
          <a:noFill/>
        </p:spPr>
        <p:txBody>
          <a:bodyPr wrap="square">
            <a:spAutoFit/>
          </a:bodyPr>
          <a:lstStyle/>
          <a:p>
            <a:endParaRPr lang="en-US" sz="1600" dirty="0">
              <a:solidFill>
                <a:schemeClr val="bg1"/>
              </a:solidFill>
            </a:endParaRPr>
          </a:p>
          <a:p>
            <a:r>
              <a:rPr lang="en-US" sz="1600" dirty="0">
                <a:solidFill>
                  <a:schemeClr val="bg1"/>
                </a:solidFill>
              </a:rPr>
              <a:t>Outreach was conducted over 4 months to: </a:t>
            </a:r>
          </a:p>
          <a:p>
            <a:endParaRPr lang="en-US" sz="1600" dirty="0">
              <a:solidFill>
                <a:schemeClr val="bg1"/>
              </a:solidFill>
            </a:endParaRPr>
          </a:p>
          <a:p>
            <a:pPr marL="285750" indent="-285750">
              <a:buFont typeface="Arial" panose="020B0604020202020204" pitchFamily="34" charset="0"/>
              <a:buChar char="•"/>
            </a:pPr>
            <a:r>
              <a:rPr lang="en-US" sz="1600" dirty="0">
                <a:solidFill>
                  <a:schemeClr val="bg1"/>
                </a:solidFill>
              </a:rPr>
              <a:t>4,995 executives </a:t>
            </a:r>
          </a:p>
          <a:p>
            <a:pPr marL="285750" lvl="0" indent="-285750">
              <a:spcAft>
                <a:spcPts val="0"/>
              </a:spcAft>
              <a:buFont typeface="Arial" panose="020B0604020202020204" pitchFamily="34" charset="0"/>
              <a:buChar char="•"/>
            </a:pPr>
            <a:r>
              <a:rPr lang="en-US" sz="1600" dirty="0">
                <a:solidFill>
                  <a:schemeClr val="bg1"/>
                </a:solidFill>
              </a:rPr>
              <a:t>349 influencers </a:t>
            </a:r>
          </a:p>
          <a:p>
            <a:pPr marL="285750" indent="-285750">
              <a:buFont typeface="Arial" panose="020B0604020202020204" pitchFamily="34" charset="0"/>
              <a:buChar char="•"/>
            </a:pPr>
            <a:r>
              <a:rPr lang="en-US" sz="1600" baseline="0" dirty="0">
                <a:solidFill>
                  <a:schemeClr val="bg1"/>
                </a:solidFill>
              </a:rPr>
              <a:t>531 finance &amp; HR leads</a:t>
            </a:r>
          </a:p>
          <a:p>
            <a:pPr marL="285750" indent="-285750">
              <a:buFont typeface="Arial" panose="020B0604020202020204" pitchFamily="34" charset="0"/>
              <a:buChar char="•"/>
            </a:pPr>
            <a:endParaRPr lang="en-US" sz="1600" dirty="0">
              <a:solidFill>
                <a:schemeClr val="bg1"/>
              </a:solidFill>
            </a:endParaRPr>
          </a:p>
          <a:p>
            <a:pPr marL="342900" indent="-342900">
              <a:buFont typeface="Arial" panose="020B0604020202020204" pitchFamily="34" charset="0"/>
              <a:buChar char="•"/>
            </a:pPr>
            <a:r>
              <a:rPr lang="en-US" sz="1600" dirty="0">
                <a:solidFill>
                  <a:schemeClr val="bg1"/>
                </a:solidFill>
                <a:latin typeface="Trebuchet MS" panose="020B0603020202020204" pitchFamily="34" charset="0"/>
                <a:cs typeface="Arial" panose="020B0604020202020204" pitchFamily="34" charset="0"/>
              </a:rPr>
              <a:t>233 organizations responded </a:t>
            </a:r>
            <a:br>
              <a:rPr lang="en-US" sz="1600" dirty="0">
                <a:solidFill>
                  <a:schemeClr val="bg1"/>
                </a:solidFill>
                <a:latin typeface="Trebuchet MS" panose="020B0603020202020204" pitchFamily="34" charset="0"/>
                <a:cs typeface="Arial" panose="020B0604020202020204" pitchFamily="34" charset="0"/>
              </a:rPr>
            </a:br>
            <a:endParaRPr lang="en-US" sz="1600" dirty="0">
              <a:solidFill>
                <a:schemeClr val="bg1"/>
              </a:solidFill>
              <a:latin typeface="Trebuchet MS" panose="020B0603020202020204" pitchFamily="34" charset="0"/>
              <a:cs typeface="Arial" panose="020B0604020202020204" pitchFamily="34" charset="0"/>
            </a:endParaRPr>
          </a:p>
          <a:p>
            <a:pPr marL="342900" indent="-342900">
              <a:buFont typeface="Arial" panose="020B0604020202020204" pitchFamily="34" charset="0"/>
              <a:buChar char="•"/>
            </a:pPr>
            <a:r>
              <a:rPr lang="en-US" sz="1600" dirty="0">
                <a:solidFill>
                  <a:schemeClr val="bg1"/>
                </a:solidFill>
                <a:latin typeface="Trebuchet MS" panose="020B0603020202020204" pitchFamily="34" charset="0"/>
                <a:cs typeface="Arial" panose="020B0604020202020204" pitchFamily="34" charset="0"/>
              </a:rPr>
              <a:t>Data on 10,000+ salaries categorized into 171 job titles</a:t>
            </a:r>
          </a:p>
          <a:p>
            <a:pPr marL="342900" indent="-342900">
              <a:buFont typeface="Arial" panose="020B0604020202020204" pitchFamily="34" charset="0"/>
              <a:buChar char="•"/>
            </a:pPr>
            <a:endParaRPr lang="en-US" sz="1600" dirty="0">
              <a:solidFill>
                <a:schemeClr val="bg1"/>
              </a:solidFill>
              <a:latin typeface="Trebuchet MS" panose="020B0603020202020204" pitchFamily="34" charset="0"/>
              <a:cs typeface="Arial" panose="020B0604020202020204" pitchFamily="34" charset="0"/>
            </a:endParaRPr>
          </a:p>
          <a:p>
            <a:pPr marL="342900" indent="-342900">
              <a:buFont typeface="Arial" panose="020B0604020202020204" pitchFamily="34" charset="0"/>
              <a:buChar char="•"/>
            </a:pPr>
            <a:r>
              <a:rPr lang="en-US" sz="1600" dirty="0">
                <a:solidFill>
                  <a:schemeClr val="bg1"/>
                </a:solidFill>
                <a:latin typeface="Trebuchet MS" panose="020B0603020202020204" pitchFamily="34" charset="0"/>
                <a:cs typeface="Arial" panose="020B0604020202020204" pitchFamily="34" charset="0"/>
              </a:rPr>
              <a:t>To assure data reliability, compensation for job titles reported by less than five organizations were not included</a:t>
            </a:r>
          </a:p>
          <a:p>
            <a:pPr marL="285750" indent="-285750">
              <a:buFont typeface="Arial" panose="020B0604020202020204" pitchFamily="34" charset="0"/>
              <a:buChar char="•"/>
            </a:pPr>
            <a:endParaRPr lang="en-US" sz="1600" dirty="0">
              <a:solidFill>
                <a:schemeClr val="bg1"/>
              </a:solidFill>
            </a:endParaRPr>
          </a:p>
          <a:p>
            <a:endParaRPr lang="en-US" sz="1600" dirty="0">
              <a:solidFill>
                <a:schemeClr val="bg1"/>
              </a:solidFill>
            </a:endParaRPr>
          </a:p>
          <a:p>
            <a:r>
              <a:rPr lang="en-US" sz="2400" spc="-150" dirty="0">
                <a:solidFill>
                  <a:schemeClr val="bg1"/>
                </a:solidFill>
                <a:latin typeface="+mj-lt"/>
                <a:ea typeface="+mj-ea"/>
                <a:cs typeface="Gill Sans" panose="020B0502020104020203" pitchFamily="34" charset="-79"/>
              </a:rPr>
              <a:t>Next Report</a:t>
            </a:r>
          </a:p>
          <a:p>
            <a:endParaRPr lang="en-US" sz="1600" dirty="0">
              <a:solidFill>
                <a:schemeClr val="bg1"/>
              </a:solidFill>
            </a:endParaRPr>
          </a:p>
          <a:p>
            <a:r>
              <a:rPr lang="en-US" sz="1600" dirty="0">
                <a:solidFill>
                  <a:schemeClr val="bg1"/>
                </a:solidFill>
              </a:rPr>
              <a:t>The  study will be repeated in 2023.  We expect the results to be available by November 2023. </a:t>
            </a:r>
          </a:p>
          <a:p>
            <a:pPr marL="342900" indent="-342900">
              <a:buFont typeface="Arial" panose="020B0604020202020204" pitchFamily="34" charset="0"/>
              <a:buChar char="•"/>
            </a:pPr>
            <a:endParaRPr lang="en-US" sz="1600" dirty="0">
              <a:solidFill>
                <a:schemeClr val="bg1"/>
              </a:solidFill>
              <a:latin typeface="Trebuchet MS" panose="020B0603020202020204" pitchFamily="34" charset="0"/>
              <a:cs typeface="Arial" panose="020B0604020202020204" pitchFamily="34" charset="0"/>
            </a:endParaRPr>
          </a:p>
          <a:p>
            <a:pPr marL="342900" indent="-342900">
              <a:buFont typeface="Arial" panose="020B0604020202020204" pitchFamily="34" charset="0"/>
              <a:buChar char="•"/>
            </a:pPr>
            <a:endParaRPr lang="en-US" sz="1600" dirty="0">
              <a:solidFill>
                <a:schemeClr val="bg1"/>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130115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B00D0AD-70A0-4331-9C81-237D594FA45E}"/>
              </a:ext>
            </a:extLst>
          </p:cNvPr>
          <p:cNvSpPr>
            <a:spLocks noGrp="1"/>
          </p:cNvSpPr>
          <p:nvPr>
            <p:ph type="body" sz="quarter" idx="12"/>
          </p:nvPr>
        </p:nvSpPr>
        <p:spPr>
          <a:xfrm>
            <a:off x="336767" y="2362743"/>
            <a:ext cx="5287108" cy="638908"/>
          </a:xfrm>
        </p:spPr>
        <p:txBody>
          <a:bodyPr>
            <a:normAutofit fontScale="25000" lnSpcReduction="20000"/>
          </a:bodyPr>
          <a:lstStyle/>
          <a:p>
            <a:endParaRPr lang="en-US" sz="1600" b="1" dirty="0">
              <a:solidFill>
                <a:schemeClr val="bg1"/>
              </a:solidFill>
              <a:ea typeface="Times New Roman" panose="02020603050405020304" pitchFamily="18" charset="0"/>
            </a:endParaRPr>
          </a:p>
          <a:p>
            <a:pPr>
              <a:lnSpc>
                <a:spcPct val="120000"/>
              </a:lnSpc>
            </a:pPr>
            <a:r>
              <a:rPr lang="en-US" sz="8800" b="1" dirty="0">
                <a:solidFill>
                  <a:schemeClr val="tx1"/>
                </a:solidFill>
                <a:ea typeface="Times New Roman" panose="02020603050405020304" pitchFamily="18" charset="0"/>
              </a:rPr>
              <a:t>Funders</a:t>
            </a:r>
            <a:r>
              <a:rPr lang="en-US" sz="8800" dirty="0">
                <a:solidFill>
                  <a:schemeClr val="tx1"/>
                </a:solidFill>
                <a:ea typeface="Times New Roman" panose="02020603050405020304" pitchFamily="18" charset="0"/>
              </a:rPr>
              <a:t> </a:t>
            </a:r>
          </a:p>
          <a:p>
            <a:endParaRPr lang="en-US" dirty="0"/>
          </a:p>
        </p:txBody>
      </p:sp>
      <p:sp>
        <p:nvSpPr>
          <p:cNvPr id="8" name="Text Placeholder 7">
            <a:extLst>
              <a:ext uri="{FF2B5EF4-FFF2-40B4-BE49-F238E27FC236}">
                <a16:creationId xmlns:a16="http://schemas.microsoft.com/office/drawing/2014/main" id="{11B00B7A-C8F2-483E-937B-F87957D8C5AB}"/>
              </a:ext>
            </a:extLst>
          </p:cNvPr>
          <p:cNvSpPr>
            <a:spLocks noGrp="1"/>
          </p:cNvSpPr>
          <p:nvPr>
            <p:ph type="body" sz="quarter" idx="14"/>
          </p:nvPr>
        </p:nvSpPr>
        <p:spPr>
          <a:xfrm>
            <a:off x="6312523" y="2485289"/>
            <a:ext cx="4342629" cy="382749"/>
          </a:xfrm>
        </p:spPr>
        <p:txBody>
          <a:bodyPr>
            <a:normAutofit fontScale="92500" lnSpcReduction="20000"/>
          </a:bodyPr>
          <a:lstStyle/>
          <a:p>
            <a:r>
              <a:rPr lang="en-US" sz="2400" dirty="0">
                <a:solidFill>
                  <a:schemeClr val="tx1"/>
                </a:solidFill>
              </a:rPr>
              <a:t>Nonprofits</a:t>
            </a:r>
            <a:r>
              <a:rPr lang="en-US" sz="2400" dirty="0"/>
              <a:t> </a:t>
            </a:r>
          </a:p>
        </p:txBody>
      </p:sp>
      <p:sp>
        <p:nvSpPr>
          <p:cNvPr id="9" name="Text Placeholder 8">
            <a:extLst>
              <a:ext uri="{FF2B5EF4-FFF2-40B4-BE49-F238E27FC236}">
                <a16:creationId xmlns:a16="http://schemas.microsoft.com/office/drawing/2014/main" id="{EA8A4057-90EE-43A9-8B6B-4604E034EA57}"/>
              </a:ext>
            </a:extLst>
          </p:cNvPr>
          <p:cNvSpPr>
            <a:spLocks noGrp="1"/>
          </p:cNvSpPr>
          <p:nvPr>
            <p:ph type="body" sz="quarter" idx="15"/>
          </p:nvPr>
        </p:nvSpPr>
        <p:spPr>
          <a:xfrm>
            <a:off x="309986" y="3001651"/>
            <a:ext cx="5340670" cy="3292459"/>
          </a:xfrm>
        </p:spPr>
        <p:txBody>
          <a:bodyPr>
            <a:normAutofit lnSpcReduction="10000"/>
          </a:bodyPr>
          <a:lstStyle/>
          <a:p>
            <a:pPr marL="285750" indent="-285750">
              <a:lnSpc>
                <a:spcPct val="100000"/>
              </a:lnSpc>
              <a:buFont typeface="Arial" panose="020B0604020202020204" pitchFamily="34" charset="0"/>
              <a:buChar char="•"/>
            </a:pPr>
            <a:r>
              <a:rPr lang="en-US" sz="1800" dirty="0">
                <a:solidFill>
                  <a:schemeClr val="tx1"/>
                </a:solidFill>
                <a:ea typeface="Times New Roman" panose="02020603050405020304" pitchFamily="18" charset="0"/>
              </a:rPr>
              <a:t>Support the full cost of services provided by nonprofits, including wages &amp; benefits that are comparable to related sectors like government, education, health, &amp; philanthropy</a:t>
            </a:r>
          </a:p>
          <a:p>
            <a:pPr marL="285750" indent="-285750"/>
            <a:r>
              <a:rPr lang="en-US" sz="1800" dirty="0">
                <a:solidFill>
                  <a:schemeClr val="tx1"/>
                </a:solidFill>
                <a:ea typeface="Times New Roman" panose="02020603050405020304" pitchFamily="18" charset="0"/>
              </a:rPr>
              <a:t>Contract with (provided grants to) nonprofits like you contract with businesses </a:t>
            </a:r>
          </a:p>
          <a:p>
            <a:pPr marL="285750" indent="-285750">
              <a:buFont typeface="Arial" panose="020B0604020202020204" pitchFamily="34" charset="0"/>
              <a:buChar char="•"/>
            </a:pPr>
            <a:r>
              <a:rPr lang="en-US" sz="1800" dirty="0">
                <a:solidFill>
                  <a:schemeClr val="tx1"/>
                </a:solidFill>
                <a:ea typeface="Times New Roman" panose="02020603050405020304" pitchFamily="18" charset="0"/>
              </a:rPr>
              <a:t>State your intention to support the full cost of services including salaries above the living wage. </a:t>
            </a:r>
          </a:p>
          <a:p>
            <a:pPr marL="285750" indent="-285750">
              <a:buFont typeface="Arial" panose="020B0604020202020204" pitchFamily="34" charset="0"/>
              <a:buChar char="•"/>
            </a:pPr>
            <a:r>
              <a:rPr lang="en-US" sz="1800" dirty="0">
                <a:solidFill>
                  <a:schemeClr val="tx1"/>
                </a:solidFill>
                <a:ea typeface="Times New Roman" panose="02020603050405020304" pitchFamily="18" charset="0"/>
              </a:rPr>
              <a:t>Inquire if the applicant’s salaries are above the living wage.   </a:t>
            </a:r>
            <a:endParaRPr lang="en-US" sz="1800" dirty="0">
              <a:solidFill>
                <a:schemeClr val="tx1"/>
              </a:solidFill>
            </a:endParaRPr>
          </a:p>
        </p:txBody>
      </p:sp>
      <p:sp>
        <p:nvSpPr>
          <p:cNvPr id="10" name="Text Placeholder 9">
            <a:extLst>
              <a:ext uri="{FF2B5EF4-FFF2-40B4-BE49-F238E27FC236}">
                <a16:creationId xmlns:a16="http://schemas.microsoft.com/office/drawing/2014/main" id="{ABEA1235-3FE9-4379-B420-79C4A0A2F653}"/>
              </a:ext>
            </a:extLst>
          </p:cNvPr>
          <p:cNvSpPr>
            <a:spLocks noGrp="1"/>
          </p:cNvSpPr>
          <p:nvPr>
            <p:ph type="body" sz="quarter" idx="16"/>
          </p:nvPr>
        </p:nvSpPr>
        <p:spPr>
          <a:xfrm>
            <a:off x="6218175" y="2958019"/>
            <a:ext cx="5973825" cy="3899981"/>
          </a:xfrm>
        </p:spPr>
        <p:txBody>
          <a:bodyPr>
            <a:normAutofit fontScale="47500" lnSpcReduction="20000"/>
          </a:bodyPr>
          <a:lstStyle/>
          <a:p>
            <a:pPr marL="285750" indent="-285750">
              <a:lnSpc>
                <a:spcPct val="110000"/>
              </a:lnSpc>
            </a:pPr>
            <a:r>
              <a:rPr lang="en-US" sz="3800" dirty="0">
                <a:solidFill>
                  <a:schemeClr val="tx1"/>
                </a:solidFill>
                <a:effectLst/>
                <a:latin typeface="Trebuchet MS"/>
                <a:ea typeface="Times" panose="02020603050405020304" pitchFamily="18" charset="0"/>
              </a:rPr>
              <a:t>Improve compensation practices</a:t>
            </a:r>
            <a:r>
              <a:rPr lang="en-US" sz="3800" dirty="0">
                <a:solidFill>
                  <a:schemeClr val="tx1"/>
                </a:solidFill>
                <a:ea typeface="Times" panose="02020603050405020304" pitchFamily="18" charset="0"/>
              </a:rPr>
              <a:t>: </a:t>
            </a:r>
          </a:p>
          <a:p>
            <a:pPr marL="742950" lvl="1" indent="-285750">
              <a:lnSpc>
                <a:spcPct val="110000"/>
              </a:lnSpc>
            </a:pPr>
            <a:r>
              <a:rPr lang="en-US" sz="3600" dirty="0">
                <a:solidFill>
                  <a:schemeClr val="tx1"/>
                </a:solidFill>
                <a:ea typeface="Times" panose="02020603050405020304" pitchFamily="18" charset="0"/>
              </a:rPr>
              <a:t>Develop a compensation policy </a:t>
            </a:r>
          </a:p>
          <a:p>
            <a:pPr marL="742950" lvl="1" indent="-285750">
              <a:lnSpc>
                <a:spcPct val="110000"/>
              </a:lnSpc>
            </a:pPr>
            <a:r>
              <a:rPr lang="en-US" sz="3600" dirty="0">
                <a:solidFill>
                  <a:schemeClr val="tx1"/>
                </a:solidFill>
                <a:ea typeface="Times" panose="02020603050405020304" pitchFamily="18" charset="0"/>
              </a:rPr>
              <a:t>Implement a base salary =/+ the living wage</a:t>
            </a:r>
          </a:p>
          <a:p>
            <a:pPr marL="742950" lvl="1" indent="-285750">
              <a:lnSpc>
                <a:spcPct val="110000"/>
              </a:lnSpc>
            </a:pPr>
            <a:r>
              <a:rPr lang="en-US" sz="3600" dirty="0">
                <a:solidFill>
                  <a:schemeClr val="tx1"/>
                </a:solidFill>
                <a:ea typeface="Times" panose="02020603050405020304" pitchFamily="18" charset="0"/>
              </a:rPr>
              <a:t>Examine salaries for internal pay equity </a:t>
            </a:r>
          </a:p>
          <a:p>
            <a:pPr marL="742950" lvl="1" indent="-285750">
              <a:lnSpc>
                <a:spcPct val="110000"/>
              </a:lnSpc>
            </a:pPr>
            <a:r>
              <a:rPr lang="en-US" sz="3600" dirty="0">
                <a:solidFill>
                  <a:schemeClr val="tx1"/>
                </a:solidFill>
                <a:ea typeface="Times" panose="02020603050405020304" pitchFamily="18" charset="0"/>
              </a:rPr>
              <a:t>Benchmarking your salaries to organizations similar to yours</a:t>
            </a:r>
          </a:p>
          <a:p>
            <a:pPr marL="742950" lvl="1" indent="-285750">
              <a:lnSpc>
                <a:spcPct val="110000"/>
              </a:lnSpc>
            </a:pPr>
            <a:r>
              <a:rPr lang="en-US" sz="3600" dirty="0">
                <a:solidFill>
                  <a:schemeClr val="tx1"/>
                </a:solidFill>
                <a:ea typeface="Times" panose="02020603050405020304" pitchFamily="18" charset="0"/>
              </a:rPr>
              <a:t>Set a goal for benchmarking to a higher level</a:t>
            </a:r>
          </a:p>
          <a:p>
            <a:pPr marL="742950" lvl="1" indent="-285750">
              <a:lnSpc>
                <a:spcPct val="110000"/>
              </a:lnSpc>
            </a:pPr>
            <a:r>
              <a:rPr lang="en-US" sz="3600" dirty="0">
                <a:solidFill>
                  <a:schemeClr val="tx1"/>
                </a:solidFill>
                <a:ea typeface="Times" panose="02020603050405020304" pitchFamily="18" charset="0"/>
              </a:rPr>
              <a:t>Increase transparency of your practices </a:t>
            </a:r>
          </a:p>
          <a:p>
            <a:pPr marL="285750" indent="-285750">
              <a:lnSpc>
                <a:spcPct val="110000"/>
              </a:lnSpc>
              <a:buFont typeface="Arial" panose="020B0604020202020204" pitchFamily="34" charset="0"/>
              <a:buChar char="•"/>
            </a:pPr>
            <a:r>
              <a:rPr lang="en-US" sz="3800" dirty="0">
                <a:solidFill>
                  <a:schemeClr val="tx1"/>
                </a:solidFill>
                <a:effectLst/>
                <a:latin typeface="Trebuchet MS"/>
                <a:ea typeface="Times" panose="02020603050405020304" pitchFamily="18" charset="0"/>
              </a:rPr>
              <a:t>Address operational practices in recruiting, hiring, and promotions that </a:t>
            </a:r>
            <a:r>
              <a:rPr lang="en-US" sz="3800" dirty="0">
                <a:solidFill>
                  <a:schemeClr val="tx1"/>
                </a:solidFill>
                <a:effectLst/>
                <a:latin typeface="Trebuchet MS"/>
                <a:ea typeface="Times New Roman" panose="02020603050405020304" pitchFamily="18" charset="0"/>
              </a:rPr>
              <a:t>perpetuate discriminatory pay</a:t>
            </a:r>
          </a:p>
          <a:p>
            <a:pPr marL="285750" indent="-285750">
              <a:lnSpc>
                <a:spcPct val="110000"/>
              </a:lnSpc>
              <a:buFont typeface="Arial" panose="020B0604020202020204" pitchFamily="34" charset="0"/>
              <a:buChar char="•"/>
            </a:pPr>
            <a:r>
              <a:rPr lang="en-US" sz="3800" dirty="0">
                <a:solidFill>
                  <a:schemeClr val="tx1"/>
                </a:solidFill>
                <a:latin typeface="Trebuchet MS"/>
                <a:ea typeface="Times New Roman" panose="02020603050405020304" pitchFamily="18" charset="0"/>
              </a:rPr>
              <a:t>Determine the full cost of services and get that cost covered by grants and contracts or fees. </a:t>
            </a:r>
            <a:endParaRPr lang="en-US" sz="3800" dirty="0">
              <a:solidFill>
                <a:schemeClr val="tx1"/>
              </a:solidFill>
              <a:effectLst/>
              <a:latin typeface="Trebuchet MS"/>
              <a:ea typeface="Times New Roman" panose="02020603050405020304" pitchFamily="18" charset="0"/>
            </a:endParaRPr>
          </a:p>
          <a:p>
            <a:pPr marL="0" indent="0">
              <a:lnSpc>
                <a:spcPct val="110000"/>
              </a:lnSpc>
              <a:buNone/>
            </a:pPr>
            <a:endParaRPr lang="en-US" sz="3800" dirty="0">
              <a:solidFill>
                <a:schemeClr val="tx1"/>
              </a:solidFill>
              <a:effectLst/>
              <a:latin typeface="Trebuchet MS"/>
              <a:ea typeface="Times New Roman" panose="02020603050405020304" pitchFamily="18" charset="0"/>
            </a:endParaRPr>
          </a:p>
          <a:p>
            <a:endParaRPr lang="en-US" dirty="0"/>
          </a:p>
        </p:txBody>
      </p:sp>
      <p:sp>
        <p:nvSpPr>
          <p:cNvPr id="6" name="Title 5">
            <a:extLst>
              <a:ext uri="{FF2B5EF4-FFF2-40B4-BE49-F238E27FC236}">
                <a16:creationId xmlns:a16="http://schemas.microsoft.com/office/drawing/2014/main" id="{F948AC43-006C-4EAB-89B5-D2826CD2E5E1}"/>
              </a:ext>
            </a:extLst>
          </p:cNvPr>
          <p:cNvSpPr>
            <a:spLocks noGrp="1"/>
          </p:cNvSpPr>
          <p:nvPr>
            <p:ph type="title"/>
          </p:nvPr>
        </p:nvSpPr>
        <p:spPr>
          <a:xfrm>
            <a:off x="2633722" y="534457"/>
            <a:ext cx="7135570" cy="822240"/>
          </a:xfrm>
        </p:spPr>
        <p:txBody>
          <a:bodyPr>
            <a:normAutofit fontScale="90000"/>
          </a:bodyPr>
          <a:lstStyle/>
          <a:p>
            <a:r>
              <a:rPr lang="en-US" sz="6000" b="1" dirty="0">
                <a:latin typeface="+mj-lt"/>
              </a:rPr>
              <a:t>Call to action Strategie</a:t>
            </a:r>
            <a:r>
              <a:rPr lang="en-US" sz="6000" dirty="0"/>
              <a:t>s for change </a:t>
            </a:r>
            <a:br>
              <a:rPr lang="en-US" sz="6000" dirty="0"/>
            </a:br>
            <a:endParaRPr lang="en-US" dirty="0"/>
          </a:p>
        </p:txBody>
      </p:sp>
    </p:spTree>
    <p:extLst>
      <p:ext uri="{BB962C8B-B14F-4D97-AF65-F5344CB8AC3E}">
        <p14:creationId xmlns:p14="http://schemas.microsoft.com/office/powerpoint/2010/main" val="2472599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E60005-93C3-45B2-878D-DA81BCE0C0AA}"/>
              </a:ext>
            </a:extLst>
          </p:cNvPr>
          <p:cNvSpPr>
            <a:spLocks noGrp="1"/>
          </p:cNvSpPr>
          <p:nvPr>
            <p:ph type="title"/>
          </p:nvPr>
        </p:nvSpPr>
        <p:spPr/>
        <p:txBody>
          <a:bodyPr>
            <a:normAutofit/>
          </a:bodyPr>
          <a:lstStyle/>
          <a:p>
            <a:r>
              <a:rPr lang="en-US" dirty="0"/>
              <a:t>Benefits </a:t>
            </a:r>
          </a:p>
        </p:txBody>
      </p:sp>
      <p:sp>
        <p:nvSpPr>
          <p:cNvPr id="3" name="Text Placeholder 2">
            <a:extLst>
              <a:ext uri="{FF2B5EF4-FFF2-40B4-BE49-F238E27FC236}">
                <a16:creationId xmlns:a16="http://schemas.microsoft.com/office/drawing/2014/main" id="{597E3359-7129-43B4-870D-4135403EE85B}"/>
              </a:ext>
            </a:extLst>
          </p:cNvPr>
          <p:cNvSpPr>
            <a:spLocks noGrp="1"/>
          </p:cNvSpPr>
          <p:nvPr>
            <p:ph type="body" sz="quarter" idx="10"/>
          </p:nvPr>
        </p:nvSpPr>
        <p:spPr>
          <a:xfrm>
            <a:off x="838200" y="369027"/>
            <a:ext cx="2489200" cy="2739933"/>
          </a:xfrm>
        </p:spPr>
        <p:txBody>
          <a:bodyPr/>
          <a:lstStyle/>
          <a:p>
            <a:r>
              <a:rPr lang="en-US" dirty="0">
                <a:solidFill>
                  <a:schemeClr val="tx1">
                    <a:alpha val="20000"/>
                  </a:schemeClr>
                </a:solidFill>
              </a:rPr>
              <a:t>2</a:t>
            </a:r>
          </a:p>
        </p:txBody>
      </p:sp>
    </p:spTree>
    <p:extLst>
      <p:ext uri="{BB962C8B-B14F-4D97-AF65-F5344CB8AC3E}">
        <p14:creationId xmlns:p14="http://schemas.microsoft.com/office/powerpoint/2010/main" val="1520653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464" y="894734"/>
            <a:ext cx="10920343" cy="693977"/>
          </a:xfrm>
        </p:spPr>
        <p:txBody>
          <a:bodyPr>
            <a:normAutofit fontScale="90000"/>
          </a:bodyPr>
          <a:lstStyle/>
          <a:p>
            <a:r>
              <a:rPr lang="en-US" b="1" dirty="0">
                <a:solidFill>
                  <a:schemeClr val="bg1"/>
                </a:solidFill>
              </a:rPr>
              <a:t>Benefits</a:t>
            </a:r>
            <a:endParaRPr lang="en-US" dirty="0">
              <a:solidFill>
                <a:schemeClr val="bg1"/>
              </a:solidFill>
            </a:endParaRPr>
          </a:p>
        </p:txBody>
      </p:sp>
      <p:sp>
        <p:nvSpPr>
          <p:cNvPr id="3" name="Content Placeholder 2"/>
          <p:cNvSpPr>
            <a:spLocks noGrp="1"/>
          </p:cNvSpPr>
          <p:nvPr>
            <p:ph idx="1"/>
          </p:nvPr>
        </p:nvSpPr>
        <p:spPr>
          <a:xfrm>
            <a:off x="391886" y="1858945"/>
            <a:ext cx="11394830" cy="4906290"/>
          </a:xfrm>
        </p:spPr>
        <p:txBody>
          <a:bodyPr vert="horz" lIns="91440" tIns="45720" rIns="91440" bIns="45720" rtlCol="0" anchor="t">
            <a:normAutofit fontScale="62500" lnSpcReduction="20000"/>
          </a:bodyPr>
          <a:lstStyle/>
          <a:p>
            <a:pPr marL="0" marR="0" indent="0">
              <a:lnSpc>
                <a:spcPct val="120000"/>
              </a:lnSpc>
              <a:spcBef>
                <a:spcPts val="0"/>
              </a:spcBef>
              <a:spcAft>
                <a:spcPts val="0"/>
              </a:spcAft>
              <a:buNone/>
            </a:pPr>
            <a:r>
              <a:rPr lang="en-US" sz="2900" b="1" dirty="0">
                <a:effectLst/>
                <a:ea typeface="Times" panose="02020603050405020304" pitchFamily="18" charset="0"/>
                <a:cs typeface="Times New Roman" panose="02020603050405020304" pitchFamily="18" charset="0"/>
              </a:rPr>
              <a:t>Insurance </a:t>
            </a:r>
            <a:endParaRPr lang="en-US" sz="2900" dirty="0">
              <a:effectLst/>
              <a:ea typeface="Times" panose="02020603050405020304" pitchFamily="18" charset="0"/>
              <a:cs typeface="Times New Roman" panose="02020603050405020304" pitchFamily="18" charset="0"/>
            </a:endParaRPr>
          </a:p>
          <a:p>
            <a:pPr marL="0" marR="0" indent="0">
              <a:lnSpc>
                <a:spcPct val="120000"/>
              </a:lnSpc>
              <a:spcBef>
                <a:spcPts val="0"/>
              </a:spcBef>
              <a:spcAft>
                <a:spcPts val="0"/>
              </a:spcAft>
            </a:pPr>
            <a:endParaRPr lang="en-US" sz="2900" dirty="0">
              <a:effectLst/>
              <a:ea typeface="Times" panose="02020603050405020304" pitchFamily="18" charset="0"/>
              <a:cs typeface="Times New Roman" panose="02020603050405020304" pitchFamily="18" charset="0"/>
            </a:endParaRPr>
          </a:p>
          <a:p>
            <a:pPr marL="0" indent="0">
              <a:lnSpc>
                <a:spcPct val="120000"/>
              </a:lnSpc>
              <a:spcBef>
                <a:spcPts val="0"/>
              </a:spcBef>
              <a:buNone/>
            </a:pPr>
            <a:r>
              <a:rPr lang="en-US" sz="2900" dirty="0">
                <a:solidFill>
                  <a:srgbClr val="FF0000"/>
                </a:solidFill>
                <a:effectLst/>
                <a:ea typeface="Times" panose="02020603050405020304" pitchFamily="18" charset="0"/>
                <a:cs typeface="Times New Roman"/>
              </a:rPr>
              <a:t>Medical coverage: </a:t>
            </a:r>
            <a:r>
              <a:rPr lang="en-US" sz="2900" dirty="0">
                <a:effectLst/>
                <a:ea typeface="Times" panose="02020603050405020304" pitchFamily="18" charset="0"/>
                <a:cs typeface="Times New Roman"/>
              </a:rPr>
              <a:t>85</a:t>
            </a:r>
            <a:r>
              <a:rPr lang="en-US" sz="2900" dirty="0">
                <a:ea typeface="Times" panose="02020603050405020304" pitchFamily="18" charset="0"/>
                <a:cs typeface="Times New Roman"/>
              </a:rPr>
              <a:t>%</a:t>
            </a:r>
            <a:r>
              <a:rPr lang="en-US" sz="2900" dirty="0">
                <a:effectLst/>
                <a:ea typeface="Times" panose="02020603050405020304" pitchFamily="18" charset="0"/>
                <a:cs typeface="Times New Roman"/>
              </a:rPr>
              <a:t> of nonprofits offer some medical insurance to full-time employees</a:t>
            </a:r>
          </a:p>
          <a:p>
            <a:pPr marL="0" marR="0" indent="0">
              <a:lnSpc>
                <a:spcPct val="120000"/>
              </a:lnSpc>
              <a:spcBef>
                <a:spcPts val="0"/>
              </a:spcBef>
              <a:spcAft>
                <a:spcPts val="0"/>
              </a:spcAft>
              <a:buNone/>
            </a:pPr>
            <a:endParaRPr lang="en-US" sz="2900" dirty="0">
              <a:effectLst/>
              <a:ea typeface="Times" panose="02020603050405020304" pitchFamily="18" charset="0"/>
              <a:cs typeface="Times New Roman"/>
            </a:endParaRPr>
          </a:p>
          <a:p>
            <a:pPr marL="0" indent="0">
              <a:lnSpc>
                <a:spcPct val="120000"/>
              </a:lnSpc>
              <a:spcBef>
                <a:spcPts val="0"/>
              </a:spcBef>
              <a:buNone/>
              <a:tabLst>
                <a:tab pos="2743200" algn="ctr"/>
                <a:tab pos="5486400" algn="r"/>
                <a:tab pos="457200" algn="l"/>
              </a:tabLst>
            </a:pPr>
            <a:r>
              <a:rPr lang="en-US" sz="2900" dirty="0">
                <a:solidFill>
                  <a:srgbClr val="FF0000"/>
                </a:solidFill>
                <a:effectLst/>
                <a:ea typeface="Times" panose="02020603050405020304" pitchFamily="18" charset="0"/>
                <a:cs typeface="Times New Roman"/>
              </a:rPr>
              <a:t>Eligibility for part-time staff:</a:t>
            </a:r>
            <a:r>
              <a:rPr lang="en-US" sz="2900" dirty="0">
                <a:effectLst/>
                <a:ea typeface="Times" panose="02020603050405020304" pitchFamily="18" charset="0"/>
                <a:cs typeface="Times New Roman"/>
              </a:rPr>
              <a:t>  </a:t>
            </a:r>
            <a:r>
              <a:rPr lang="en-US" sz="2900" dirty="0">
                <a:ea typeface="Times" panose="02020603050405020304" pitchFamily="18" charset="0"/>
                <a:cs typeface="Times New Roman"/>
              </a:rPr>
              <a:t>Among </a:t>
            </a:r>
            <a:r>
              <a:rPr lang="en-US" sz="2900" dirty="0">
                <a:effectLst/>
                <a:ea typeface="Times" panose="02020603050405020304" pitchFamily="18" charset="0"/>
                <a:cs typeface="Times New Roman"/>
              </a:rPr>
              <a:t>respondents that </a:t>
            </a:r>
            <a:r>
              <a:rPr lang="en-US" sz="2900" dirty="0">
                <a:ea typeface="Times" panose="02020603050405020304" pitchFamily="18" charset="0"/>
                <a:cs typeface="Times New Roman"/>
              </a:rPr>
              <a:t>offer </a:t>
            </a:r>
            <a:r>
              <a:rPr lang="en-US" sz="2900" dirty="0">
                <a:effectLst/>
                <a:ea typeface="Times" panose="02020603050405020304" pitchFamily="18" charset="0"/>
                <a:cs typeface="Times New Roman"/>
              </a:rPr>
              <a:t>medical insurance and have part-time employees</a:t>
            </a:r>
            <a:r>
              <a:rPr lang="en-US" sz="2900" dirty="0">
                <a:ea typeface="Times" panose="02020603050405020304" pitchFamily="18" charset="0"/>
                <a:cs typeface="Times New Roman"/>
              </a:rPr>
              <a:t>, 69% make coverage available to part-time employees who work a minimum number of hours. </a:t>
            </a:r>
            <a:endParaRPr lang="en-US" sz="2900" dirty="0">
              <a:effectLst/>
              <a:ea typeface="Times" panose="02020603050405020304" pitchFamily="18" charset="0"/>
              <a:cs typeface="Times New Roman"/>
            </a:endParaRPr>
          </a:p>
          <a:p>
            <a:pPr marL="0" marR="0" indent="0" algn="l">
              <a:lnSpc>
                <a:spcPct val="120000"/>
              </a:lnSpc>
              <a:spcBef>
                <a:spcPts val="0"/>
              </a:spcBef>
              <a:spcAft>
                <a:spcPts val="0"/>
              </a:spcAft>
            </a:pPr>
            <a:endParaRPr lang="en-US" sz="2600" dirty="0">
              <a:effectLst/>
              <a:ea typeface="Times" panose="02020603050405020304" pitchFamily="18" charset="0"/>
              <a:cs typeface="Times New Roman" panose="02020603050405020304" pitchFamily="18" charset="0"/>
            </a:endParaRPr>
          </a:p>
          <a:p>
            <a:pPr marL="0" indent="0">
              <a:lnSpc>
                <a:spcPct val="120000"/>
              </a:lnSpc>
              <a:spcBef>
                <a:spcPts val="0"/>
              </a:spcBef>
              <a:buNone/>
            </a:pPr>
            <a:r>
              <a:rPr lang="en-US" sz="2900" b="1" dirty="0">
                <a:effectLst/>
                <a:ea typeface="Times" panose="02020603050405020304" pitchFamily="18" charset="0"/>
                <a:cs typeface="Times New Roman"/>
              </a:rPr>
              <a:t>Retirement</a:t>
            </a:r>
            <a:r>
              <a:rPr lang="en-US" sz="2900" b="1" dirty="0">
                <a:ea typeface="Times" panose="02020603050405020304" pitchFamily="18" charset="0"/>
                <a:cs typeface="Times New Roman"/>
              </a:rPr>
              <a:t/>
            </a:r>
            <a:br>
              <a:rPr lang="en-US" sz="2900" b="1" dirty="0">
                <a:ea typeface="Times" panose="02020603050405020304" pitchFamily="18" charset="0"/>
                <a:cs typeface="Times New Roman"/>
              </a:rPr>
            </a:br>
            <a:endParaRPr lang="en-US" sz="2900" dirty="0">
              <a:effectLst/>
              <a:ea typeface="Times" panose="02020603050405020304" pitchFamily="18" charset="0"/>
              <a:cs typeface="Times New Roman" panose="02020603050405020304" pitchFamily="18" charset="0"/>
            </a:endParaRPr>
          </a:p>
          <a:p>
            <a:pPr marL="0" indent="0">
              <a:lnSpc>
                <a:spcPct val="120000"/>
              </a:lnSpc>
              <a:spcBef>
                <a:spcPts val="0"/>
              </a:spcBef>
              <a:buNone/>
            </a:pPr>
            <a:r>
              <a:rPr lang="en-US" sz="2900" dirty="0">
                <a:solidFill>
                  <a:srgbClr val="FF0000"/>
                </a:solidFill>
                <a:effectLst/>
                <a:ea typeface="Times" panose="02020603050405020304" pitchFamily="18" charset="0"/>
                <a:cs typeface="Times New Roman"/>
              </a:rPr>
              <a:t>Type of plan:</a:t>
            </a:r>
            <a:r>
              <a:rPr lang="en-US" sz="2900" dirty="0">
                <a:effectLst/>
                <a:ea typeface="Times" panose="02020603050405020304" pitchFamily="18" charset="0"/>
                <a:cs typeface="Times New Roman"/>
              </a:rPr>
              <a:t> 70</a:t>
            </a:r>
            <a:r>
              <a:rPr lang="en-US" sz="2900" dirty="0">
                <a:ea typeface="Times" panose="02020603050405020304" pitchFamily="18" charset="0"/>
                <a:cs typeface="Times New Roman"/>
              </a:rPr>
              <a:t>%</a:t>
            </a:r>
            <a:r>
              <a:rPr lang="en-US" sz="2900" dirty="0">
                <a:effectLst/>
                <a:ea typeface="Times" panose="02020603050405020304" pitchFamily="18" charset="0"/>
                <a:cs typeface="Times New Roman"/>
              </a:rPr>
              <a:t> of organizations provide some retirement benefit to full-time employees. </a:t>
            </a:r>
            <a:r>
              <a:rPr lang="en-US" sz="2900" dirty="0">
                <a:ea typeface="Times" panose="02020603050405020304" pitchFamily="18" charset="0"/>
                <a:cs typeface="Times New Roman"/>
              </a:rPr>
              <a:t>Tax-sheltered</a:t>
            </a:r>
            <a:r>
              <a:rPr lang="en-US" sz="2900" dirty="0">
                <a:effectLst/>
                <a:ea typeface="Times" panose="02020603050405020304" pitchFamily="18" charset="0"/>
                <a:cs typeface="Times New Roman"/>
              </a:rPr>
              <a:t> annuities such as 401(k) and 403(b) plans are the most popular (49</a:t>
            </a:r>
            <a:r>
              <a:rPr lang="en-US" sz="2900" dirty="0">
                <a:ea typeface="Times" panose="02020603050405020304" pitchFamily="18" charset="0"/>
                <a:cs typeface="Times New Roman"/>
              </a:rPr>
              <a:t>%),</a:t>
            </a:r>
            <a:r>
              <a:rPr lang="en-US" sz="2900" dirty="0">
                <a:effectLst/>
                <a:ea typeface="Times" panose="02020603050405020304" pitchFamily="18" charset="0"/>
                <a:cs typeface="Times New Roman"/>
              </a:rPr>
              <a:t> followed by IRA/SEP-IRA plans (21%). </a:t>
            </a:r>
          </a:p>
          <a:p>
            <a:pPr marL="0" indent="0">
              <a:lnSpc>
                <a:spcPct val="120000"/>
              </a:lnSpc>
              <a:spcBef>
                <a:spcPts val="0"/>
              </a:spcBef>
              <a:buNone/>
            </a:pPr>
            <a:endParaRPr lang="en-US" sz="2900" dirty="0">
              <a:ea typeface="Times" panose="02020603050405020304" pitchFamily="18" charset="0"/>
              <a:cs typeface="Times New Roman"/>
            </a:endParaRPr>
          </a:p>
          <a:p>
            <a:pPr marL="0" indent="0">
              <a:lnSpc>
                <a:spcPct val="120000"/>
              </a:lnSpc>
              <a:spcBef>
                <a:spcPts val="0"/>
              </a:spcBef>
              <a:buNone/>
            </a:pPr>
            <a:r>
              <a:rPr lang="en-US" sz="2900" dirty="0">
                <a:solidFill>
                  <a:srgbClr val="FF0000"/>
                </a:solidFill>
                <a:ea typeface="Times" panose="02020603050405020304" pitchFamily="18" charset="0"/>
                <a:cs typeface="Times New Roman"/>
              </a:rPr>
              <a:t>Employer contribution: </a:t>
            </a:r>
            <a:r>
              <a:rPr lang="en-US" sz="2900" dirty="0">
                <a:ea typeface="Times" panose="02020603050405020304" pitchFamily="18" charset="0"/>
                <a:cs typeface="Times New Roman"/>
              </a:rPr>
              <a:t>In 74%</a:t>
            </a:r>
            <a:r>
              <a:rPr lang="en-US" sz="2900" dirty="0">
                <a:effectLst/>
                <a:ea typeface="Times" panose="02020603050405020304" pitchFamily="18" charset="0"/>
                <a:cs typeface="Times New Roman"/>
              </a:rPr>
              <a:t> </a:t>
            </a:r>
            <a:r>
              <a:rPr lang="en-US" sz="2900" dirty="0">
                <a:ea typeface="Times" panose="02020603050405020304" pitchFamily="18" charset="0"/>
                <a:cs typeface="Times New Roman"/>
              </a:rPr>
              <a:t>of organizations with retirement benefits, </a:t>
            </a:r>
            <a:r>
              <a:rPr lang="en-US" sz="2900" dirty="0">
                <a:effectLst/>
                <a:ea typeface="Times" panose="02020603050405020304" pitchFamily="18" charset="0"/>
                <a:cs typeface="Times New Roman"/>
              </a:rPr>
              <a:t>both the employer and the employee contribute</a:t>
            </a:r>
            <a:r>
              <a:rPr lang="en-US" sz="2900" dirty="0">
                <a:ea typeface="Times" panose="02020603050405020304" pitchFamily="18" charset="0"/>
                <a:cs typeface="Times New Roman"/>
              </a:rPr>
              <a:t> to retirement. </a:t>
            </a:r>
          </a:p>
          <a:p>
            <a:pPr marL="0" indent="0">
              <a:lnSpc>
                <a:spcPct val="120000"/>
              </a:lnSpc>
              <a:spcBef>
                <a:spcPts val="0"/>
              </a:spcBef>
              <a:buNone/>
            </a:pPr>
            <a:endParaRPr lang="en-US" sz="2900" dirty="0">
              <a:effectLst/>
              <a:ea typeface="Times" panose="02020603050405020304" pitchFamily="18" charset="0"/>
              <a:cs typeface="Times New Roman" panose="02020603050405020304" pitchFamily="18" charset="0"/>
            </a:endParaRPr>
          </a:p>
          <a:p>
            <a:pPr marL="0" indent="0">
              <a:lnSpc>
                <a:spcPct val="120000"/>
              </a:lnSpc>
              <a:spcBef>
                <a:spcPts val="0"/>
              </a:spcBef>
              <a:buNone/>
            </a:pPr>
            <a:r>
              <a:rPr lang="en-US" sz="2900" dirty="0">
                <a:ea typeface="Times" panose="02020603050405020304" pitchFamily="18" charset="0"/>
                <a:cs typeface="Times New Roman"/>
              </a:rPr>
              <a:t>Among organizations</a:t>
            </a:r>
            <a:r>
              <a:rPr lang="en-US" sz="2900" dirty="0">
                <a:effectLst/>
                <a:ea typeface="Times" panose="02020603050405020304" pitchFamily="18" charset="0"/>
                <a:cs typeface="Times New Roman"/>
              </a:rPr>
              <a:t> that contribute to</a:t>
            </a:r>
            <a:r>
              <a:rPr lang="en-US" sz="2900" dirty="0">
                <a:ea typeface="Times" panose="02020603050405020304" pitchFamily="18" charset="0"/>
                <a:cs typeface="Times New Roman"/>
              </a:rPr>
              <a:t> </a:t>
            </a:r>
            <a:r>
              <a:rPr lang="en-US" sz="2900" dirty="0">
                <a:effectLst/>
                <a:ea typeface="Times" panose="02020603050405020304" pitchFamily="18" charset="0"/>
                <a:cs typeface="Times New Roman"/>
              </a:rPr>
              <a:t>retirement </a:t>
            </a:r>
            <a:r>
              <a:rPr lang="en-US" sz="2900" dirty="0">
                <a:ea typeface="Times" panose="02020603050405020304" pitchFamily="18" charset="0"/>
                <a:cs typeface="Times New Roman"/>
              </a:rPr>
              <a:t>plans, 90%</a:t>
            </a:r>
            <a:r>
              <a:rPr lang="en-US" sz="2900" dirty="0">
                <a:effectLst/>
                <a:ea typeface="Times" panose="02020603050405020304" pitchFamily="18" charset="0"/>
                <a:cs typeface="Times New Roman"/>
              </a:rPr>
              <a:t> contribute </a:t>
            </a:r>
            <a:r>
              <a:rPr lang="en-US" sz="2900" dirty="0">
                <a:ea typeface="Times" panose="02020603050405020304" pitchFamily="18" charset="0"/>
                <a:cs typeface="Times New Roman"/>
              </a:rPr>
              <a:t>a</a:t>
            </a:r>
            <a:r>
              <a:rPr lang="en-US" sz="2900" dirty="0">
                <a:effectLst/>
                <a:ea typeface="Times" panose="02020603050405020304" pitchFamily="18" charset="0"/>
                <a:cs typeface="Times New Roman"/>
              </a:rPr>
              <a:t> percentage of </a:t>
            </a:r>
            <a:r>
              <a:rPr lang="en-US" sz="2900" dirty="0">
                <a:ea typeface="Times" panose="02020603050405020304" pitchFamily="18" charset="0"/>
                <a:cs typeface="Times New Roman"/>
              </a:rPr>
              <a:t>an employee’s salary</a:t>
            </a:r>
            <a:r>
              <a:rPr lang="en-US" sz="2900" dirty="0">
                <a:effectLst/>
                <a:ea typeface="Times" panose="02020603050405020304" pitchFamily="18" charset="0"/>
                <a:cs typeface="Times New Roman"/>
              </a:rPr>
              <a:t>. The average contribution is 4.66%.</a:t>
            </a:r>
            <a:endParaRPr lang="en-US" sz="2900" dirty="0">
              <a:effectLst/>
              <a:ea typeface="Times"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8977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a:extLst>
              <a:ext uri="{FF2B5EF4-FFF2-40B4-BE49-F238E27FC236}">
                <a16:creationId xmlns:a16="http://schemas.microsoft.com/office/drawing/2014/main" id="{F1C5D06E-3733-425C-8CC8-D0F43989B904}"/>
              </a:ext>
            </a:extLst>
          </p:cNvPr>
          <p:cNvSpPr txBox="1"/>
          <p:nvPr/>
        </p:nvSpPr>
        <p:spPr>
          <a:xfrm>
            <a:off x="3269974" y="3403996"/>
            <a:ext cx="2500906" cy="954107"/>
          </a:xfrm>
          <a:prstGeom prst="rect">
            <a:avLst/>
          </a:prstGeom>
          <a:noFill/>
        </p:spPr>
        <p:txBody>
          <a:bodyPr wrap="square" rtlCol="0">
            <a:spAutoFit/>
          </a:bodyPr>
          <a:lstStyle/>
          <a:p>
            <a:pPr algn="ctr"/>
            <a:r>
              <a:rPr lang="en-US" sz="2800" dirty="0">
                <a:solidFill>
                  <a:schemeClr val="bg1"/>
                </a:solidFill>
              </a:rPr>
              <a:t>Time-off Practices </a:t>
            </a:r>
          </a:p>
        </p:txBody>
      </p:sp>
      <p:sp>
        <p:nvSpPr>
          <p:cNvPr id="23" name="Rectangle 22">
            <a:extLst>
              <a:ext uri="{FF2B5EF4-FFF2-40B4-BE49-F238E27FC236}">
                <a16:creationId xmlns:a16="http://schemas.microsoft.com/office/drawing/2014/main" id="{D2CD837B-77BB-4DB5-9A42-B03F2F7B8C41}"/>
              </a:ext>
            </a:extLst>
          </p:cNvPr>
          <p:cNvSpPr/>
          <p:nvPr/>
        </p:nvSpPr>
        <p:spPr>
          <a:xfrm>
            <a:off x="223519" y="1120301"/>
            <a:ext cx="2803709" cy="323780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24" name="TextBox 23">
            <a:extLst>
              <a:ext uri="{FF2B5EF4-FFF2-40B4-BE49-F238E27FC236}">
                <a16:creationId xmlns:a16="http://schemas.microsoft.com/office/drawing/2014/main" id="{36D6F309-BEFE-4829-8F9F-D587AA10893D}"/>
              </a:ext>
            </a:extLst>
          </p:cNvPr>
          <p:cNvSpPr txBox="1"/>
          <p:nvPr/>
        </p:nvSpPr>
        <p:spPr>
          <a:xfrm>
            <a:off x="403413" y="1848969"/>
            <a:ext cx="2374003" cy="2000548"/>
          </a:xfrm>
          <a:prstGeom prst="rect">
            <a:avLst/>
          </a:prstGeom>
          <a:noFill/>
        </p:spPr>
        <p:txBody>
          <a:bodyPr wrap="square" lIns="91440" tIns="45720" rIns="91440" bIns="45720" rtlCol="0" anchor="t">
            <a:spAutoFit/>
          </a:bodyPr>
          <a:lstStyle/>
          <a:p>
            <a:pPr>
              <a:tabLst>
                <a:tab pos="2743200" algn="ctr"/>
                <a:tab pos="5486400" algn="r"/>
                <a:tab pos="238125" algn="l"/>
              </a:tabLst>
            </a:pPr>
            <a:endParaRPr lang="en-US" sz="1600" dirty="0">
              <a:latin typeface="Trebuchet MS" panose="020B0603020202020204" pitchFamily="34" charset="0"/>
              <a:ea typeface="Times" panose="02020603050405020304" pitchFamily="18" charset="0"/>
              <a:cs typeface="Arial"/>
            </a:endParaRPr>
          </a:p>
          <a:p>
            <a:pPr>
              <a:tabLst>
                <a:tab pos="2743200" algn="ctr"/>
                <a:tab pos="5486400" algn="r"/>
                <a:tab pos="238125" algn="l"/>
              </a:tabLst>
            </a:pPr>
            <a:r>
              <a:rPr lang="en-US" dirty="0">
                <a:latin typeface="Trebuchet MS" panose="020B0603020202020204" pitchFamily="34" charset="0"/>
                <a:ea typeface="Times" panose="02020603050405020304" pitchFamily="18" charset="0"/>
                <a:cs typeface="Arial"/>
              </a:rPr>
              <a:t>63% have separate </a:t>
            </a:r>
            <a:r>
              <a:rPr lang="en-US" sz="1600" dirty="0">
                <a:effectLst/>
                <a:latin typeface="Trebuchet MS" panose="020B0603020202020204" pitchFamily="34" charset="0"/>
                <a:ea typeface="Times" panose="02020603050405020304" pitchFamily="18" charset="0"/>
                <a:cs typeface="Arial"/>
              </a:rPr>
              <a:t>vacation</a:t>
            </a:r>
            <a:r>
              <a:rPr lang="en-US" dirty="0">
                <a:effectLst/>
                <a:latin typeface="Trebuchet MS" panose="020B0603020202020204" pitchFamily="34" charset="0"/>
                <a:ea typeface="Times" panose="02020603050405020304" pitchFamily="18" charset="0"/>
                <a:cs typeface="Arial"/>
              </a:rPr>
              <a:t>, sick leave, and holiday benefits</a:t>
            </a:r>
            <a:r>
              <a:rPr lang="en-US" dirty="0">
                <a:latin typeface="Trebuchet MS" panose="020B0603020202020204" pitchFamily="34" charset="0"/>
                <a:ea typeface="Times" panose="02020603050405020304" pitchFamily="18" charset="0"/>
                <a:cs typeface="Arial"/>
              </a:rPr>
              <a:t/>
            </a:r>
            <a:br>
              <a:rPr lang="en-US" dirty="0">
                <a:latin typeface="Trebuchet MS" panose="020B0603020202020204" pitchFamily="34" charset="0"/>
                <a:ea typeface="Times" panose="02020603050405020304" pitchFamily="18" charset="0"/>
                <a:cs typeface="Arial"/>
              </a:rPr>
            </a:br>
            <a:endParaRPr lang="en-US" dirty="0">
              <a:effectLst/>
              <a:latin typeface="Trebuchet MS" panose="020B0603020202020204" pitchFamily="34" charset="0"/>
              <a:ea typeface="Times" panose="02020603050405020304" pitchFamily="18" charset="0"/>
              <a:cs typeface="Arial" panose="020B0604020202020204" pitchFamily="34" charset="0"/>
            </a:endParaRPr>
          </a:p>
          <a:p>
            <a:pPr marR="0" lvl="0">
              <a:spcBef>
                <a:spcPts val="0"/>
              </a:spcBef>
              <a:spcAft>
                <a:spcPts val="0"/>
              </a:spcAft>
              <a:tabLst>
                <a:tab pos="2743200" algn="ctr"/>
                <a:tab pos="5486400" algn="r"/>
                <a:tab pos="238125" algn="l"/>
              </a:tabLst>
            </a:pPr>
            <a:r>
              <a:rPr lang="en-US" dirty="0">
                <a:effectLst/>
                <a:latin typeface="Trebuchet MS" panose="020B0603020202020204" pitchFamily="34" charset="0"/>
                <a:ea typeface="Times" panose="02020603050405020304" pitchFamily="18" charset="0"/>
                <a:cs typeface="Arial" panose="020B0604020202020204" pitchFamily="34" charset="0"/>
              </a:rPr>
              <a:t>33% have “Paid Time Off” (PTO)</a:t>
            </a:r>
            <a:endParaRPr lang="en-US" dirty="0">
              <a:effectLst/>
              <a:latin typeface="Trebuchet MS" panose="020B0603020202020204" pitchFamily="34" charset="0"/>
              <a:ea typeface="Times"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AFA9B20E-6532-499E-94E4-B1BFD232752C}"/>
              </a:ext>
            </a:extLst>
          </p:cNvPr>
          <p:cNvSpPr/>
          <p:nvPr/>
        </p:nvSpPr>
        <p:spPr>
          <a:xfrm>
            <a:off x="311679" y="4571374"/>
            <a:ext cx="5797825" cy="2271587"/>
          </a:xfrm>
          <a:prstGeom prst="rect">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tabLst>
                <a:tab pos="2743200" algn="ctr"/>
                <a:tab pos="5486400" algn="r"/>
                <a:tab pos="457200" algn="l"/>
              </a:tabLst>
            </a:pPr>
            <a:r>
              <a:rPr lang="en-US" dirty="0">
                <a:ea typeface="Times" panose="02020603050405020304" pitchFamily="18" charset="0"/>
                <a:cs typeface="Arial"/>
              </a:rPr>
              <a:t>O</a:t>
            </a:r>
            <a:r>
              <a:rPr lang="en-US" dirty="0">
                <a:effectLst/>
                <a:ea typeface="Times" panose="02020603050405020304" pitchFamily="18" charset="0"/>
                <a:cs typeface="Arial"/>
              </a:rPr>
              <a:t>ffer separate vacation, sick-leave, and holidays:</a:t>
            </a:r>
          </a:p>
          <a:p>
            <a:pPr>
              <a:tabLst>
                <a:tab pos="2743200" algn="ctr"/>
                <a:tab pos="5486400" algn="r"/>
                <a:tab pos="457200" algn="l"/>
              </a:tabLst>
            </a:pPr>
            <a:endParaRPr lang="en-US" sz="1500" dirty="0">
              <a:ea typeface="Times" panose="02020603050405020304" pitchFamily="18" charset="0"/>
              <a:cs typeface="Arial"/>
            </a:endParaRPr>
          </a:p>
          <a:p>
            <a:pPr>
              <a:tabLst>
                <a:tab pos="2743200" algn="ctr"/>
                <a:tab pos="5486400" algn="r"/>
                <a:tab pos="457200" algn="l"/>
              </a:tabLst>
            </a:pPr>
            <a:r>
              <a:rPr lang="en-US" dirty="0">
                <a:effectLst/>
                <a:ea typeface="Times" panose="02020603050405020304" pitchFamily="18" charset="0"/>
                <a:cs typeface="Arial"/>
              </a:rPr>
              <a:t>84</a:t>
            </a:r>
            <a:r>
              <a:rPr lang="en-US" dirty="0">
                <a:ea typeface="Times" panose="02020603050405020304" pitchFamily="18" charset="0"/>
                <a:cs typeface="Arial"/>
              </a:rPr>
              <a:t>%</a:t>
            </a:r>
            <a:r>
              <a:rPr lang="en-US" dirty="0">
                <a:effectLst/>
                <a:ea typeface="Times" panose="02020603050405020304" pitchFamily="18" charset="0"/>
                <a:cs typeface="Arial"/>
              </a:rPr>
              <a:t> </a:t>
            </a:r>
            <a:r>
              <a:rPr lang="en-US" dirty="0">
                <a:ea typeface="Times" panose="02020603050405020304" pitchFamily="18" charset="0"/>
                <a:cs typeface="Arial"/>
              </a:rPr>
              <a:t>give PT</a:t>
            </a:r>
            <a:r>
              <a:rPr lang="en-US" dirty="0">
                <a:effectLst/>
                <a:ea typeface="Times" panose="02020603050405020304" pitchFamily="18" charset="0"/>
                <a:cs typeface="Arial"/>
              </a:rPr>
              <a:t> employees paid vacation</a:t>
            </a:r>
            <a:r>
              <a:rPr lang="en-US" dirty="0">
                <a:ea typeface="Times" panose="02020603050405020304" pitchFamily="18" charset="0"/>
                <a:cs typeface="Arial"/>
              </a:rPr>
              <a:t>, generally </a:t>
            </a:r>
            <a:r>
              <a:rPr lang="en-US" dirty="0">
                <a:effectLst/>
                <a:ea typeface="Times" panose="02020603050405020304" pitchFamily="18" charset="0"/>
                <a:cs typeface="Arial"/>
              </a:rPr>
              <a:t>pro-rated</a:t>
            </a:r>
            <a:r>
              <a:rPr lang="en-US" sz="1600" dirty="0">
                <a:effectLst/>
                <a:ea typeface="Times" panose="02020603050405020304" pitchFamily="18" charset="0"/>
                <a:cs typeface="Arial"/>
              </a:rPr>
              <a:t>.</a:t>
            </a:r>
            <a:endParaRPr lang="en-US" sz="1600" dirty="0">
              <a:ea typeface="Times"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B9AC57D2-C015-4D61-A777-C622BA854CEF}"/>
              </a:ext>
            </a:extLst>
          </p:cNvPr>
          <p:cNvSpPr/>
          <p:nvPr/>
        </p:nvSpPr>
        <p:spPr>
          <a:xfrm>
            <a:off x="3194702" y="129209"/>
            <a:ext cx="2817563" cy="3046477"/>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7" name="TextBox 26">
            <a:extLst>
              <a:ext uri="{FF2B5EF4-FFF2-40B4-BE49-F238E27FC236}">
                <a16:creationId xmlns:a16="http://schemas.microsoft.com/office/drawing/2014/main" id="{485B86D1-8949-4F23-8F6F-FD2C779F39BF}"/>
              </a:ext>
            </a:extLst>
          </p:cNvPr>
          <p:cNvSpPr txBox="1"/>
          <p:nvPr/>
        </p:nvSpPr>
        <p:spPr>
          <a:xfrm>
            <a:off x="3345253" y="787895"/>
            <a:ext cx="2464904" cy="1723549"/>
          </a:xfrm>
          <a:prstGeom prst="rect">
            <a:avLst/>
          </a:prstGeom>
          <a:noFill/>
        </p:spPr>
        <p:txBody>
          <a:bodyPr wrap="square" lIns="91440" tIns="45720" rIns="91440" bIns="45720" rtlCol="0" anchor="t">
            <a:spAutoFit/>
          </a:bodyPr>
          <a:lstStyle/>
          <a:p>
            <a:pPr>
              <a:tabLst>
                <a:tab pos="2743200" algn="ctr"/>
                <a:tab pos="5486400" algn="r"/>
                <a:tab pos="457200" algn="l"/>
              </a:tabLst>
            </a:pPr>
            <a:endParaRPr lang="en-US" sz="2000" dirty="0">
              <a:effectLst/>
              <a:latin typeface="Trebuchet MS" panose="020B0603020202020204" pitchFamily="34" charset="0"/>
              <a:ea typeface="Times" panose="02020603050405020304" pitchFamily="18" charset="0"/>
              <a:cs typeface="Times New Roman"/>
            </a:endParaRPr>
          </a:p>
          <a:p>
            <a:pPr>
              <a:tabLst>
                <a:tab pos="2743200" algn="ctr"/>
                <a:tab pos="5486400" algn="r"/>
                <a:tab pos="457200" algn="l"/>
              </a:tabLst>
            </a:pPr>
            <a:r>
              <a:rPr lang="en-US" dirty="0">
                <a:effectLst/>
                <a:latin typeface="Trebuchet MS" panose="020B0603020202020204" pitchFamily="34" charset="0"/>
                <a:ea typeface="Times" panose="02020603050405020304" pitchFamily="18" charset="0"/>
                <a:cs typeface="Times New Roman"/>
              </a:rPr>
              <a:t>85</a:t>
            </a:r>
            <a:r>
              <a:rPr lang="en-US" dirty="0">
                <a:latin typeface="Trebuchet MS" panose="020B0603020202020204" pitchFamily="34" charset="0"/>
                <a:ea typeface="Times" panose="02020603050405020304" pitchFamily="18" charset="0"/>
                <a:cs typeface="Times New Roman"/>
              </a:rPr>
              <a:t>%</a:t>
            </a:r>
            <a:r>
              <a:rPr lang="en-US" dirty="0">
                <a:effectLst/>
                <a:latin typeface="Trebuchet MS" panose="020B0603020202020204" pitchFamily="34" charset="0"/>
                <a:ea typeface="Times" panose="02020603050405020304" pitchFamily="18" charset="0"/>
                <a:cs typeface="Times New Roman"/>
              </a:rPr>
              <a:t> allow unused vacation or PTO to be carried over </a:t>
            </a:r>
            <a:endParaRPr lang="en-US" dirty="0">
              <a:latin typeface="Trebuchet MS" panose="020B0603020202020204" pitchFamily="34" charset="0"/>
            </a:endParaRPr>
          </a:p>
          <a:p>
            <a:pPr marL="285750" indent="-285750">
              <a:buFont typeface="Arial" panose="020B0604020202020204" pitchFamily="34" charset="0"/>
              <a:buChar char="•"/>
              <a:tabLst>
                <a:tab pos="2743200" algn="ctr"/>
                <a:tab pos="5486400" algn="r"/>
                <a:tab pos="457200" algn="l"/>
              </a:tabLst>
            </a:pPr>
            <a:endParaRPr lang="en-US" sz="1600" dirty="0">
              <a:latin typeface="Trebuchet MS" panose="020B0603020202020204" pitchFamily="34" charset="0"/>
              <a:ea typeface="Times" panose="02020603050405020304" pitchFamily="18" charset="0"/>
              <a:cs typeface="Times New Roman"/>
            </a:endParaRPr>
          </a:p>
          <a:p>
            <a:pPr marL="285750" indent="-285750">
              <a:buFont typeface="Arial" panose="020B0604020202020204" pitchFamily="34" charset="0"/>
              <a:buChar char="•"/>
              <a:tabLst>
                <a:tab pos="2743200" algn="ctr"/>
                <a:tab pos="5486400" algn="r"/>
                <a:tab pos="457200" algn="l"/>
              </a:tabLst>
            </a:pPr>
            <a:endParaRPr lang="en-US" sz="1600" dirty="0">
              <a:latin typeface="Trebuchet MS" panose="020B0603020202020204" pitchFamily="34" charset="0"/>
              <a:ea typeface="Times" panose="02020603050405020304" pitchFamily="18" charset="0"/>
              <a:cs typeface="Times New Roman"/>
            </a:endParaRPr>
          </a:p>
        </p:txBody>
      </p:sp>
      <p:sp>
        <p:nvSpPr>
          <p:cNvPr id="28" name="Rectangle 27">
            <a:extLst>
              <a:ext uri="{FF2B5EF4-FFF2-40B4-BE49-F238E27FC236}">
                <a16:creationId xmlns:a16="http://schemas.microsoft.com/office/drawing/2014/main" id="{4950A6DA-3A4F-4ECF-A361-4342CB6C3CDD}"/>
              </a:ext>
            </a:extLst>
          </p:cNvPr>
          <p:cNvSpPr/>
          <p:nvPr/>
        </p:nvSpPr>
        <p:spPr>
          <a:xfrm>
            <a:off x="9094304" y="129209"/>
            <a:ext cx="2817564" cy="422889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7E3945A8-4392-4750-A8E1-147D512D4699}"/>
              </a:ext>
            </a:extLst>
          </p:cNvPr>
          <p:cNvSpPr/>
          <p:nvPr/>
        </p:nvSpPr>
        <p:spPr>
          <a:xfrm>
            <a:off x="6231295" y="2077278"/>
            <a:ext cx="2742290" cy="228082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31" name="TextBox 30">
            <a:extLst>
              <a:ext uri="{FF2B5EF4-FFF2-40B4-BE49-F238E27FC236}">
                <a16:creationId xmlns:a16="http://schemas.microsoft.com/office/drawing/2014/main" id="{900D01C2-80B0-490B-8592-4BBBA5CB7E79}"/>
              </a:ext>
            </a:extLst>
          </p:cNvPr>
          <p:cNvSpPr txBox="1"/>
          <p:nvPr/>
        </p:nvSpPr>
        <p:spPr>
          <a:xfrm>
            <a:off x="6373656" y="2175411"/>
            <a:ext cx="2319128" cy="2000548"/>
          </a:xfrm>
          <a:prstGeom prst="rect">
            <a:avLst/>
          </a:prstGeom>
          <a:noFill/>
        </p:spPr>
        <p:txBody>
          <a:bodyPr wrap="square" lIns="91440" tIns="45720" rIns="91440" bIns="45720" rtlCol="0" anchor="ctr">
            <a:spAutoFit/>
          </a:bodyPr>
          <a:lstStyle/>
          <a:p>
            <a:endParaRPr lang="en-US" sz="1600" dirty="0">
              <a:effectLst/>
              <a:latin typeface="Trebuchet MS" panose="020B0603020202020204" pitchFamily="34" charset="0"/>
              <a:ea typeface="Times" panose="02020603050405020304" pitchFamily="18" charset="0"/>
              <a:cs typeface="Times New Roman"/>
            </a:endParaRPr>
          </a:p>
          <a:p>
            <a:r>
              <a:rPr lang="en-US" dirty="0">
                <a:effectLst/>
                <a:latin typeface="Trebuchet MS" panose="020B0603020202020204" pitchFamily="34" charset="0"/>
                <a:ea typeface="Times" panose="02020603050405020304" pitchFamily="18" charset="0"/>
                <a:cs typeface="Times New Roman"/>
              </a:rPr>
              <a:t>35% allow employees to “donate” unused PTO to an employee on medical or other extended leave</a:t>
            </a:r>
            <a:r>
              <a:rPr lang="en-US" dirty="0">
                <a:latin typeface="Trebuchet MS" panose="020B0603020202020204" pitchFamily="34" charset="0"/>
                <a:ea typeface="Times" panose="02020603050405020304" pitchFamily="18" charset="0"/>
                <a:cs typeface="Times New Roman"/>
              </a:rPr>
              <a:t> </a:t>
            </a:r>
            <a:endParaRPr lang="en-US" dirty="0">
              <a:effectLst/>
              <a:latin typeface="Trebuchet MS" panose="020B0603020202020204" pitchFamily="34" charset="0"/>
              <a:ea typeface="Times"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B185C9DF-9DC3-4BE5-8ABC-3E00E2B7BE2C}"/>
              </a:ext>
            </a:extLst>
          </p:cNvPr>
          <p:cNvSpPr/>
          <p:nvPr/>
        </p:nvSpPr>
        <p:spPr>
          <a:xfrm>
            <a:off x="6377611" y="4586413"/>
            <a:ext cx="2595974" cy="2280825"/>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dirty="0">
                <a:latin typeface="Trebuchet MS" panose="020B0603020202020204" pitchFamily="34" charset="0"/>
                <a:ea typeface="Tahoma"/>
                <a:cs typeface="Tahoma"/>
              </a:rPr>
              <a:t>Offering PTO: </a:t>
            </a:r>
          </a:p>
          <a:p>
            <a:endParaRPr lang="en-US" dirty="0">
              <a:latin typeface="Trebuchet MS" panose="020B0603020202020204" pitchFamily="34" charset="0"/>
              <a:ea typeface="Tahoma"/>
              <a:cs typeface="Tahoma"/>
            </a:endParaRPr>
          </a:p>
          <a:p>
            <a:r>
              <a:rPr lang="en-US" dirty="0">
                <a:latin typeface="Trebuchet MS" panose="020B0603020202020204" pitchFamily="34" charset="0"/>
                <a:ea typeface="Tahoma"/>
                <a:cs typeface="Tahoma"/>
              </a:rPr>
              <a:t>Average starts at 18.5 days in the first year, up to 27.7 days after 11+ years of employment</a:t>
            </a:r>
            <a:r>
              <a:rPr lang="en-US" sz="1600" dirty="0">
                <a:latin typeface="Trebuchet MS" panose="020B0603020202020204" pitchFamily="34" charset="0"/>
                <a:ea typeface="Tahoma"/>
                <a:cs typeface="Tahoma"/>
              </a:rPr>
              <a:t>.</a:t>
            </a:r>
          </a:p>
          <a:p>
            <a:pPr algn="ctr"/>
            <a:endParaRPr lang="en-US" dirty="0"/>
          </a:p>
        </p:txBody>
      </p:sp>
      <p:sp>
        <p:nvSpPr>
          <p:cNvPr id="33" name="TextBox 32">
            <a:extLst>
              <a:ext uri="{FF2B5EF4-FFF2-40B4-BE49-F238E27FC236}">
                <a16:creationId xmlns:a16="http://schemas.microsoft.com/office/drawing/2014/main" id="{B039E63A-BEEF-4F21-85BD-C6F24B8A1AC4}"/>
              </a:ext>
            </a:extLst>
          </p:cNvPr>
          <p:cNvSpPr txBox="1"/>
          <p:nvPr/>
        </p:nvSpPr>
        <p:spPr>
          <a:xfrm>
            <a:off x="9207341" y="295196"/>
            <a:ext cx="2595973" cy="4308872"/>
          </a:xfrm>
          <a:prstGeom prst="rect">
            <a:avLst/>
          </a:prstGeom>
          <a:noFill/>
        </p:spPr>
        <p:txBody>
          <a:bodyPr wrap="square" lIns="91440" tIns="45720" rIns="91440" bIns="45720" rtlCol="0" anchor="t">
            <a:spAutoFit/>
          </a:bodyPr>
          <a:lstStyle/>
          <a:p>
            <a:pPr>
              <a:tabLst>
                <a:tab pos="2743200" algn="ctr"/>
                <a:tab pos="5486400" algn="r"/>
                <a:tab pos="457200" algn="l"/>
              </a:tabLst>
            </a:pPr>
            <a:endParaRPr lang="en-US" sz="1600" dirty="0">
              <a:latin typeface="Trebuchet MS" panose="020B0603020202020204" pitchFamily="34" charset="0"/>
              <a:cs typeface="Times New Roman"/>
            </a:endParaRPr>
          </a:p>
          <a:p>
            <a:pPr>
              <a:tabLst>
                <a:tab pos="2743200" algn="ctr"/>
                <a:tab pos="5486400" algn="r"/>
                <a:tab pos="457200" algn="l"/>
              </a:tabLst>
            </a:pPr>
            <a:r>
              <a:rPr lang="en-US" dirty="0">
                <a:latin typeface="Trebuchet MS" panose="020B0603020202020204" pitchFamily="34" charset="0"/>
                <a:cs typeface="Times New Roman"/>
              </a:rPr>
              <a:t>Employers with PTO, 31% - </a:t>
            </a:r>
            <a:r>
              <a:rPr lang="en-US" dirty="0">
                <a:latin typeface="Trebuchet MS" panose="020B0603020202020204" pitchFamily="34" charset="0"/>
                <a:cs typeface="Tahoma"/>
              </a:rPr>
              <a:t>same benefits to exempt and non-exempt</a:t>
            </a:r>
            <a:endParaRPr lang="en-US" dirty="0">
              <a:latin typeface="Trebuchet MS" panose="020B0603020202020204" pitchFamily="34" charset="0"/>
              <a:ea typeface="+mn-lt"/>
              <a:cs typeface="+mn-lt"/>
            </a:endParaRPr>
          </a:p>
          <a:p>
            <a:pPr>
              <a:tabLst>
                <a:tab pos="2743200" algn="ctr"/>
                <a:tab pos="5486400" algn="r"/>
                <a:tab pos="457200" algn="l"/>
              </a:tabLst>
            </a:pPr>
            <a:endParaRPr lang="en-US" dirty="0">
              <a:latin typeface="Trebuchet MS" panose="020B0603020202020204" pitchFamily="34" charset="0"/>
              <a:ea typeface="Tahoma"/>
              <a:cs typeface="Tahoma"/>
            </a:endParaRPr>
          </a:p>
          <a:p>
            <a:pPr>
              <a:tabLst>
                <a:tab pos="2743200" algn="ctr"/>
                <a:tab pos="5486400" algn="r"/>
                <a:tab pos="457200" algn="l"/>
              </a:tabLst>
            </a:pPr>
            <a:r>
              <a:rPr lang="en-US" dirty="0">
                <a:cs typeface="Times New Roman"/>
              </a:rPr>
              <a:t>Employers offering distinct vacation, sick leave, and holidays, 59% provide the same benefits to exempt and non-exempt</a:t>
            </a:r>
          </a:p>
          <a:p>
            <a:pPr>
              <a:tabLst>
                <a:tab pos="2743200" algn="ctr"/>
                <a:tab pos="5486400" algn="r"/>
                <a:tab pos="457200" algn="l"/>
              </a:tabLst>
            </a:pPr>
            <a:endParaRPr lang="en-US" dirty="0">
              <a:latin typeface="Trebuchet MS" panose="020B0603020202020204" pitchFamily="34" charset="0"/>
              <a:ea typeface="Tahoma"/>
              <a:cs typeface="Tahoma"/>
            </a:endParaRPr>
          </a:p>
          <a:p>
            <a:pPr>
              <a:tabLst>
                <a:tab pos="2743200" algn="ctr"/>
                <a:tab pos="5486400" algn="r"/>
                <a:tab pos="457200" algn="l"/>
              </a:tabLst>
            </a:pPr>
            <a:endParaRPr lang="en-US" sz="1400" dirty="0">
              <a:latin typeface="Tahoma"/>
              <a:ea typeface="Tahoma"/>
              <a:cs typeface="Tahoma"/>
            </a:endParaRPr>
          </a:p>
          <a:p>
            <a:pPr>
              <a:tabLst>
                <a:tab pos="2743200" algn="ctr"/>
                <a:tab pos="5486400" algn="r"/>
                <a:tab pos="457200" algn="l"/>
              </a:tabLst>
            </a:pPr>
            <a:endParaRPr lang="en-US" sz="1400" dirty="0">
              <a:latin typeface="Tahoma"/>
              <a:ea typeface="Tahoma"/>
              <a:cs typeface="Tahoma"/>
            </a:endParaRPr>
          </a:p>
          <a:p>
            <a:pPr>
              <a:tabLst>
                <a:tab pos="2743200" algn="ctr"/>
                <a:tab pos="5486400" algn="r"/>
                <a:tab pos="457200" algn="l"/>
              </a:tabLst>
            </a:pPr>
            <a:endParaRPr lang="en-US" sz="1400" dirty="0">
              <a:latin typeface="Tahoma"/>
              <a:ea typeface="Tahoma"/>
              <a:cs typeface="Times New Roman"/>
            </a:endParaRPr>
          </a:p>
        </p:txBody>
      </p:sp>
      <p:pic>
        <p:nvPicPr>
          <p:cNvPr id="3" name="Picture 2" descr="Fireworks in the sky&#10;&#10;Description automatically generated with medium confidence">
            <a:extLst>
              <a:ext uri="{FF2B5EF4-FFF2-40B4-BE49-F238E27FC236}">
                <a16:creationId xmlns:a16="http://schemas.microsoft.com/office/drawing/2014/main" id="{256E4269-4DD4-4FCC-8507-DD9540F13DBE}"/>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a:off x="6179738" y="0"/>
            <a:ext cx="2844550" cy="1848969"/>
          </a:xfrm>
          <a:prstGeom prst="rect">
            <a:avLst/>
          </a:prstGeom>
        </p:spPr>
      </p:pic>
      <p:pic>
        <p:nvPicPr>
          <p:cNvPr id="6" name="Picture 5" descr="A doctor talking to a patient&#10;&#10;Description automatically generated with medium confidence">
            <a:extLst>
              <a:ext uri="{FF2B5EF4-FFF2-40B4-BE49-F238E27FC236}">
                <a16:creationId xmlns:a16="http://schemas.microsoft.com/office/drawing/2014/main" id="{650EB974-F8DA-47C9-8AD8-03FAA8C4B899}"/>
              </a:ext>
            </a:extLst>
          </p:cNvPr>
          <p:cNvPicPr>
            <a:picLocks noChangeAspect="1"/>
          </p:cNvPicPr>
          <p:nvPr/>
        </p:nvPicPr>
        <p:blipFill>
          <a:blip r:embed="rId5">
            <a:extLst>
              <a:ext uri="{837473B0-CC2E-450A-ABE3-18F120FF3D39}">
                <a1611:picAttrSrcUrl xmlns:a1611="http://schemas.microsoft.com/office/drawing/2016/11/main" xmlns="" r:id="rId6"/>
              </a:ext>
            </a:extLst>
          </a:blip>
          <a:stretch>
            <a:fillRect/>
          </a:stretch>
        </p:blipFill>
        <p:spPr>
          <a:xfrm>
            <a:off x="222480" y="0"/>
            <a:ext cx="2804749" cy="1848969"/>
          </a:xfrm>
          <a:prstGeom prst="rect">
            <a:avLst/>
          </a:prstGeom>
        </p:spPr>
      </p:pic>
      <p:pic>
        <p:nvPicPr>
          <p:cNvPr id="9" name="Picture 8" descr="A picture containing outdoor, sky, person, mountain&#10;&#10;Description automatically generated">
            <a:extLst>
              <a:ext uri="{FF2B5EF4-FFF2-40B4-BE49-F238E27FC236}">
                <a16:creationId xmlns:a16="http://schemas.microsoft.com/office/drawing/2014/main" id="{C25B8256-FB88-471C-942A-43D05A76168F}"/>
              </a:ext>
            </a:extLst>
          </p:cNvPr>
          <p:cNvPicPr>
            <a:picLocks noChangeAspect="1"/>
          </p:cNvPicPr>
          <p:nvPr/>
        </p:nvPicPr>
        <p:blipFill rotWithShape="1">
          <a:blip r:embed="rId7">
            <a:extLst>
              <a:ext uri="{837473B0-CC2E-450A-ABE3-18F120FF3D39}">
                <a1611:picAttrSrcUrl xmlns:a1611="http://schemas.microsoft.com/office/drawing/2016/11/main" xmlns="" r:id="rId8"/>
              </a:ext>
            </a:extLst>
          </a:blip>
          <a:srcRect l="4566" t="1" r="9720" b="-789"/>
          <a:stretch/>
        </p:blipFill>
        <p:spPr>
          <a:xfrm>
            <a:off x="9031010" y="4547099"/>
            <a:ext cx="2996096" cy="2320139"/>
          </a:xfrm>
          <a:prstGeom prst="rect">
            <a:avLst/>
          </a:prstGeom>
        </p:spPr>
      </p:pic>
    </p:spTree>
    <p:extLst>
      <p:ext uri="{BB962C8B-B14F-4D97-AF65-F5344CB8AC3E}">
        <p14:creationId xmlns:p14="http://schemas.microsoft.com/office/powerpoint/2010/main" val="1427337422"/>
      </p:ext>
    </p:extLst>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243541"/>
      </a:dk2>
      <a:lt2>
        <a:srgbClr val="E2E5E8"/>
      </a:lt2>
      <a:accent1>
        <a:srgbClr val="486A82"/>
      </a:accent1>
      <a:accent2>
        <a:srgbClr val="AEA33A"/>
      </a:accent2>
      <a:accent3>
        <a:srgbClr val="8CAB4A"/>
      </a:accent3>
      <a:accent4>
        <a:srgbClr val="FF0000"/>
      </a:accent4>
      <a:accent5>
        <a:srgbClr val="7030A0"/>
      </a:accent5>
      <a:accent6>
        <a:srgbClr val="BFBC2E"/>
      </a:accent6>
      <a:hlink>
        <a:srgbClr val="5F84A8"/>
      </a:hlink>
      <a:folHlink>
        <a:srgbClr val="7F7F7F"/>
      </a:folHlink>
    </a:clrScheme>
    <a:fontScheme name="Custom 1">
      <a:majorFont>
        <a:latin typeface="Constantia"/>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063DC96329334382B62AF6AA4EA455" ma:contentTypeVersion="17" ma:contentTypeDescription="Create a new document." ma:contentTypeScope="" ma:versionID="1a370172c00ca5792e1563188efcf8a9">
  <xsd:schema xmlns:xsd="http://www.w3.org/2001/XMLSchema" xmlns:xs="http://www.w3.org/2001/XMLSchema" xmlns:p="http://schemas.microsoft.com/office/2006/metadata/properties" xmlns:ns2="35105e1f-aec5-4642-b1e9-fb600a2dc2ce" xmlns:ns3="bcaa87e4-3aeb-4dd9-b29d-760a96d4fb61" xmlns:ns4="2beaef9f-cf1f-479f-a374-c737fe2c05cb" targetNamespace="http://schemas.microsoft.com/office/2006/metadata/properties" ma:root="true" ma:fieldsID="b9ada353b01792707dd7b8233f000655" ns2:_="" ns3:_="" ns4:_="">
    <xsd:import namespace="35105e1f-aec5-4642-b1e9-fb600a2dc2ce"/>
    <xsd:import namespace="bcaa87e4-3aeb-4dd9-b29d-760a96d4fb61"/>
    <xsd:import namespace="2beaef9f-cf1f-479f-a374-c737fe2c05c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Location" minOccurs="0"/>
                <xsd:element ref="ns2:SharedWithUsers" minOccurs="0"/>
                <xsd:element ref="ns2:SharedWithDetails" minOccurs="0"/>
                <xsd:element ref="ns3:Team" minOccurs="0"/>
                <xsd:element ref="ns3:ARSection" minOccurs="0"/>
                <xsd:element ref="ns3:Reviewed" minOccurs="0"/>
                <xsd:element ref="ns3: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105e1f-aec5-4642-b1e9-fb600a2dc2c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caa87e4-3aeb-4dd9-b29d-760a96d4fb6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Team" ma:index="22" nillable="true" ma:displayName="Team" ma:default="Ops" ma:format="Dropdown" ma:internalName="Team">
      <xsd:complexType>
        <xsd:complexContent>
          <xsd:extension base="dms:MultiChoiceFillIn">
            <xsd:sequence>
              <xsd:element name="Value" maxOccurs="unbounded" minOccurs="0" nillable="true">
                <xsd:simpleType>
                  <xsd:union memberTypes="dms:Text">
                    <xsd:simpleType>
                      <xsd:restriction base="dms:Choice">
                        <xsd:enumeration value="BHRD"/>
                        <xsd:enumeration value="RC"/>
                        <xsd:enumeration value="OAHA"/>
                        <xsd:enumeration value="Ops"/>
                        <xsd:enumeration value="VI"/>
                        <xsd:enumeration value="PME"/>
                      </xsd:restriction>
                    </xsd:simpleType>
                  </xsd:union>
                </xsd:simpleType>
              </xsd:element>
            </xsd:sequence>
          </xsd:extension>
        </xsd:complexContent>
      </xsd:complexType>
    </xsd:element>
    <xsd:element name="ARSection" ma:index="23" nillable="true" ma:displayName="AR Section" ma:format="Dropdown" ma:internalName="ARSection">
      <xsd:complexType>
        <xsd:complexContent>
          <xsd:extension base="dms:MultiChoice">
            <xsd:sequence>
              <xsd:element name="Value" maxOccurs="unbounded" minOccurs="0" nillable="true">
                <xsd:simpleType>
                  <xsd:restriction base="dms:Choice">
                    <xsd:enumeration value="Assessment"/>
                    <xsd:enumeration value="Equity"/>
                    <xsd:enumeration value="Recommendations"/>
                    <xsd:enumeration value="Background"/>
                  </xsd:restriction>
                </xsd:simpleType>
              </xsd:element>
            </xsd:sequence>
          </xsd:extension>
        </xsd:complexContent>
      </xsd:complexType>
    </xsd:element>
    <xsd:element name="Reviewed" ma:index="24" nillable="true" ma:displayName="Reviewed" ma:default="1" ma:format="Dropdown" ma:internalName="Review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87192d8-99aa-4f2d-82ad-d3af49b789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beaef9f-cf1f-479f-a374-c737fe2c05cb"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9299738f-ecfd-496c-8ad7-89d1c264a195}" ma:internalName="TaxCatchAll" ma:showField="CatchAllData" ma:web="35105e1f-aec5-4642-b1e9-fb600a2dc2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bcaa87e4-3aeb-4dd9-b29d-760a96d4fb61">
      <Terms xmlns="http://schemas.microsoft.com/office/infopath/2007/PartnerControls"/>
    </lcf76f155ced4ddcb4097134ff3c332f>
    <Team xmlns="bcaa87e4-3aeb-4dd9-b29d-760a96d4fb61">
      <Value>Ops</Value>
    </Team>
    <ARSection xmlns="bcaa87e4-3aeb-4dd9-b29d-760a96d4fb61" xsi:nil="true"/>
    <Reviewed xmlns="bcaa87e4-3aeb-4dd9-b29d-760a96d4fb61">true</Reviewed>
    <TaxCatchAll xmlns="2beaef9f-cf1f-479f-a374-c737fe2c05cb" xsi:nil="true"/>
    <_dlc_DocId xmlns="35105e1f-aec5-4642-b1e9-fb600a2dc2ce">PRAF7MZSCJMH-1824532187-4396</_dlc_DocId>
    <_dlc_DocIdUrl xmlns="35105e1f-aec5-4642-b1e9-fb600a2dc2ce">
      <Url>https://kc1.sharepoint.com/teams/DCHS/ASD/_layouts/15/DocIdRedir.aspx?ID=PRAF7MZSCJMH-1824532187-4396</Url>
      <Description>PRAF7MZSCJMH-1824532187-4396</Description>
    </_dlc_DocIdUrl>
  </documentManagement>
</p:properties>
</file>

<file path=customXml/itemProps1.xml><?xml version="1.0" encoding="utf-8"?>
<ds:datastoreItem xmlns:ds="http://schemas.openxmlformats.org/officeDocument/2006/customXml" ds:itemID="{576C00FF-48B8-4E83-9853-9177FAD6488D}"/>
</file>

<file path=customXml/itemProps2.xml><?xml version="1.0" encoding="utf-8"?>
<ds:datastoreItem xmlns:ds="http://schemas.openxmlformats.org/officeDocument/2006/customXml" ds:itemID="{3778B377-5C89-4DAE-B272-BD6CCE148C8C}"/>
</file>

<file path=customXml/itemProps3.xml><?xml version="1.0" encoding="utf-8"?>
<ds:datastoreItem xmlns:ds="http://schemas.openxmlformats.org/officeDocument/2006/customXml" ds:itemID="{262ED98F-540A-43C8-A666-3AC5C9628B26}"/>
</file>

<file path=customXml/itemProps4.xml><?xml version="1.0" encoding="utf-8"?>
<ds:datastoreItem xmlns:ds="http://schemas.openxmlformats.org/officeDocument/2006/customXml" ds:itemID="{1528AAAB-9708-4ACB-9FFA-EF77C1015400}"/>
</file>

<file path=docProps/app.xml><?xml version="1.0" encoding="utf-8"?>
<Properties xmlns="http://schemas.openxmlformats.org/officeDocument/2006/extended-properties" xmlns:vt="http://schemas.openxmlformats.org/officeDocument/2006/docPropsVTypes">
  <Template/>
  <TotalTime>8018</TotalTime>
  <Words>3111</Words>
  <Application>Microsoft Office PowerPoint</Application>
  <PresentationFormat>Widescreen</PresentationFormat>
  <Paragraphs>332</Paragraphs>
  <Slides>28</Slides>
  <Notes>28</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28</vt:i4>
      </vt:variant>
    </vt:vector>
  </HeadingPairs>
  <TitlesOfParts>
    <vt:vector size="46" baseType="lpstr">
      <vt:lpstr>Arial</vt:lpstr>
      <vt:lpstr>Arial Rounded MT Bold</vt:lpstr>
      <vt:lpstr>Calibri</vt:lpstr>
      <vt:lpstr>Constantia</vt:lpstr>
      <vt:lpstr>Courier New</vt:lpstr>
      <vt:lpstr>Gill Sans</vt:lpstr>
      <vt:lpstr>Helvetica Light</vt:lpstr>
      <vt:lpstr>Helvetica Neue Medium</vt:lpstr>
      <vt:lpstr>Lucida Sans</vt:lpstr>
      <vt:lpstr>Raleway</vt:lpstr>
      <vt:lpstr>Symbol</vt:lpstr>
      <vt:lpstr>Tahoma</vt:lpstr>
      <vt:lpstr>Times</vt:lpstr>
      <vt:lpstr>Times New Roman</vt:lpstr>
      <vt:lpstr>Trebuchet MS</vt:lpstr>
      <vt:lpstr>Wingdings</vt:lpstr>
      <vt:lpstr>Office Theme</vt:lpstr>
      <vt:lpstr>Custom Design</vt:lpstr>
      <vt:lpstr> Putting People First: Nonprofit Wage &amp; Benefits Survey</vt:lpstr>
      <vt:lpstr>PowerPoint Presentation</vt:lpstr>
      <vt:lpstr>PowerPoint Presentation</vt:lpstr>
      <vt:lpstr>About the Survey Nancy Long </vt:lpstr>
      <vt:lpstr>Putting People First:  Wage &amp; Benefits Survey </vt:lpstr>
      <vt:lpstr>Call to action Strategies for change  </vt:lpstr>
      <vt:lpstr>Benefits </vt:lpstr>
      <vt:lpstr>Benefits</vt:lpstr>
      <vt:lpstr>PowerPoint Presentation</vt:lpstr>
      <vt:lpstr>Using the Compensation Data     </vt:lpstr>
      <vt:lpstr>PowerPoint Presentation</vt:lpstr>
      <vt:lpstr>PowerPoint Presentation</vt:lpstr>
      <vt:lpstr>Amount of information varies based on how often the job was reported</vt:lpstr>
      <vt:lpstr>501 Compensation Tracker   on the 501 Commons website  allows you to compare two or more job summaries and salaries.  This is important because many nonprofit jobs have a unique mixture of roles that need to be considered in determining compa-ratios.   This information is free to nonprofits and to employees. This will give employees the ability to evaluate how their pay aligns with the  comparable jobs in the nonprofit sector.</vt:lpstr>
      <vt:lpstr>Adjusting the data for time</vt:lpstr>
      <vt:lpstr>Compensation Practices   Margaret Henning Farber </vt:lpstr>
      <vt:lpstr>Compensation Philosophy</vt:lpstr>
      <vt:lpstr>What is a compensation philosophy?</vt:lpstr>
      <vt:lpstr>Sample Statement</vt:lpstr>
      <vt:lpstr>Why a compensation philosophy?</vt:lpstr>
      <vt:lpstr>Why a compensation philosophy?</vt:lpstr>
      <vt:lpstr>Why a compensation philosophy?</vt:lpstr>
      <vt:lpstr> WA Equal Pay and Opportunities Act  (WAEPOA)</vt:lpstr>
      <vt:lpstr>How to develop a compensation philosophy?</vt:lpstr>
      <vt:lpstr>How to develop a compensation philosophy?</vt:lpstr>
      <vt:lpstr>What is the “living wage?”</vt:lpstr>
      <vt:lpstr>Living Wage</vt:lpstr>
      <vt:lpstr>Please promote the report &amp; discussion of the issues facing nonprofits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Nancy Long</dc:creator>
  <cp:lastModifiedBy>Margaret Henning Farber</cp:lastModifiedBy>
  <cp:revision>84</cp:revision>
  <dcterms:created xsi:type="dcterms:W3CDTF">2021-09-01T09:05:04Z</dcterms:created>
  <dcterms:modified xsi:type="dcterms:W3CDTF">2022-05-10T18:25:19Z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0x0101003F063DC96329334382B62AF6AA4EA455</vt:lpwstr>
  </property>
  <property fmtid="{D5CDD505-2E9C-101B-9397-08002B2CF9AE}" pid="3" name="_dlc_DocIdItemGuid">
    <vt:lpwstr>2c338e6f-c91e-465d-9cde-bbadb35156d2</vt:lpwstr>
  </property>
</Properties>
</file>