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wdp" ContentType="image/vnd.ms-photo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diagrams/data11.xml" ContentType="application/vnd.openxmlformats-officedocument.drawingml.diagramData+xml"/>
  <Override PartName="/ppt/diagrams/data10.xml" ContentType="application/vnd.openxmlformats-officedocument.drawingml.diagramData+xml"/>
  <Override PartName="/ppt/diagrams/data9.xml" ContentType="application/vnd.openxmlformats-officedocument.drawingml.diagramData+xml"/>
  <Override PartName="/ppt/diagrams/data8.xml" ContentType="application/vnd.openxmlformats-officedocument.drawingml.diagramData+xml"/>
  <Override PartName="/ppt/diagrams/data7.xml" ContentType="application/vnd.openxmlformats-officedocument.drawingml.diagramData+xml"/>
  <Override PartName="/ppt/diagrams/data6.xml" ContentType="application/vnd.openxmlformats-officedocument.drawingml.diagramData+xml"/>
  <Override PartName="/ppt/diagrams/data5.xml" ContentType="application/vnd.openxmlformats-officedocument.drawingml.diagramData+xml"/>
  <Override PartName="/ppt/diagrams/data4.xml" ContentType="application/vnd.openxmlformats-officedocument.drawingml.diagramData+xml"/>
  <Override PartName="/ppt/presentation.xml" ContentType="application/vnd.openxmlformats-officedocument.presentationml.presentation.main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diagrams/data1.xml" ContentType="application/vnd.openxmlformats-officedocument.drawingml.diagramData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diagrams/drawing6.xml" ContentType="application/vnd.ms-office.drawingml.diagramDrawing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colors6.xml" ContentType="application/vnd.openxmlformats-officedocument.drawingml.diagramColors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quickStyle6.xml" ContentType="application/vnd.openxmlformats-officedocument.drawingml.diagramStyle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layout6.xml" ContentType="application/vnd.openxmlformats-officedocument.drawingml.diagramLayout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colors5.xml" ContentType="application/vnd.openxmlformats-officedocument.drawingml.diagramColors+xml"/>
  <Override PartName="/ppt/diagrams/quickStyle5.xml" ContentType="application/vnd.openxmlformats-officedocument.drawingml.diagramStyle+xml"/>
  <Override PartName="/ppt/diagrams/layout5.xml" ContentType="application/vnd.openxmlformats-officedocument.drawingml.diagramLayout+xml"/>
  <Override PartName="/ppt/diagrams/drawing4.xml" ContentType="application/vnd.ms-office.drawingml.diagramDrawing+xml"/>
  <Override PartName="/ppt/diagrams/colors4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4.xml" ContentType="application/vnd.openxmlformats-officedocument.drawingml.diagramLayout+xml"/>
  <Override PartName="/ppt/theme/theme1.xml" ContentType="application/vnd.openxmlformats-officedocument.theme+xml"/>
  <Override PartName="/ppt/diagrams/drawing3.xml" ContentType="application/vnd.ms-office.drawingml.diagramDrawing+xml"/>
  <Override PartName="/ppt/notesMasters/notesMaster1.xml" ContentType="application/vnd.openxmlformats-officedocument.presentationml.notesMaster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diagrams/drawing10.xml" ContentType="application/vnd.ms-office.drawingml.diagramDrawing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60" r:id="rId5"/>
    <p:sldMasterId id="2147483670" r:id="rId6"/>
  </p:sldMasterIdLst>
  <p:notesMasterIdLst>
    <p:notesMasterId r:id="rId47"/>
  </p:notesMasterIdLst>
  <p:sldIdLst>
    <p:sldId id="367" r:id="rId7"/>
    <p:sldId id="377" r:id="rId8"/>
    <p:sldId id="361" r:id="rId9"/>
    <p:sldId id="362" r:id="rId10"/>
    <p:sldId id="480" r:id="rId11"/>
    <p:sldId id="330" r:id="rId12"/>
    <p:sldId id="268" r:id="rId13"/>
    <p:sldId id="262" r:id="rId14"/>
    <p:sldId id="331" r:id="rId15"/>
    <p:sldId id="374" r:id="rId16"/>
    <p:sldId id="375" r:id="rId17"/>
    <p:sldId id="378" r:id="rId18"/>
    <p:sldId id="376" r:id="rId19"/>
    <p:sldId id="379" r:id="rId20"/>
    <p:sldId id="380" r:id="rId21"/>
    <p:sldId id="382" r:id="rId22"/>
    <p:sldId id="381" r:id="rId23"/>
    <p:sldId id="383" r:id="rId24"/>
    <p:sldId id="384" r:id="rId25"/>
    <p:sldId id="385" r:id="rId26"/>
    <p:sldId id="386" r:id="rId27"/>
    <p:sldId id="387" r:id="rId28"/>
    <p:sldId id="388" r:id="rId29"/>
    <p:sldId id="389" r:id="rId30"/>
    <p:sldId id="273" r:id="rId31"/>
    <p:sldId id="256" r:id="rId32"/>
    <p:sldId id="257" r:id="rId33"/>
    <p:sldId id="258" r:id="rId34"/>
    <p:sldId id="260" r:id="rId35"/>
    <p:sldId id="274" r:id="rId36"/>
    <p:sldId id="263" r:id="rId37"/>
    <p:sldId id="275" r:id="rId38"/>
    <p:sldId id="266" r:id="rId39"/>
    <p:sldId id="267" r:id="rId40"/>
    <p:sldId id="272" r:id="rId41"/>
    <p:sldId id="418" r:id="rId42"/>
    <p:sldId id="423" r:id="rId43"/>
    <p:sldId id="478" r:id="rId44"/>
    <p:sldId id="477" r:id="rId45"/>
    <p:sldId id="479" r:id="rId46"/>
  </p:sldIdLst>
  <p:sldSz cx="18288000" cy="10287000"/>
  <p:notesSz cx="6858000" cy="9144000"/>
  <p:embeddedFontLst>
    <p:embeddedFont>
      <p:font typeface="Calibri" panose="020F0502020204030204" pitchFamily="34" charset="0"/>
      <p:regular r:id="rId48"/>
      <p:bold r:id="rId49"/>
      <p:italic r:id="rId50"/>
      <p:boldItalic r:id="rId51"/>
    </p:embeddedFont>
    <p:embeddedFont>
      <p:font typeface="Calibri Light" panose="020F0302020204030204" pitchFamily="34" charset="0"/>
      <p:regular r:id="rId52"/>
      <p:italic r:id="rId53"/>
    </p:embeddedFont>
    <p:embeddedFont>
      <p:font typeface="Raleway" pitchFamily="2" charset="77"/>
      <p:regular r:id="rId54"/>
      <p:bold r:id="rId55"/>
      <p:italic r:id="rId56"/>
      <p:boldItalic r:id="rId57"/>
    </p:embeddedFont>
    <p:embeddedFont>
      <p:font typeface="Raleway Bold" pitchFamily="2" charset="77"/>
      <p:regular r:id="rId58"/>
      <p:bold r:id="rId59"/>
      <p:italic r:id="rId60"/>
      <p:boldItalic r:id="rId61"/>
    </p:embeddedFont>
    <p:embeddedFont>
      <p:font typeface="Raleway Heavy" pitchFamily="2" charset="77"/>
      <p:regular r:id="rId62"/>
      <p:bold r:id="rId63"/>
      <p:italic r:id="rId64"/>
      <p:boldItalic r:id="rId65"/>
    </p:embeddedFont>
    <p:embeddedFont>
      <p:font typeface="Raleway Italics" pitchFamily="2" charset="77"/>
      <p:bold r:id="rId66"/>
      <p:italic r:id="rId67"/>
      <p:boldItalic r:id="rId68"/>
    </p:embeddedFont>
    <p:embeddedFont>
      <p:font typeface="Telegraf" pitchFamily="2" charset="77"/>
      <p:regular r:id="rId69"/>
    </p:embeddedFont>
    <p:embeddedFont>
      <p:font typeface="Trebuchet MS" panose="020B0703020202090204" pitchFamily="34" charset="0"/>
      <p:regular r:id="rId70"/>
      <p:bold r:id="rId71"/>
      <p:italic r:id="rId7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504D"/>
    <a:srgbClr val="70A65D"/>
    <a:srgbClr val="969696"/>
    <a:srgbClr val="F15A29"/>
    <a:srgbClr val="0064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755" autoAdjust="0"/>
    <p:restoredTop sz="96197" autoAdjust="0"/>
  </p:normalViewPr>
  <p:slideViewPr>
    <p:cSldViewPr>
      <p:cViewPr varScale="1">
        <p:scale>
          <a:sx n="83" d="100"/>
          <a:sy n="83" d="100"/>
        </p:scale>
        <p:origin x="272" y="2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notesMaster" Target="notesMasters/notesMaster1.xml"/><Relationship Id="rId63" Type="http://schemas.openxmlformats.org/officeDocument/2006/relationships/font" Target="fonts/font16.fntdata"/><Relationship Id="rId68" Type="http://schemas.openxmlformats.org/officeDocument/2006/relationships/font" Target="fonts/font21.fntdata"/><Relationship Id="rId16" Type="http://schemas.openxmlformats.org/officeDocument/2006/relationships/slide" Target="slides/slide10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font" Target="fonts/font6.fntdata"/><Relationship Id="rId58" Type="http://schemas.openxmlformats.org/officeDocument/2006/relationships/font" Target="fonts/font11.fntdata"/><Relationship Id="rId66" Type="http://schemas.openxmlformats.org/officeDocument/2006/relationships/font" Target="fonts/font19.fntdata"/><Relationship Id="rId7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61" Type="http://schemas.openxmlformats.org/officeDocument/2006/relationships/font" Target="fonts/font14.fntdata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64" Type="http://schemas.openxmlformats.org/officeDocument/2006/relationships/font" Target="fonts/font17.fntdata"/><Relationship Id="rId69" Type="http://schemas.openxmlformats.org/officeDocument/2006/relationships/font" Target="fonts/font22.fntdata"/><Relationship Id="rId77" Type="http://schemas.openxmlformats.org/officeDocument/2006/relationships/customXml" Target="../customXml/item4.xml"/><Relationship Id="rId8" Type="http://schemas.openxmlformats.org/officeDocument/2006/relationships/slide" Target="slides/slide2.xml"/><Relationship Id="rId51" Type="http://schemas.openxmlformats.org/officeDocument/2006/relationships/font" Target="fonts/font4.fntdata"/><Relationship Id="rId72" Type="http://schemas.openxmlformats.org/officeDocument/2006/relationships/font" Target="fonts/font25.fntdata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font" Target="fonts/font12.fntdata"/><Relationship Id="rId67" Type="http://schemas.openxmlformats.org/officeDocument/2006/relationships/font" Target="fonts/font20.fntdata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font" Target="fonts/font7.fntdata"/><Relationship Id="rId62" Type="http://schemas.openxmlformats.org/officeDocument/2006/relationships/font" Target="fonts/font15.fntdata"/><Relationship Id="rId70" Type="http://schemas.openxmlformats.org/officeDocument/2006/relationships/font" Target="fonts/font23.fntdata"/><Relationship Id="rId75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font" Target="fonts/font2.fntdata"/><Relationship Id="rId57" Type="http://schemas.openxmlformats.org/officeDocument/2006/relationships/font" Target="fonts/font10.fntdata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font" Target="fonts/font5.fntdata"/><Relationship Id="rId60" Type="http://schemas.openxmlformats.org/officeDocument/2006/relationships/font" Target="fonts/font13.fntdata"/><Relationship Id="rId65" Type="http://schemas.openxmlformats.org/officeDocument/2006/relationships/font" Target="fonts/font18.fntdata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34" Type="http://schemas.openxmlformats.org/officeDocument/2006/relationships/slide" Target="slides/slide28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76" Type="http://schemas.openxmlformats.org/officeDocument/2006/relationships/tableStyles" Target="tableStyles.xml"/><Relationship Id="rId7" Type="http://schemas.openxmlformats.org/officeDocument/2006/relationships/slide" Target="slides/slide1.xml"/><Relationship Id="rId71" Type="http://schemas.openxmlformats.org/officeDocument/2006/relationships/font" Target="fonts/font24.fntdata"/><Relationship Id="rId2" Type="http://schemas.openxmlformats.org/officeDocument/2006/relationships/customXml" Target="../customXml/item2.xml"/><Relationship Id="rId29" Type="http://schemas.openxmlformats.org/officeDocument/2006/relationships/slide" Target="slides/slide2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FE3149-4B5F-4DB8-9154-057662BB9FF7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0536F9-D92C-4D3C-B0B8-8C2B4D1AF43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Serve tenants facing eviction who have received a Summons, court date, or writ of restitution to be evicted</a:t>
          </a:r>
        </a:p>
      </dgm:t>
    </dgm:pt>
    <dgm:pt modelId="{95690EFC-FF33-4E0F-82B7-14D5C1F5C93F}" type="parTrans" cxnId="{436FF5AE-2838-4E9E-802C-4C04BB25357D}">
      <dgm:prSet/>
      <dgm:spPr/>
      <dgm:t>
        <a:bodyPr/>
        <a:lstStyle/>
        <a:p>
          <a:endParaRPr lang="en-US"/>
        </a:p>
      </dgm:t>
    </dgm:pt>
    <dgm:pt modelId="{F7E42D7D-839F-4191-8960-6815289BEB3F}" type="sibTrans" cxnId="{436FF5AE-2838-4E9E-802C-4C04BB25357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E9E4983-2ADF-4D66-9734-92CEECFEF4D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Can assist on other claims based on capacity </a:t>
          </a:r>
        </a:p>
      </dgm:t>
    </dgm:pt>
    <dgm:pt modelId="{EA1DF3A1-8CDF-49A4-9F41-92E19A179F21}" type="parTrans" cxnId="{8C665FC8-0195-48A2-AC50-A5E8F3727DC8}">
      <dgm:prSet/>
      <dgm:spPr/>
      <dgm:t>
        <a:bodyPr/>
        <a:lstStyle/>
        <a:p>
          <a:endParaRPr lang="en-US"/>
        </a:p>
      </dgm:t>
    </dgm:pt>
    <dgm:pt modelId="{1652BB44-FEAA-413F-9520-3D7586A1BD21}" type="sibTrans" cxnId="{8C665FC8-0195-48A2-AC50-A5E8F3727DC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44766EE-CA5F-4225-A674-015512A3361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Assists tenants with emergency rental assistance </a:t>
          </a:r>
        </a:p>
      </dgm:t>
    </dgm:pt>
    <dgm:pt modelId="{FA7941AB-6061-4521-A81A-C9D7FF249009}" type="parTrans" cxnId="{2C92BA2F-3689-4722-8707-190AD8359A65}">
      <dgm:prSet/>
      <dgm:spPr/>
      <dgm:t>
        <a:bodyPr/>
        <a:lstStyle/>
        <a:p>
          <a:endParaRPr lang="en-US"/>
        </a:p>
      </dgm:t>
    </dgm:pt>
    <dgm:pt modelId="{F3C4098D-1C51-47C4-B0E1-29A7182538E4}" type="sibTrans" cxnId="{2C92BA2F-3689-4722-8707-190AD8359A6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40C7E48-3248-4E9D-BFFD-9AD97EEF96B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More information at housingjusticeproject.org </a:t>
          </a:r>
        </a:p>
      </dgm:t>
    </dgm:pt>
    <dgm:pt modelId="{4CA5D2E7-3814-4AF0-899D-6228FF954933}" type="parTrans" cxnId="{4C79CDC4-358F-4588-8D01-E866CFF7661E}">
      <dgm:prSet/>
      <dgm:spPr/>
      <dgm:t>
        <a:bodyPr/>
        <a:lstStyle/>
        <a:p>
          <a:endParaRPr lang="en-US"/>
        </a:p>
      </dgm:t>
    </dgm:pt>
    <dgm:pt modelId="{1EDE2F5A-2A08-49EC-9365-232EFD6415F2}" type="sibTrans" cxnId="{4C79CDC4-358F-4588-8D01-E866CFF7661E}">
      <dgm:prSet/>
      <dgm:spPr/>
      <dgm:t>
        <a:bodyPr/>
        <a:lstStyle/>
        <a:p>
          <a:endParaRPr lang="en-US"/>
        </a:p>
      </dgm:t>
    </dgm:pt>
    <dgm:pt modelId="{8FE0456C-62C9-4D3B-A13A-4C7227B3944E}" type="pres">
      <dgm:prSet presAssocID="{8EFE3149-4B5F-4DB8-9154-057662BB9FF7}" presName="root" presStyleCnt="0">
        <dgm:presLayoutVars>
          <dgm:dir/>
          <dgm:resizeHandles val="exact"/>
        </dgm:presLayoutVars>
      </dgm:prSet>
      <dgm:spPr/>
    </dgm:pt>
    <dgm:pt modelId="{658554B1-E9CD-4827-9CA2-986773EAF137}" type="pres">
      <dgm:prSet presAssocID="{8EFE3149-4B5F-4DB8-9154-057662BB9FF7}" presName="container" presStyleCnt="0">
        <dgm:presLayoutVars>
          <dgm:dir/>
          <dgm:resizeHandles val="exact"/>
        </dgm:presLayoutVars>
      </dgm:prSet>
      <dgm:spPr/>
    </dgm:pt>
    <dgm:pt modelId="{08229B6E-A71B-4ECF-B486-DC7178DE4B29}" type="pres">
      <dgm:prSet presAssocID="{4B0536F9-D92C-4D3C-B0B8-8C2B4D1AF433}" presName="compNode" presStyleCnt="0"/>
      <dgm:spPr/>
    </dgm:pt>
    <dgm:pt modelId="{FC4E9B13-DB49-4DCE-9585-0CC3BCF2BE78}" type="pres">
      <dgm:prSet presAssocID="{4B0536F9-D92C-4D3C-B0B8-8C2B4D1AF433}" presName="iconBgRect" presStyleLbl="bgShp" presStyleIdx="0" presStyleCnt="4"/>
      <dgm:spPr/>
    </dgm:pt>
    <dgm:pt modelId="{FB9A1D5E-D010-4CDF-A5E3-F4033D87D2D2}" type="pres">
      <dgm:prSet presAssocID="{4B0536F9-D92C-4D3C-B0B8-8C2B4D1AF43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Judge"/>
        </a:ext>
      </dgm:extLst>
    </dgm:pt>
    <dgm:pt modelId="{8B41EE94-3AD4-4D12-84D5-031B81320417}" type="pres">
      <dgm:prSet presAssocID="{4B0536F9-D92C-4D3C-B0B8-8C2B4D1AF433}" presName="spaceRect" presStyleCnt="0"/>
      <dgm:spPr/>
    </dgm:pt>
    <dgm:pt modelId="{4580370F-3AAA-425C-A6E5-30625AEE2DF2}" type="pres">
      <dgm:prSet presAssocID="{4B0536F9-D92C-4D3C-B0B8-8C2B4D1AF433}" presName="textRect" presStyleLbl="revTx" presStyleIdx="0" presStyleCnt="4">
        <dgm:presLayoutVars>
          <dgm:chMax val="1"/>
          <dgm:chPref val="1"/>
        </dgm:presLayoutVars>
      </dgm:prSet>
      <dgm:spPr/>
    </dgm:pt>
    <dgm:pt modelId="{035C9411-D9BC-4811-A890-E48C371FAFE7}" type="pres">
      <dgm:prSet presAssocID="{F7E42D7D-839F-4191-8960-6815289BEB3F}" presName="sibTrans" presStyleLbl="sibTrans2D1" presStyleIdx="0" presStyleCnt="0"/>
      <dgm:spPr/>
    </dgm:pt>
    <dgm:pt modelId="{40CE88AE-F32F-446C-8590-B6430F47762F}" type="pres">
      <dgm:prSet presAssocID="{1E9E4983-2ADF-4D66-9734-92CEECFEF4DF}" presName="compNode" presStyleCnt="0"/>
      <dgm:spPr/>
    </dgm:pt>
    <dgm:pt modelId="{87CFD448-B760-403B-8F88-7A9321A1ADD4}" type="pres">
      <dgm:prSet presAssocID="{1E9E4983-2ADF-4D66-9734-92CEECFEF4DF}" presName="iconBgRect" presStyleLbl="bgShp" presStyleIdx="1" presStyleCnt="4"/>
      <dgm:spPr/>
    </dgm:pt>
    <dgm:pt modelId="{8905632F-3C6A-4522-963B-D9E2FD38041C}" type="pres">
      <dgm:prSet presAssocID="{1E9E4983-2ADF-4D66-9734-92CEECFEF4D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BD78C83D-929F-4FF9-830A-E8F221DAA124}" type="pres">
      <dgm:prSet presAssocID="{1E9E4983-2ADF-4D66-9734-92CEECFEF4DF}" presName="spaceRect" presStyleCnt="0"/>
      <dgm:spPr/>
    </dgm:pt>
    <dgm:pt modelId="{39BB663C-5315-466B-B9E2-B594D9AAF586}" type="pres">
      <dgm:prSet presAssocID="{1E9E4983-2ADF-4D66-9734-92CEECFEF4DF}" presName="textRect" presStyleLbl="revTx" presStyleIdx="1" presStyleCnt="4">
        <dgm:presLayoutVars>
          <dgm:chMax val="1"/>
          <dgm:chPref val="1"/>
        </dgm:presLayoutVars>
      </dgm:prSet>
      <dgm:spPr/>
    </dgm:pt>
    <dgm:pt modelId="{C9378C99-14D4-4A76-810F-DE3959C0E324}" type="pres">
      <dgm:prSet presAssocID="{1652BB44-FEAA-413F-9520-3D7586A1BD21}" presName="sibTrans" presStyleLbl="sibTrans2D1" presStyleIdx="0" presStyleCnt="0"/>
      <dgm:spPr/>
    </dgm:pt>
    <dgm:pt modelId="{217C3B46-B190-459E-A719-67717B90E7BF}" type="pres">
      <dgm:prSet presAssocID="{344766EE-CA5F-4225-A674-015512A3361D}" presName="compNode" presStyleCnt="0"/>
      <dgm:spPr/>
    </dgm:pt>
    <dgm:pt modelId="{22F02CC5-33ED-4426-8533-5F30B72F7503}" type="pres">
      <dgm:prSet presAssocID="{344766EE-CA5F-4225-A674-015512A3361D}" presName="iconBgRect" presStyleLbl="bgShp" presStyleIdx="2" presStyleCnt="4"/>
      <dgm:spPr/>
    </dgm:pt>
    <dgm:pt modelId="{7DDA3658-82C0-4EB1-A3DC-ABD2EDB463C9}" type="pres">
      <dgm:prSet presAssocID="{344766EE-CA5F-4225-A674-015512A3361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use"/>
        </a:ext>
      </dgm:extLst>
    </dgm:pt>
    <dgm:pt modelId="{709BC659-4144-4524-B21D-D2F9884AB708}" type="pres">
      <dgm:prSet presAssocID="{344766EE-CA5F-4225-A674-015512A3361D}" presName="spaceRect" presStyleCnt="0"/>
      <dgm:spPr/>
    </dgm:pt>
    <dgm:pt modelId="{1E06295E-F071-49DF-AD08-594D8758E653}" type="pres">
      <dgm:prSet presAssocID="{344766EE-CA5F-4225-A674-015512A3361D}" presName="textRect" presStyleLbl="revTx" presStyleIdx="2" presStyleCnt="4">
        <dgm:presLayoutVars>
          <dgm:chMax val="1"/>
          <dgm:chPref val="1"/>
        </dgm:presLayoutVars>
      </dgm:prSet>
      <dgm:spPr/>
    </dgm:pt>
    <dgm:pt modelId="{B5205CCD-1C59-4ED4-AFFD-D982B99CC09E}" type="pres">
      <dgm:prSet presAssocID="{F3C4098D-1C51-47C4-B0E1-29A7182538E4}" presName="sibTrans" presStyleLbl="sibTrans2D1" presStyleIdx="0" presStyleCnt="0"/>
      <dgm:spPr/>
    </dgm:pt>
    <dgm:pt modelId="{9554CB00-C060-49C0-81D3-5E80E163A590}" type="pres">
      <dgm:prSet presAssocID="{840C7E48-3248-4E9D-BFFD-9AD97EEF96B8}" presName="compNode" presStyleCnt="0"/>
      <dgm:spPr/>
    </dgm:pt>
    <dgm:pt modelId="{67F9720D-783C-47BD-8556-402025EDADBE}" type="pres">
      <dgm:prSet presAssocID="{840C7E48-3248-4E9D-BFFD-9AD97EEF96B8}" presName="iconBgRect" presStyleLbl="bgShp" presStyleIdx="3" presStyleCnt="4"/>
      <dgm:spPr/>
    </dgm:pt>
    <dgm:pt modelId="{25AA6405-44D3-425B-806B-681EA88E9D5A}" type="pres">
      <dgm:prSet presAssocID="{840C7E48-3248-4E9D-BFFD-9AD97EEF96B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5682B7F3-0E95-4113-91E6-6823BB1D8F9C}" type="pres">
      <dgm:prSet presAssocID="{840C7E48-3248-4E9D-BFFD-9AD97EEF96B8}" presName="spaceRect" presStyleCnt="0"/>
      <dgm:spPr/>
    </dgm:pt>
    <dgm:pt modelId="{C241DF82-5A95-4B60-9269-B0B6C73132D5}" type="pres">
      <dgm:prSet presAssocID="{840C7E48-3248-4E9D-BFFD-9AD97EEF96B8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8E43A727-8695-4EB3-85B3-6F316568FFD5}" type="presOf" srcId="{F7E42D7D-839F-4191-8960-6815289BEB3F}" destId="{035C9411-D9BC-4811-A890-E48C371FAFE7}" srcOrd="0" destOrd="0" presId="urn:microsoft.com/office/officeart/2018/2/layout/IconCircleList"/>
    <dgm:cxn modelId="{2C92BA2F-3689-4722-8707-190AD8359A65}" srcId="{8EFE3149-4B5F-4DB8-9154-057662BB9FF7}" destId="{344766EE-CA5F-4225-A674-015512A3361D}" srcOrd="2" destOrd="0" parTransId="{FA7941AB-6061-4521-A81A-C9D7FF249009}" sibTransId="{F3C4098D-1C51-47C4-B0E1-29A7182538E4}"/>
    <dgm:cxn modelId="{62ECB945-9C2F-41CB-B399-74902700189C}" type="presOf" srcId="{1652BB44-FEAA-413F-9520-3D7586A1BD21}" destId="{C9378C99-14D4-4A76-810F-DE3959C0E324}" srcOrd="0" destOrd="0" presId="urn:microsoft.com/office/officeart/2018/2/layout/IconCircleList"/>
    <dgm:cxn modelId="{6980ED57-6110-4841-ADBC-C6FFEB21F68A}" type="presOf" srcId="{1E9E4983-2ADF-4D66-9734-92CEECFEF4DF}" destId="{39BB663C-5315-466B-B9E2-B594D9AAF586}" srcOrd="0" destOrd="0" presId="urn:microsoft.com/office/officeart/2018/2/layout/IconCircleList"/>
    <dgm:cxn modelId="{4F0FA865-3575-4CFB-83D0-3DECE6E1B329}" type="presOf" srcId="{840C7E48-3248-4E9D-BFFD-9AD97EEF96B8}" destId="{C241DF82-5A95-4B60-9269-B0B6C73132D5}" srcOrd="0" destOrd="0" presId="urn:microsoft.com/office/officeart/2018/2/layout/IconCircleList"/>
    <dgm:cxn modelId="{C5ED0A7F-8985-41E4-954B-DD4BE29B22D3}" type="presOf" srcId="{F3C4098D-1C51-47C4-B0E1-29A7182538E4}" destId="{B5205CCD-1C59-4ED4-AFFD-D982B99CC09E}" srcOrd="0" destOrd="0" presId="urn:microsoft.com/office/officeart/2018/2/layout/IconCircleList"/>
    <dgm:cxn modelId="{436FF5AE-2838-4E9E-802C-4C04BB25357D}" srcId="{8EFE3149-4B5F-4DB8-9154-057662BB9FF7}" destId="{4B0536F9-D92C-4D3C-B0B8-8C2B4D1AF433}" srcOrd="0" destOrd="0" parTransId="{95690EFC-FF33-4E0F-82B7-14D5C1F5C93F}" sibTransId="{F7E42D7D-839F-4191-8960-6815289BEB3F}"/>
    <dgm:cxn modelId="{4C79CDC4-358F-4588-8D01-E866CFF7661E}" srcId="{8EFE3149-4B5F-4DB8-9154-057662BB9FF7}" destId="{840C7E48-3248-4E9D-BFFD-9AD97EEF96B8}" srcOrd="3" destOrd="0" parTransId="{4CA5D2E7-3814-4AF0-899D-6228FF954933}" sibTransId="{1EDE2F5A-2A08-49EC-9365-232EFD6415F2}"/>
    <dgm:cxn modelId="{8C665FC8-0195-48A2-AC50-A5E8F3727DC8}" srcId="{8EFE3149-4B5F-4DB8-9154-057662BB9FF7}" destId="{1E9E4983-2ADF-4D66-9734-92CEECFEF4DF}" srcOrd="1" destOrd="0" parTransId="{EA1DF3A1-8CDF-49A4-9F41-92E19A179F21}" sibTransId="{1652BB44-FEAA-413F-9520-3D7586A1BD21}"/>
    <dgm:cxn modelId="{FA8B65E9-D1E4-43A4-9EE4-CD34E8BE385B}" type="presOf" srcId="{344766EE-CA5F-4225-A674-015512A3361D}" destId="{1E06295E-F071-49DF-AD08-594D8758E653}" srcOrd="0" destOrd="0" presId="urn:microsoft.com/office/officeart/2018/2/layout/IconCircleList"/>
    <dgm:cxn modelId="{C5DD01F6-54A6-4B84-B7DF-57758C19F34A}" type="presOf" srcId="{8EFE3149-4B5F-4DB8-9154-057662BB9FF7}" destId="{8FE0456C-62C9-4D3B-A13A-4C7227B3944E}" srcOrd="0" destOrd="0" presId="urn:microsoft.com/office/officeart/2018/2/layout/IconCircleList"/>
    <dgm:cxn modelId="{C84797F7-5510-458E-84DA-B06546341248}" type="presOf" srcId="{4B0536F9-D92C-4D3C-B0B8-8C2B4D1AF433}" destId="{4580370F-3AAA-425C-A6E5-30625AEE2DF2}" srcOrd="0" destOrd="0" presId="urn:microsoft.com/office/officeart/2018/2/layout/IconCircleList"/>
    <dgm:cxn modelId="{41899D3C-5002-4D13-A703-F31F3DFD9C95}" type="presParOf" srcId="{8FE0456C-62C9-4D3B-A13A-4C7227B3944E}" destId="{658554B1-E9CD-4827-9CA2-986773EAF137}" srcOrd="0" destOrd="0" presId="urn:microsoft.com/office/officeart/2018/2/layout/IconCircleList"/>
    <dgm:cxn modelId="{473B8563-8A44-4520-9F67-3694BBC7E4F7}" type="presParOf" srcId="{658554B1-E9CD-4827-9CA2-986773EAF137}" destId="{08229B6E-A71B-4ECF-B486-DC7178DE4B29}" srcOrd="0" destOrd="0" presId="urn:microsoft.com/office/officeart/2018/2/layout/IconCircleList"/>
    <dgm:cxn modelId="{6E907308-CE02-4D3A-9511-50594023AA50}" type="presParOf" srcId="{08229B6E-A71B-4ECF-B486-DC7178DE4B29}" destId="{FC4E9B13-DB49-4DCE-9585-0CC3BCF2BE78}" srcOrd="0" destOrd="0" presId="urn:microsoft.com/office/officeart/2018/2/layout/IconCircleList"/>
    <dgm:cxn modelId="{5B06B762-6B24-474C-943F-3AACF7658453}" type="presParOf" srcId="{08229B6E-A71B-4ECF-B486-DC7178DE4B29}" destId="{FB9A1D5E-D010-4CDF-A5E3-F4033D87D2D2}" srcOrd="1" destOrd="0" presId="urn:microsoft.com/office/officeart/2018/2/layout/IconCircleList"/>
    <dgm:cxn modelId="{FA24DAE5-4A70-4240-8F16-B4B2FDD1E258}" type="presParOf" srcId="{08229B6E-A71B-4ECF-B486-DC7178DE4B29}" destId="{8B41EE94-3AD4-4D12-84D5-031B81320417}" srcOrd="2" destOrd="0" presId="urn:microsoft.com/office/officeart/2018/2/layout/IconCircleList"/>
    <dgm:cxn modelId="{CB48DC17-8CB0-4CCA-880F-FBAC776DB3D4}" type="presParOf" srcId="{08229B6E-A71B-4ECF-B486-DC7178DE4B29}" destId="{4580370F-3AAA-425C-A6E5-30625AEE2DF2}" srcOrd="3" destOrd="0" presId="urn:microsoft.com/office/officeart/2018/2/layout/IconCircleList"/>
    <dgm:cxn modelId="{4F8344EF-BCA6-475F-9044-81A016C8343E}" type="presParOf" srcId="{658554B1-E9CD-4827-9CA2-986773EAF137}" destId="{035C9411-D9BC-4811-A890-E48C371FAFE7}" srcOrd="1" destOrd="0" presId="urn:microsoft.com/office/officeart/2018/2/layout/IconCircleList"/>
    <dgm:cxn modelId="{86978834-9CC2-4814-A4FC-A7EC31C415EA}" type="presParOf" srcId="{658554B1-E9CD-4827-9CA2-986773EAF137}" destId="{40CE88AE-F32F-446C-8590-B6430F47762F}" srcOrd="2" destOrd="0" presId="urn:microsoft.com/office/officeart/2018/2/layout/IconCircleList"/>
    <dgm:cxn modelId="{92D4BD8F-55D2-4C1B-8A81-0315583A58FE}" type="presParOf" srcId="{40CE88AE-F32F-446C-8590-B6430F47762F}" destId="{87CFD448-B760-403B-8F88-7A9321A1ADD4}" srcOrd="0" destOrd="0" presId="urn:microsoft.com/office/officeart/2018/2/layout/IconCircleList"/>
    <dgm:cxn modelId="{0539DFF9-99C3-41CF-9706-71AC8B77E78A}" type="presParOf" srcId="{40CE88AE-F32F-446C-8590-B6430F47762F}" destId="{8905632F-3C6A-4522-963B-D9E2FD38041C}" srcOrd="1" destOrd="0" presId="urn:microsoft.com/office/officeart/2018/2/layout/IconCircleList"/>
    <dgm:cxn modelId="{8A0C093D-E703-454E-A89B-22147B0370A4}" type="presParOf" srcId="{40CE88AE-F32F-446C-8590-B6430F47762F}" destId="{BD78C83D-929F-4FF9-830A-E8F221DAA124}" srcOrd="2" destOrd="0" presId="urn:microsoft.com/office/officeart/2018/2/layout/IconCircleList"/>
    <dgm:cxn modelId="{B5D88634-419C-4DF7-90C3-B6EDAF5A59D7}" type="presParOf" srcId="{40CE88AE-F32F-446C-8590-B6430F47762F}" destId="{39BB663C-5315-466B-B9E2-B594D9AAF586}" srcOrd="3" destOrd="0" presId="urn:microsoft.com/office/officeart/2018/2/layout/IconCircleList"/>
    <dgm:cxn modelId="{95815435-E188-4FD0-A129-E0108FA6DBD6}" type="presParOf" srcId="{658554B1-E9CD-4827-9CA2-986773EAF137}" destId="{C9378C99-14D4-4A76-810F-DE3959C0E324}" srcOrd="3" destOrd="0" presId="urn:microsoft.com/office/officeart/2018/2/layout/IconCircleList"/>
    <dgm:cxn modelId="{1E02DF8A-56A4-4877-9E34-F1FEA596CC8F}" type="presParOf" srcId="{658554B1-E9CD-4827-9CA2-986773EAF137}" destId="{217C3B46-B190-459E-A719-67717B90E7BF}" srcOrd="4" destOrd="0" presId="urn:microsoft.com/office/officeart/2018/2/layout/IconCircleList"/>
    <dgm:cxn modelId="{A83F90B8-50D4-4CFA-A077-4FC8D8A48C89}" type="presParOf" srcId="{217C3B46-B190-459E-A719-67717B90E7BF}" destId="{22F02CC5-33ED-4426-8533-5F30B72F7503}" srcOrd="0" destOrd="0" presId="urn:microsoft.com/office/officeart/2018/2/layout/IconCircleList"/>
    <dgm:cxn modelId="{95951B84-F351-424A-8642-66075D00E45B}" type="presParOf" srcId="{217C3B46-B190-459E-A719-67717B90E7BF}" destId="{7DDA3658-82C0-4EB1-A3DC-ABD2EDB463C9}" srcOrd="1" destOrd="0" presId="urn:microsoft.com/office/officeart/2018/2/layout/IconCircleList"/>
    <dgm:cxn modelId="{4883B686-2298-446B-B1AF-88C4623C2324}" type="presParOf" srcId="{217C3B46-B190-459E-A719-67717B90E7BF}" destId="{709BC659-4144-4524-B21D-D2F9884AB708}" srcOrd="2" destOrd="0" presId="urn:microsoft.com/office/officeart/2018/2/layout/IconCircleList"/>
    <dgm:cxn modelId="{251178F7-81AB-4407-B174-88476F09CD67}" type="presParOf" srcId="{217C3B46-B190-459E-A719-67717B90E7BF}" destId="{1E06295E-F071-49DF-AD08-594D8758E653}" srcOrd="3" destOrd="0" presId="urn:microsoft.com/office/officeart/2018/2/layout/IconCircleList"/>
    <dgm:cxn modelId="{C656293F-2206-4E62-8D51-6C13BE9D0198}" type="presParOf" srcId="{658554B1-E9CD-4827-9CA2-986773EAF137}" destId="{B5205CCD-1C59-4ED4-AFFD-D982B99CC09E}" srcOrd="5" destOrd="0" presId="urn:microsoft.com/office/officeart/2018/2/layout/IconCircleList"/>
    <dgm:cxn modelId="{29E4428A-07D8-4943-9848-906F25C8E8B6}" type="presParOf" srcId="{658554B1-E9CD-4827-9CA2-986773EAF137}" destId="{9554CB00-C060-49C0-81D3-5E80E163A590}" srcOrd="6" destOrd="0" presId="urn:microsoft.com/office/officeart/2018/2/layout/IconCircleList"/>
    <dgm:cxn modelId="{A87003F8-4F80-43EE-9449-90E790C77567}" type="presParOf" srcId="{9554CB00-C060-49C0-81D3-5E80E163A590}" destId="{67F9720D-783C-47BD-8556-402025EDADBE}" srcOrd="0" destOrd="0" presId="urn:microsoft.com/office/officeart/2018/2/layout/IconCircleList"/>
    <dgm:cxn modelId="{993916A1-0EFE-4CE8-9DA9-2BD445D5C476}" type="presParOf" srcId="{9554CB00-C060-49C0-81D3-5E80E163A590}" destId="{25AA6405-44D3-425B-806B-681EA88E9D5A}" srcOrd="1" destOrd="0" presId="urn:microsoft.com/office/officeart/2018/2/layout/IconCircleList"/>
    <dgm:cxn modelId="{C655F2E1-3D8E-46BF-99EB-1945926811E1}" type="presParOf" srcId="{9554CB00-C060-49C0-81D3-5E80E163A590}" destId="{5682B7F3-0E95-4113-91E6-6823BB1D8F9C}" srcOrd="2" destOrd="0" presId="urn:microsoft.com/office/officeart/2018/2/layout/IconCircleList"/>
    <dgm:cxn modelId="{9947C9E7-50B4-4E4C-A708-62C42808C4DC}" type="presParOf" srcId="{9554CB00-C060-49C0-81D3-5E80E163A590}" destId="{C241DF82-5A95-4B60-9269-B0B6C73132D5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62AAE2B-E082-483B-BB98-C81A26839A2E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C3955D7-646C-48F1-AB2E-6E2853EE7AA2}">
      <dgm:prSet/>
      <dgm:spPr/>
      <dgm:t>
        <a:bodyPr/>
        <a:lstStyle/>
        <a:p>
          <a:r>
            <a:rPr lang="en-US"/>
            <a:t>New changes went into effect requiring new notices </a:t>
          </a:r>
        </a:p>
      </dgm:t>
    </dgm:pt>
    <dgm:pt modelId="{443896BB-CEB1-4F18-BE92-6270EDB9BF5A}" type="parTrans" cxnId="{0BEA9870-061F-4755-BC3A-76DC2F7837C5}">
      <dgm:prSet/>
      <dgm:spPr/>
      <dgm:t>
        <a:bodyPr/>
        <a:lstStyle/>
        <a:p>
          <a:endParaRPr lang="en-US"/>
        </a:p>
      </dgm:t>
    </dgm:pt>
    <dgm:pt modelId="{B863D534-FE3C-46EE-BB37-CA635380C369}" type="sibTrans" cxnId="{0BEA9870-061F-4755-BC3A-76DC2F7837C5}">
      <dgm:prSet/>
      <dgm:spPr/>
      <dgm:t>
        <a:bodyPr/>
        <a:lstStyle/>
        <a:p>
          <a:endParaRPr lang="en-US"/>
        </a:p>
      </dgm:t>
    </dgm:pt>
    <dgm:pt modelId="{5DE55FAB-CBD0-4127-AF9A-FE2DBB2BF33F}">
      <dgm:prSet/>
      <dgm:spPr/>
      <dgm:t>
        <a:bodyPr/>
        <a:lstStyle/>
        <a:p>
          <a:r>
            <a:rPr lang="en-US"/>
            <a:t>Federal law requires a 30 day notice to vacate for any tenants in subsidized or federally-insured properties </a:t>
          </a:r>
        </a:p>
      </dgm:t>
    </dgm:pt>
    <dgm:pt modelId="{49E7513E-5D1D-4DE8-81B7-6AE8C85F066B}" type="parTrans" cxnId="{C1002334-3244-45BA-B7CB-AB7CAC45A18E}">
      <dgm:prSet/>
      <dgm:spPr/>
      <dgm:t>
        <a:bodyPr/>
        <a:lstStyle/>
        <a:p>
          <a:endParaRPr lang="en-US"/>
        </a:p>
      </dgm:t>
    </dgm:pt>
    <dgm:pt modelId="{82095610-C542-4DEC-A699-B774970025EA}" type="sibTrans" cxnId="{C1002334-3244-45BA-B7CB-AB7CAC45A18E}">
      <dgm:prSet/>
      <dgm:spPr/>
      <dgm:t>
        <a:bodyPr/>
        <a:lstStyle/>
        <a:p>
          <a:endParaRPr lang="en-US"/>
        </a:p>
      </dgm:t>
    </dgm:pt>
    <dgm:pt modelId="{7290663D-4F59-464D-B7F4-247FCABD1F67}">
      <dgm:prSet/>
      <dgm:spPr/>
      <dgm:t>
        <a:bodyPr/>
        <a:lstStyle/>
        <a:p>
          <a:r>
            <a:rPr lang="en-US"/>
            <a:t>*state law provides for 14 days to vacate for a tenant who falls behind on rent </a:t>
          </a:r>
        </a:p>
      </dgm:t>
    </dgm:pt>
    <dgm:pt modelId="{20F3AA4C-25F4-429A-83AD-77C4C23075E1}" type="parTrans" cxnId="{816A7F6E-B51D-480D-B6E5-7E5A032F48D1}">
      <dgm:prSet/>
      <dgm:spPr/>
      <dgm:t>
        <a:bodyPr/>
        <a:lstStyle/>
        <a:p>
          <a:endParaRPr lang="en-US"/>
        </a:p>
      </dgm:t>
    </dgm:pt>
    <dgm:pt modelId="{67EB6A0D-99DD-4BCF-B4B4-A76734F59986}" type="sibTrans" cxnId="{816A7F6E-B51D-480D-B6E5-7E5A032F48D1}">
      <dgm:prSet/>
      <dgm:spPr/>
      <dgm:t>
        <a:bodyPr/>
        <a:lstStyle/>
        <a:p>
          <a:endParaRPr lang="en-US"/>
        </a:p>
      </dgm:t>
    </dgm:pt>
    <dgm:pt modelId="{A6A16047-3CC0-4EE6-AF92-99F27BC546AB}">
      <dgm:prSet/>
      <dgm:spPr/>
      <dgm:t>
        <a:bodyPr/>
        <a:lstStyle/>
        <a:p>
          <a:r>
            <a:rPr lang="en-US"/>
            <a:t>Tenants should be receiving notices under RCW 59.18.650 (just cause law) or local ordinances (Seattle, Unincorporated King County, Auburn, Federal Way, Burien) </a:t>
          </a:r>
        </a:p>
      </dgm:t>
    </dgm:pt>
    <dgm:pt modelId="{441BF253-1042-4A5F-9C65-79D3F786D82B}" type="parTrans" cxnId="{D491605E-B49D-4FDC-99A5-ADEDD4DBE5DE}">
      <dgm:prSet/>
      <dgm:spPr/>
      <dgm:t>
        <a:bodyPr/>
        <a:lstStyle/>
        <a:p>
          <a:endParaRPr lang="en-US"/>
        </a:p>
      </dgm:t>
    </dgm:pt>
    <dgm:pt modelId="{EACBF3C1-B93E-4C02-93F3-4CF37374C146}" type="sibTrans" cxnId="{D491605E-B49D-4FDC-99A5-ADEDD4DBE5DE}">
      <dgm:prSet/>
      <dgm:spPr/>
      <dgm:t>
        <a:bodyPr/>
        <a:lstStyle/>
        <a:p>
          <a:endParaRPr lang="en-US"/>
        </a:p>
      </dgm:t>
    </dgm:pt>
    <dgm:pt modelId="{FBA82D64-9F76-0F48-A1B4-9F3861833D7E}" type="pres">
      <dgm:prSet presAssocID="{A62AAE2B-E082-483B-BB98-C81A26839A2E}" presName="linear" presStyleCnt="0">
        <dgm:presLayoutVars>
          <dgm:animLvl val="lvl"/>
          <dgm:resizeHandles val="exact"/>
        </dgm:presLayoutVars>
      </dgm:prSet>
      <dgm:spPr/>
    </dgm:pt>
    <dgm:pt modelId="{7F597DAA-A22D-8B40-8BD6-D78C52451D5D}" type="pres">
      <dgm:prSet presAssocID="{CC3955D7-646C-48F1-AB2E-6E2853EE7AA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2B3DF30-071B-C247-8C4A-7AA0E305C7CA}" type="pres">
      <dgm:prSet presAssocID="{B863D534-FE3C-46EE-BB37-CA635380C369}" presName="spacer" presStyleCnt="0"/>
      <dgm:spPr/>
    </dgm:pt>
    <dgm:pt modelId="{D290C5A3-96C3-2743-B7A0-DB1C5FB79F5F}" type="pres">
      <dgm:prSet presAssocID="{5DE55FAB-CBD0-4127-AF9A-FE2DBB2BF33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8B14D1F-29B1-DD48-978F-A8059EB78DA3}" type="pres">
      <dgm:prSet presAssocID="{5DE55FAB-CBD0-4127-AF9A-FE2DBB2BF33F}" presName="childText" presStyleLbl="revTx" presStyleIdx="0" presStyleCnt="1">
        <dgm:presLayoutVars>
          <dgm:bulletEnabled val="1"/>
        </dgm:presLayoutVars>
      </dgm:prSet>
      <dgm:spPr/>
    </dgm:pt>
    <dgm:pt modelId="{FDED716C-96B5-0941-8817-47D84459C529}" type="pres">
      <dgm:prSet presAssocID="{A6A16047-3CC0-4EE6-AF92-99F27BC546A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D3B4C02-2783-6C46-8458-1B895E1950F7}" type="presOf" srcId="{CC3955D7-646C-48F1-AB2E-6E2853EE7AA2}" destId="{7F597DAA-A22D-8B40-8BD6-D78C52451D5D}" srcOrd="0" destOrd="0" presId="urn:microsoft.com/office/officeart/2005/8/layout/vList2"/>
    <dgm:cxn modelId="{C1002334-3244-45BA-B7CB-AB7CAC45A18E}" srcId="{A62AAE2B-E082-483B-BB98-C81A26839A2E}" destId="{5DE55FAB-CBD0-4127-AF9A-FE2DBB2BF33F}" srcOrd="1" destOrd="0" parTransId="{49E7513E-5D1D-4DE8-81B7-6AE8C85F066B}" sibTransId="{82095610-C542-4DEC-A699-B774970025EA}"/>
    <dgm:cxn modelId="{38150F56-6651-F24D-A82E-223C0111C7EB}" type="presOf" srcId="{5DE55FAB-CBD0-4127-AF9A-FE2DBB2BF33F}" destId="{D290C5A3-96C3-2743-B7A0-DB1C5FB79F5F}" srcOrd="0" destOrd="0" presId="urn:microsoft.com/office/officeart/2005/8/layout/vList2"/>
    <dgm:cxn modelId="{D491605E-B49D-4FDC-99A5-ADEDD4DBE5DE}" srcId="{A62AAE2B-E082-483B-BB98-C81A26839A2E}" destId="{A6A16047-3CC0-4EE6-AF92-99F27BC546AB}" srcOrd="2" destOrd="0" parTransId="{441BF253-1042-4A5F-9C65-79D3F786D82B}" sibTransId="{EACBF3C1-B93E-4C02-93F3-4CF37374C146}"/>
    <dgm:cxn modelId="{9BB4046E-A9C2-BE46-9163-1AB6FF86EA5B}" type="presOf" srcId="{A62AAE2B-E082-483B-BB98-C81A26839A2E}" destId="{FBA82D64-9F76-0F48-A1B4-9F3861833D7E}" srcOrd="0" destOrd="0" presId="urn:microsoft.com/office/officeart/2005/8/layout/vList2"/>
    <dgm:cxn modelId="{816A7F6E-B51D-480D-B6E5-7E5A032F48D1}" srcId="{5DE55FAB-CBD0-4127-AF9A-FE2DBB2BF33F}" destId="{7290663D-4F59-464D-B7F4-247FCABD1F67}" srcOrd="0" destOrd="0" parTransId="{20F3AA4C-25F4-429A-83AD-77C4C23075E1}" sibTransId="{67EB6A0D-99DD-4BCF-B4B4-A76734F59986}"/>
    <dgm:cxn modelId="{0BEA9870-061F-4755-BC3A-76DC2F7837C5}" srcId="{A62AAE2B-E082-483B-BB98-C81A26839A2E}" destId="{CC3955D7-646C-48F1-AB2E-6E2853EE7AA2}" srcOrd="0" destOrd="0" parTransId="{443896BB-CEB1-4F18-BE92-6270EDB9BF5A}" sibTransId="{B863D534-FE3C-46EE-BB37-CA635380C369}"/>
    <dgm:cxn modelId="{78CA89AF-6C3B-9943-8F37-82F0D5A6AAE1}" type="presOf" srcId="{7290663D-4F59-464D-B7F4-247FCABD1F67}" destId="{08B14D1F-29B1-DD48-978F-A8059EB78DA3}" srcOrd="0" destOrd="0" presId="urn:microsoft.com/office/officeart/2005/8/layout/vList2"/>
    <dgm:cxn modelId="{671696B8-27FC-7149-BFB9-69306785FA7B}" type="presOf" srcId="{A6A16047-3CC0-4EE6-AF92-99F27BC546AB}" destId="{FDED716C-96B5-0941-8817-47D84459C529}" srcOrd="0" destOrd="0" presId="urn:microsoft.com/office/officeart/2005/8/layout/vList2"/>
    <dgm:cxn modelId="{288ABB6E-E6C6-A548-98B9-EE4379C11296}" type="presParOf" srcId="{FBA82D64-9F76-0F48-A1B4-9F3861833D7E}" destId="{7F597DAA-A22D-8B40-8BD6-D78C52451D5D}" srcOrd="0" destOrd="0" presId="urn:microsoft.com/office/officeart/2005/8/layout/vList2"/>
    <dgm:cxn modelId="{D64C309D-9980-364F-902D-4AFA0ED593DE}" type="presParOf" srcId="{FBA82D64-9F76-0F48-A1B4-9F3861833D7E}" destId="{32B3DF30-071B-C247-8C4A-7AA0E305C7CA}" srcOrd="1" destOrd="0" presId="urn:microsoft.com/office/officeart/2005/8/layout/vList2"/>
    <dgm:cxn modelId="{92600292-0AC7-694B-8723-B6171562D848}" type="presParOf" srcId="{FBA82D64-9F76-0F48-A1B4-9F3861833D7E}" destId="{D290C5A3-96C3-2743-B7A0-DB1C5FB79F5F}" srcOrd="2" destOrd="0" presId="urn:microsoft.com/office/officeart/2005/8/layout/vList2"/>
    <dgm:cxn modelId="{C8CD126C-A5C0-944D-830C-1081EC175A69}" type="presParOf" srcId="{FBA82D64-9F76-0F48-A1B4-9F3861833D7E}" destId="{08B14D1F-29B1-DD48-978F-A8059EB78DA3}" srcOrd="3" destOrd="0" presId="urn:microsoft.com/office/officeart/2005/8/layout/vList2"/>
    <dgm:cxn modelId="{3A2F7E97-E8A9-3144-B2B5-B50B5C37A4C5}" type="presParOf" srcId="{FBA82D64-9F76-0F48-A1B4-9F3861833D7E}" destId="{FDED716C-96B5-0941-8817-47D84459C52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F958DE1-DBD2-4585-8317-F305362426E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88663F19-6EF5-48C0-90AA-391CFE7546CB}">
      <dgm:prSet/>
      <dgm:spPr/>
      <dgm:t>
        <a:bodyPr/>
        <a:lstStyle/>
        <a:p>
          <a:r>
            <a:rPr lang="en-US"/>
            <a:t>New law requires a landlord have “cause” to evict as cited in RCW 59.18.650 </a:t>
          </a:r>
        </a:p>
      </dgm:t>
    </dgm:pt>
    <dgm:pt modelId="{21DD2D3B-D43E-4811-B0C0-16D4992AADD5}" type="parTrans" cxnId="{DA252671-30AE-4696-B682-F2761B2FF1A2}">
      <dgm:prSet/>
      <dgm:spPr/>
      <dgm:t>
        <a:bodyPr/>
        <a:lstStyle/>
        <a:p>
          <a:endParaRPr lang="en-US"/>
        </a:p>
      </dgm:t>
    </dgm:pt>
    <dgm:pt modelId="{79C471A1-0B66-45EF-A7F3-2AD0EF013FC8}" type="sibTrans" cxnId="{DA252671-30AE-4696-B682-F2761B2FF1A2}">
      <dgm:prSet/>
      <dgm:spPr/>
      <dgm:t>
        <a:bodyPr/>
        <a:lstStyle/>
        <a:p>
          <a:endParaRPr lang="en-US"/>
        </a:p>
      </dgm:t>
    </dgm:pt>
    <dgm:pt modelId="{DF05D100-4683-480A-A1C7-2C092FE1B2DD}">
      <dgm:prSet/>
      <dgm:spPr/>
      <dgm:t>
        <a:bodyPr/>
        <a:lstStyle/>
        <a:p>
          <a:r>
            <a:rPr lang="en-US"/>
            <a:t>Local laws may provide greater protection in Seattle, Federal Way, Auburn, Unincorporated King County, or Burien </a:t>
          </a:r>
        </a:p>
      </dgm:t>
    </dgm:pt>
    <dgm:pt modelId="{7CE665BF-FF12-47C1-8507-D0570D2B01E3}" type="parTrans" cxnId="{13FB950B-DED4-4507-B88A-F66E9FAB9066}">
      <dgm:prSet/>
      <dgm:spPr/>
      <dgm:t>
        <a:bodyPr/>
        <a:lstStyle/>
        <a:p>
          <a:endParaRPr lang="en-US"/>
        </a:p>
      </dgm:t>
    </dgm:pt>
    <dgm:pt modelId="{32B652D3-F778-41B2-9229-74E2944ABBF9}" type="sibTrans" cxnId="{13FB950B-DED4-4507-B88A-F66E9FAB9066}">
      <dgm:prSet/>
      <dgm:spPr/>
      <dgm:t>
        <a:bodyPr/>
        <a:lstStyle/>
        <a:p>
          <a:endParaRPr lang="en-US"/>
        </a:p>
      </dgm:t>
    </dgm:pt>
    <dgm:pt modelId="{B67908AE-8CBC-294B-B482-01102678B65D}" type="pres">
      <dgm:prSet presAssocID="{FF958DE1-DBD2-4585-8317-F305362426E7}" presName="linear" presStyleCnt="0">
        <dgm:presLayoutVars>
          <dgm:animLvl val="lvl"/>
          <dgm:resizeHandles val="exact"/>
        </dgm:presLayoutVars>
      </dgm:prSet>
      <dgm:spPr/>
    </dgm:pt>
    <dgm:pt modelId="{1697AA0B-B9B2-4F43-9E48-336D2A139B36}" type="pres">
      <dgm:prSet presAssocID="{88663F19-6EF5-48C0-90AA-391CFE7546C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E2D49D6-DD4A-8649-A235-3DC25AC8B7B8}" type="pres">
      <dgm:prSet presAssocID="{79C471A1-0B66-45EF-A7F3-2AD0EF013FC8}" presName="spacer" presStyleCnt="0"/>
      <dgm:spPr/>
    </dgm:pt>
    <dgm:pt modelId="{644D8347-611A-DA4E-BF76-E36685C024F5}" type="pres">
      <dgm:prSet presAssocID="{DF05D100-4683-480A-A1C7-2C092FE1B2DD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13FB950B-DED4-4507-B88A-F66E9FAB9066}" srcId="{FF958DE1-DBD2-4585-8317-F305362426E7}" destId="{DF05D100-4683-480A-A1C7-2C092FE1B2DD}" srcOrd="1" destOrd="0" parTransId="{7CE665BF-FF12-47C1-8507-D0570D2B01E3}" sibTransId="{32B652D3-F778-41B2-9229-74E2944ABBF9}"/>
    <dgm:cxn modelId="{BC570B0C-88F4-CD46-B61B-59DEA4EE09A0}" type="presOf" srcId="{DF05D100-4683-480A-A1C7-2C092FE1B2DD}" destId="{644D8347-611A-DA4E-BF76-E36685C024F5}" srcOrd="0" destOrd="0" presId="urn:microsoft.com/office/officeart/2005/8/layout/vList2"/>
    <dgm:cxn modelId="{A8EC2A27-95BD-1B40-B1B1-B1CD0CFB40C5}" type="presOf" srcId="{88663F19-6EF5-48C0-90AA-391CFE7546CB}" destId="{1697AA0B-B9B2-4F43-9E48-336D2A139B36}" srcOrd="0" destOrd="0" presId="urn:microsoft.com/office/officeart/2005/8/layout/vList2"/>
    <dgm:cxn modelId="{DA252671-30AE-4696-B682-F2761B2FF1A2}" srcId="{FF958DE1-DBD2-4585-8317-F305362426E7}" destId="{88663F19-6EF5-48C0-90AA-391CFE7546CB}" srcOrd="0" destOrd="0" parTransId="{21DD2D3B-D43E-4811-B0C0-16D4992AADD5}" sibTransId="{79C471A1-0B66-45EF-A7F3-2AD0EF013FC8}"/>
    <dgm:cxn modelId="{79B471E4-5BEA-9140-A382-7A53AAC9BD70}" type="presOf" srcId="{FF958DE1-DBD2-4585-8317-F305362426E7}" destId="{B67908AE-8CBC-294B-B482-01102678B65D}" srcOrd="0" destOrd="0" presId="urn:microsoft.com/office/officeart/2005/8/layout/vList2"/>
    <dgm:cxn modelId="{A40853FC-8309-1440-9A42-96004C2D228B}" type="presParOf" srcId="{B67908AE-8CBC-294B-B482-01102678B65D}" destId="{1697AA0B-B9B2-4F43-9E48-336D2A139B36}" srcOrd="0" destOrd="0" presId="urn:microsoft.com/office/officeart/2005/8/layout/vList2"/>
    <dgm:cxn modelId="{EAB60D34-457A-474D-99A3-861DD1B37A4C}" type="presParOf" srcId="{B67908AE-8CBC-294B-B482-01102678B65D}" destId="{0E2D49D6-DD4A-8649-A235-3DC25AC8B7B8}" srcOrd="1" destOrd="0" presId="urn:microsoft.com/office/officeart/2005/8/layout/vList2"/>
    <dgm:cxn modelId="{DC7BA9D9-7048-C645-A12E-785CA4CB1315}" type="presParOf" srcId="{B67908AE-8CBC-294B-B482-01102678B65D}" destId="{644D8347-611A-DA4E-BF76-E36685C024F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C04C9F-6791-4644-BBD5-B824419FB0C8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9218887-27AF-43B1-8154-A37169EFE60F}">
      <dgm:prSet/>
      <dgm:spPr/>
      <dgm:t>
        <a:bodyPr/>
        <a:lstStyle/>
        <a:p>
          <a:r>
            <a:rPr lang="en-US" dirty="0"/>
            <a:t>72% of Black Households Rent</a:t>
          </a:r>
        </a:p>
      </dgm:t>
    </dgm:pt>
    <dgm:pt modelId="{A332426C-A72C-4DB0-91C3-C940DA6B9A59}" type="parTrans" cxnId="{47F79F97-1557-4321-8190-288C235FD1AB}">
      <dgm:prSet/>
      <dgm:spPr/>
      <dgm:t>
        <a:bodyPr/>
        <a:lstStyle/>
        <a:p>
          <a:endParaRPr lang="en-US"/>
        </a:p>
      </dgm:t>
    </dgm:pt>
    <dgm:pt modelId="{745EBC0A-E603-4475-A2D0-833466F5C29D}" type="sibTrans" cxnId="{47F79F97-1557-4321-8190-288C235FD1AB}">
      <dgm:prSet/>
      <dgm:spPr/>
      <dgm:t>
        <a:bodyPr/>
        <a:lstStyle/>
        <a:p>
          <a:endParaRPr lang="en-US"/>
        </a:p>
      </dgm:t>
    </dgm:pt>
    <dgm:pt modelId="{4D8EE907-1C90-4FAE-993A-9999A5E35DC9}">
      <dgm:prSet/>
      <dgm:spPr/>
      <dgm:t>
        <a:bodyPr/>
        <a:lstStyle/>
        <a:p>
          <a:r>
            <a:rPr lang="en-US" dirty="0"/>
            <a:t>69% of Latinx Households Rent</a:t>
          </a:r>
        </a:p>
      </dgm:t>
    </dgm:pt>
    <dgm:pt modelId="{B4812429-E599-4D7C-B47D-BDD78E666BBA}" type="parTrans" cxnId="{7FF9BC68-36AF-47BA-A0BA-1ACD27F9A3CE}">
      <dgm:prSet/>
      <dgm:spPr/>
      <dgm:t>
        <a:bodyPr/>
        <a:lstStyle/>
        <a:p>
          <a:endParaRPr lang="en-US"/>
        </a:p>
      </dgm:t>
    </dgm:pt>
    <dgm:pt modelId="{A137952B-CDC4-41A1-9FD1-9415F15FD90F}" type="sibTrans" cxnId="{7FF9BC68-36AF-47BA-A0BA-1ACD27F9A3CE}">
      <dgm:prSet/>
      <dgm:spPr/>
      <dgm:t>
        <a:bodyPr/>
        <a:lstStyle/>
        <a:p>
          <a:endParaRPr lang="en-US"/>
        </a:p>
      </dgm:t>
    </dgm:pt>
    <dgm:pt modelId="{052DBCD1-D917-4B43-9E83-4043353469B8}">
      <dgm:prSet/>
      <dgm:spPr/>
      <dgm:t>
        <a:bodyPr/>
        <a:lstStyle/>
        <a:p>
          <a:r>
            <a:rPr lang="en-US" dirty="0"/>
            <a:t>37.3% of White Households Rent</a:t>
          </a:r>
        </a:p>
      </dgm:t>
    </dgm:pt>
    <dgm:pt modelId="{1307E7D6-0D62-438A-927F-B8E7AA173BF6}" type="parTrans" cxnId="{ECCBB7D5-7F8A-4939-A514-CCB5F2783E2E}">
      <dgm:prSet/>
      <dgm:spPr/>
      <dgm:t>
        <a:bodyPr/>
        <a:lstStyle/>
        <a:p>
          <a:endParaRPr lang="en-US"/>
        </a:p>
      </dgm:t>
    </dgm:pt>
    <dgm:pt modelId="{C7919023-9E74-4A96-95A0-1585A8F23459}" type="sibTrans" cxnId="{ECCBB7D5-7F8A-4939-A514-CCB5F2783E2E}">
      <dgm:prSet/>
      <dgm:spPr/>
      <dgm:t>
        <a:bodyPr/>
        <a:lstStyle/>
        <a:p>
          <a:endParaRPr lang="en-US"/>
        </a:p>
      </dgm:t>
    </dgm:pt>
    <dgm:pt modelId="{113620B4-A028-A04E-A05F-08462379D346}" type="pres">
      <dgm:prSet presAssocID="{5FC04C9F-6791-4644-BBD5-B824419FB0C8}" presName="vert0" presStyleCnt="0">
        <dgm:presLayoutVars>
          <dgm:dir/>
          <dgm:animOne val="branch"/>
          <dgm:animLvl val="lvl"/>
        </dgm:presLayoutVars>
      </dgm:prSet>
      <dgm:spPr/>
    </dgm:pt>
    <dgm:pt modelId="{4234BFA1-617E-024E-ACD7-1915DEA1F02F}" type="pres">
      <dgm:prSet presAssocID="{09218887-27AF-43B1-8154-A37169EFE60F}" presName="thickLine" presStyleLbl="alignNode1" presStyleIdx="0" presStyleCnt="3"/>
      <dgm:spPr/>
    </dgm:pt>
    <dgm:pt modelId="{FC371418-F47D-D34E-815A-3C0BF7E1C4F6}" type="pres">
      <dgm:prSet presAssocID="{09218887-27AF-43B1-8154-A37169EFE60F}" presName="horz1" presStyleCnt="0"/>
      <dgm:spPr/>
    </dgm:pt>
    <dgm:pt modelId="{8ED0621F-52BC-B749-9CF1-32DC847E6A09}" type="pres">
      <dgm:prSet presAssocID="{09218887-27AF-43B1-8154-A37169EFE60F}" presName="tx1" presStyleLbl="revTx" presStyleIdx="0" presStyleCnt="3"/>
      <dgm:spPr/>
    </dgm:pt>
    <dgm:pt modelId="{42583000-DE8D-7C4C-B152-B7554528F6A7}" type="pres">
      <dgm:prSet presAssocID="{09218887-27AF-43B1-8154-A37169EFE60F}" presName="vert1" presStyleCnt="0"/>
      <dgm:spPr/>
    </dgm:pt>
    <dgm:pt modelId="{323180C1-87B3-244B-8970-75545028FF17}" type="pres">
      <dgm:prSet presAssocID="{4D8EE907-1C90-4FAE-993A-9999A5E35DC9}" presName="thickLine" presStyleLbl="alignNode1" presStyleIdx="1" presStyleCnt="3"/>
      <dgm:spPr/>
    </dgm:pt>
    <dgm:pt modelId="{2635B604-AF46-9647-AB19-A9009BFBE0B8}" type="pres">
      <dgm:prSet presAssocID="{4D8EE907-1C90-4FAE-993A-9999A5E35DC9}" presName="horz1" presStyleCnt="0"/>
      <dgm:spPr/>
    </dgm:pt>
    <dgm:pt modelId="{D95D77A6-FD51-9B49-8224-3AB427FC73F3}" type="pres">
      <dgm:prSet presAssocID="{4D8EE907-1C90-4FAE-993A-9999A5E35DC9}" presName="tx1" presStyleLbl="revTx" presStyleIdx="1" presStyleCnt="3"/>
      <dgm:spPr/>
    </dgm:pt>
    <dgm:pt modelId="{5467DFD4-B09F-3C4C-9754-C0D47BE5E497}" type="pres">
      <dgm:prSet presAssocID="{4D8EE907-1C90-4FAE-993A-9999A5E35DC9}" presName="vert1" presStyleCnt="0"/>
      <dgm:spPr/>
    </dgm:pt>
    <dgm:pt modelId="{84A02F53-9327-0D44-A60D-B001541B6667}" type="pres">
      <dgm:prSet presAssocID="{052DBCD1-D917-4B43-9E83-4043353469B8}" presName="thickLine" presStyleLbl="alignNode1" presStyleIdx="2" presStyleCnt="3"/>
      <dgm:spPr/>
    </dgm:pt>
    <dgm:pt modelId="{D0796188-9273-5141-B0F3-944E0C9AFCA5}" type="pres">
      <dgm:prSet presAssocID="{052DBCD1-D917-4B43-9E83-4043353469B8}" presName="horz1" presStyleCnt="0"/>
      <dgm:spPr/>
    </dgm:pt>
    <dgm:pt modelId="{A6A1BD0E-297A-E242-BF76-8D03B3602222}" type="pres">
      <dgm:prSet presAssocID="{052DBCD1-D917-4B43-9E83-4043353469B8}" presName="tx1" presStyleLbl="revTx" presStyleIdx="2" presStyleCnt="3"/>
      <dgm:spPr/>
    </dgm:pt>
    <dgm:pt modelId="{8A97FF79-1516-4647-847B-361901DB17F7}" type="pres">
      <dgm:prSet presAssocID="{052DBCD1-D917-4B43-9E83-4043353469B8}" presName="vert1" presStyleCnt="0"/>
      <dgm:spPr/>
    </dgm:pt>
  </dgm:ptLst>
  <dgm:cxnLst>
    <dgm:cxn modelId="{A0259D0F-ED1F-9844-BCDA-1748DBDE8CB1}" type="presOf" srcId="{09218887-27AF-43B1-8154-A37169EFE60F}" destId="{8ED0621F-52BC-B749-9CF1-32DC847E6A09}" srcOrd="0" destOrd="0" presId="urn:microsoft.com/office/officeart/2008/layout/LinedList"/>
    <dgm:cxn modelId="{7FF9BC68-36AF-47BA-A0BA-1ACD27F9A3CE}" srcId="{5FC04C9F-6791-4644-BBD5-B824419FB0C8}" destId="{4D8EE907-1C90-4FAE-993A-9999A5E35DC9}" srcOrd="1" destOrd="0" parTransId="{B4812429-E599-4D7C-B47D-BDD78E666BBA}" sibTransId="{A137952B-CDC4-41A1-9FD1-9415F15FD90F}"/>
    <dgm:cxn modelId="{47F79F97-1557-4321-8190-288C235FD1AB}" srcId="{5FC04C9F-6791-4644-BBD5-B824419FB0C8}" destId="{09218887-27AF-43B1-8154-A37169EFE60F}" srcOrd="0" destOrd="0" parTransId="{A332426C-A72C-4DB0-91C3-C940DA6B9A59}" sibTransId="{745EBC0A-E603-4475-A2D0-833466F5C29D}"/>
    <dgm:cxn modelId="{702789BC-0F10-7441-B8E8-005FFA1E7C30}" type="presOf" srcId="{4D8EE907-1C90-4FAE-993A-9999A5E35DC9}" destId="{D95D77A6-FD51-9B49-8224-3AB427FC73F3}" srcOrd="0" destOrd="0" presId="urn:microsoft.com/office/officeart/2008/layout/LinedList"/>
    <dgm:cxn modelId="{C0586CD4-F151-284A-9B2D-09B0EFE1132A}" type="presOf" srcId="{052DBCD1-D917-4B43-9E83-4043353469B8}" destId="{A6A1BD0E-297A-E242-BF76-8D03B3602222}" srcOrd="0" destOrd="0" presId="urn:microsoft.com/office/officeart/2008/layout/LinedList"/>
    <dgm:cxn modelId="{ECCBB7D5-7F8A-4939-A514-CCB5F2783E2E}" srcId="{5FC04C9F-6791-4644-BBD5-B824419FB0C8}" destId="{052DBCD1-D917-4B43-9E83-4043353469B8}" srcOrd="2" destOrd="0" parTransId="{1307E7D6-0D62-438A-927F-B8E7AA173BF6}" sibTransId="{C7919023-9E74-4A96-95A0-1585A8F23459}"/>
    <dgm:cxn modelId="{5B0507F8-D5B1-E845-8FE3-F68F2AB95367}" type="presOf" srcId="{5FC04C9F-6791-4644-BBD5-B824419FB0C8}" destId="{113620B4-A028-A04E-A05F-08462379D346}" srcOrd="0" destOrd="0" presId="urn:microsoft.com/office/officeart/2008/layout/LinedList"/>
    <dgm:cxn modelId="{CB8F317D-639B-D54F-BE43-AFDA49E115D1}" type="presParOf" srcId="{113620B4-A028-A04E-A05F-08462379D346}" destId="{4234BFA1-617E-024E-ACD7-1915DEA1F02F}" srcOrd="0" destOrd="0" presId="urn:microsoft.com/office/officeart/2008/layout/LinedList"/>
    <dgm:cxn modelId="{5929705F-B5EC-E546-BD96-2873BDE219FF}" type="presParOf" srcId="{113620B4-A028-A04E-A05F-08462379D346}" destId="{FC371418-F47D-D34E-815A-3C0BF7E1C4F6}" srcOrd="1" destOrd="0" presId="urn:microsoft.com/office/officeart/2008/layout/LinedList"/>
    <dgm:cxn modelId="{F574A864-474F-8A48-9163-5BD800939CAD}" type="presParOf" srcId="{FC371418-F47D-D34E-815A-3C0BF7E1C4F6}" destId="{8ED0621F-52BC-B749-9CF1-32DC847E6A09}" srcOrd="0" destOrd="0" presId="urn:microsoft.com/office/officeart/2008/layout/LinedList"/>
    <dgm:cxn modelId="{898A89BA-9D94-CD4E-AA8D-B8EF2F88291D}" type="presParOf" srcId="{FC371418-F47D-D34E-815A-3C0BF7E1C4F6}" destId="{42583000-DE8D-7C4C-B152-B7554528F6A7}" srcOrd="1" destOrd="0" presId="urn:microsoft.com/office/officeart/2008/layout/LinedList"/>
    <dgm:cxn modelId="{046314E4-46D7-5B4A-9FF4-3C9945A4B27A}" type="presParOf" srcId="{113620B4-A028-A04E-A05F-08462379D346}" destId="{323180C1-87B3-244B-8970-75545028FF17}" srcOrd="2" destOrd="0" presId="urn:microsoft.com/office/officeart/2008/layout/LinedList"/>
    <dgm:cxn modelId="{7FE49209-E934-9A47-9FC4-69374F33C25B}" type="presParOf" srcId="{113620B4-A028-A04E-A05F-08462379D346}" destId="{2635B604-AF46-9647-AB19-A9009BFBE0B8}" srcOrd="3" destOrd="0" presId="urn:microsoft.com/office/officeart/2008/layout/LinedList"/>
    <dgm:cxn modelId="{16E43EC4-9C69-1741-B78A-9FA93C6347F0}" type="presParOf" srcId="{2635B604-AF46-9647-AB19-A9009BFBE0B8}" destId="{D95D77A6-FD51-9B49-8224-3AB427FC73F3}" srcOrd="0" destOrd="0" presId="urn:microsoft.com/office/officeart/2008/layout/LinedList"/>
    <dgm:cxn modelId="{954EFDC3-CE28-8949-9EE1-8084B259EA9D}" type="presParOf" srcId="{2635B604-AF46-9647-AB19-A9009BFBE0B8}" destId="{5467DFD4-B09F-3C4C-9754-C0D47BE5E497}" srcOrd="1" destOrd="0" presId="urn:microsoft.com/office/officeart/2008/layout/LinedList"/>
    <dgm:cxn modelId="{26226800-8E55-D84C-B58B-848C4922803D}" type="presParOf" srcId="{113620B4-A028-A04E-A05F-08462379D346}" destId="{84A02F53-9327-0D44-A60D-B001541B6667}" srcOrd="4" destOrd="0" presId="urn:microsoft.com/office/officeart/2008/layout/LinedList"/>
    <dgm:cxn modelId="{17810CE8-CC3D-5E49-A537-B0B0AA8A25E7}" type="presParOf" srcId="{113620B4-A028-A04E-A05F-08462379D346}" destId="{D0796188-9273-5141-B0F3-944E0C9AFCA5}" srcOrd="5" destOrd="0" presId="urn:microsoft.com/office/officeart/2008/layout/LinedList"/>
    <dgm:cxn modelId="{16ED4361-6AEF-B745-B238-700F83E1A4A9}" type="presParOf" srcId="{D0796188-9273-5141-B0F3-944E0C9AFCA5}" destId="{A6A1BD0E-297A-E242-BF76-8D03B3602222}" srcOrd="0" destOrd="0" presId="urn:microsoft.com/office/officeart/2008/layout/LinedList"/>
    <dgm:cxn modelId="{FAB2C7FF-CA0A-8049-BC81-AF45C12A48C5}" type="presParOf" srcId="{D0796188-9273-5141-B0F3-944E0C9AFCA5}" destId="{8A97FF79-1516-4647-847B-361901DB17F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C84E4B-D21D-42C8-AF63-D76894130F24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0E4D92C-7C6F-41D2-8030-A57B86E902C1}">
      <dgm:prSet/>
      <dgm:spPr/>
      <dgm:t>
        <a:bodyPr/>
        <a:lstStyle/>
        <a:p>
          <a:r>
            <a:rPr lang="en-US" dirty="0"/>
            <a:t>In Pierce County, 1 in 6 black adults has had an eviction between 2013 and 2017. </a:t>
          </a:r>
        </a:p>
      </dgm:t>
    </dgm:pt>
    <dgm:pt modelId="{928A356C-6814-4280-9E28-08787F0D3A47}" type="parTrans" cxnId="{AB715EFD-65D0-4F41-A385-1FA48D09A8FB}">
      <dgm:prSet/>
      <dgm:spPr/>
      <dgm:t>
        <a:bodyPr/>
        <a:lstStyle/>
        <a:p>
          <a:endParaRPr lang="en-US"/>
        </a:p>
      </dgm:t>
    </dgm:pt>
    <dgm:pt modelId="{F3A92ECB-4A3F-48AF-876C-F484E267633F}" type="sibTrans" cxnId="{AB715EFD-65D0-4F41-A385-1FA48D09A8FB}">
      <dgm:prSet/>
      <dgm:spPr/>
      <dgm:t>
        <a:bodyPr/>
        <a:lstStyle/>
        <a:p>
          <a:endParaRPr lang="en-US"/>
        </a:p>
      </dgm:t>
    </dgm:pt>
    <dgm:pt modelId="{D4543A04-81C7-4FD9-BF7F-22F158CD34F0}">
      <dgm:prSet/>
      <dgm:spPr/>
      <dgm:t>
        <a:bodyPr/>
        <a:lstStyle/>
        <a:p>
          <a:r>
            <a:rPr lang="en-US"/>
            <a:t>In King County, 1 in 11 black adults has had an eviction in King County over the same time period. </a:t>
          </a:r>
        </a:p>
      </dgm:t>
    </dgm:pt>
    <dgm:pt modelId="{8245CF42-772F-483F-98F2-E3199A69F834}" type="parTrans" cxnId="{348423BE-D484-406C-9755-87D886B09B8E}">
      <dgm:prSet/>
      <dgm:spPr/>
      <dgm:t>
        <a:bodyPr/>
        <a:lstStyle/>
        <a:p>
          <a:endParaRPr lang="en-US"/>
        </a:p>
      </dgm:t>
    </dgm:pt>
    <dgm:pt modelId="{019E37C7-E33F-4E78-8F02-67B53633A107}" type="sibTrans" cxnId="{348423BE-D484-406C-9755-87D886B09B8E}">
      <dgm:prSet/>
      <dgm:spPr/>
      <dgm:t>
        <a:bodyPr/>
        <a:lstStyle/>
        <a:p>
          <a:endParaRPr lang="en-US"/>
        </a:p>
      </dgm:t>
    </dgm:pt>
    <dgm:pt modelId="{D14AAD87-8A51-4041-B400-200BDF279647}">
      <dgm:prSet/>
      <dgm:spPr/>
      <dgm:t>
        <a:bodyPr/>
        <a:lstStyle/>
        <a:p>
          <a:r>
            <a:rPr lang="en-US" dirty="0"/>
            <a:t>For white adults, 1 in 50 in Pierce County and 1 in 100 in King were evicted.</a:t>
          </a:r>
        </a:p>
      </dgm:t>
    </dgm:pt>
    <dgm:pt modelId="{688535B3-BFA3-49C1-8927-8E1B83D6D56B}" type="parTrans" cxnId="{C1044C87-978B-4645-8487-4EF91CC81BFF}">
      <dgm:prSet/>
      <dgm:spPr/>
      <dgm:t>
        <a:bodyPr/>
        <a:lstStyle/>
        <a:p>
          <a:endParaRPr lang="en-US"/>
        </a:p>
      </dgm:t>
    </dgm:pt>
    <dgm:pt modelId="{4624A279-B2FE-42E2-BE6C-7E9CCD8A2099}" type="sibTrans" cxnId="{C1044C87-978B-4645-8487-4EF91CC81BFF}">
      <dgm:prSet/>
      <dgm:spPr/>
      <dgm:t>
        <a:bodyPr/>
        <a:lstStyle/>
        <a:p>
          <a:endParaRPr lang="en-US"/>
        </a:p>
      </dgm:t>
    </dgm:pt>
    <dgm:pt modelId="{8F819046-4737-CF4D-8E35-1B3FF08E9BE7}">
      <dgm:prSet/>
      <dgm:spPr/>
      <dgm:t>
        <a:bodyPr/>
        <a:lstStyle/>
        <a:p>
          <a:r>
            <a:rPr lang="en-US" b="0" i="0" dirty="0"/>
            <a:t>Prior to 2021, only 8% of unlawful detainer defendants in WA had legal representation at some point in their eviction process.</a:t>
          </a:r>
          <a:endParaRPr lang="en-US" dirty="0"/>
        </a:p>
      </dgm:t>
    </dgm:pt>
    <dgm:pt modelId="{EE6FC31E-BA35-924D-9351-FFF5A115B10E}" type="parTrans" cxnId="{861FC1F5-0F82-584F-BBF2-324C8171EB06}">
      <dgm:prSet/>
      <dgm:spPr/>
      <dgm:t>
        <a:bodyPr/>
        <a:lstStyle/>
        <a:p>
          <a:endParaRPr lang="en-US"/>
        </a:p>
      </dgm:t>
    </dgm:pt>
    <dgm:pt modelId="{A28CCD0E-EC5F-7341-AFE1-9E8F5626C922}" type="sibTrans" cxnId="{861FC1F5-0F82-584F-BBF2-324C8171EB06}">
      <dgm:prSet/>
      <dgm:spPr/>
      <dgm:t>
        <a:bodyPr/>
        <a:lstStyle/>
        <a:p>
          <a:endParaRPr lang="en-US"/>
        </a:p>
      </dgm:t>
    </dgm:pt>
    <dgm:pt modelId="{9DBD0909-7157-8A4B-B817-AE12F8BBDBA1}" type="pres">
      <dgm:prSet presAssocID="{B3C84E4B-D21D-42C8-AF63-D76894130F24}" presName="vert0" presStyleCnt="0">
        <dgm:presLayoutVars>
          <dgm:dir/>
          <dgm:animOne val="branch"/>
          <dgm:animLvl val="lvl"/>
        </dgm:presLayoutVars>
      </dgm:prSet>
      <dgm:spPr/>
    </dgm:pt>
    <dgm:pt modelId="{A2654BD4-3507-E74B-AE45-1BAAA81DEFE1}" type="pres">
      <dgm:prSet presAssocID="{90E4D92C-7C6F-41D2-8030-A57B86E902C1}" presName="thickLine" presStyleLbl="alignNode1" presStyleIdx="0" presStyleCnt="4"/>
      <dgm:spPr/>
    </dgm:pt>
    <dgm:pt modelId="{4BD7804D-E5EF-7D4F-9956-776A0C3644DC}" type="pres">
      <dgm:prSet presAssocID="{90E4D92C-7C6F-41D2-8030-A57B86E902C1}" presName="horz1" presStyleCnt="0"/>
      <dgm:spPr/>
    </dgm:pt>
    <dgm:pt modelId="{F721C398-3B66-EA4D-9196-899C64AE8927}" type="pres">
      <dgm:prSet presAssocID="{90E4D92C-7C6F-41D2-8030-A57B86E902C1}" presName="tx1" presStyleLbl="revTx" presStyleIdx="0" presStyleCnt="4"/>
      <dgm:spPr/>
    </dgm:pt>
    <dgm:pt modelId="{5169037A-5965-9A4B-8BA2-3055E1ECAEED}" type="pres">
      <dgm:prSet presAssocID="{90E4D92C-7C6F-41D2-8030-A57B86E902C1}" presName="vert1" presStyleCnt="0"/>
      <dgm:spPr/>
    </dgm:pt>
    <dgm:pt modelId="{1EA51A11-8CDC-D64B-8195-DBE8C5DC1EFC}" type="pres">
      <dgm:prSet presAssocID="{D4543A04-81C7-4FD9-BF7F-22F158CD34F0}" presName="thickLine" presStyleLbl="alignNode1" presStyleIdx="1" presStyleCnt="4"/>
      <dgm:spPr/>
    </dgm:pt>
    <dgm:pt modelId="{5DA3312E-2D96-F247-B5CD-77ED4CD6A78B}" type="pres">
      <dgm:prSet presAssocID="{D4543A04-81C7-4FD9-BF7F-22F158CD34F0}" presName="horz1" presStyleCnt="0"/>
      <dgm:spPr/>
    </dgm:pt>
    <dgm:pt modelId="{2FBEAB87-D57E-9040-A1E0-371C6A6671BE}" type="pres">
      <dgm:prSet presAssocID="{D4543A04-81C7-4FD9-BF7F-22F158CD34F0}" presName="tx1" presStyleLbl="revTx" presStyleIdx="1" presStyleCnt="4"/>
      <dgm:spPr/>
    </dgm:pt>
    <dgm:pt modelId="{6F721A5E-DDCD-7545-8B85-4DD80231B0D0}" type="pres">
      <dgm:prSet presAssocID="{D4543A04-81C7-4FD9-BF7F-22F158CD34F0}" presName="vert1" presStyleCnt="0"/>
      <dgm:spPr/>
    </dgm:pt>
    <dgm:pt modelId="{5BB930BA-D32C-B74B-9296-02F3ED5247BE}" type="pres">
      <dgm:prSet presAssocID="{D14AAD87-8A51-4041-B400-200BDF279647}" presName="thickLine" presStyleLbl="alignNode1" presStyleIdx="2" presStyleCnt="4"/>
      <dgm:spPr/>
    </dgm:pt>
    <dgm:pt modelId="{DF3A2936-F4ED-1047-8D61-AFBE611EFF18}" type="pres">
      <dgm:prSet presAssocID="{D14AAD87-8A51-4041-B400-200BDF279647}" presName="horz1" presStyleCnt="0"/>
      <dgm:spPr/>
    </dgm:pt>
    <dgm:pt modelId="{118EC7AD-67AE-214B-ADED-D2CEFE1C03A9}" type="pres">
      <dgm:prSet presAssocID="{D14AAD87-8A51-4041-B400-200BDF279647}" presName="tx1" presStyleLbl="revTx" presStyleIdx="2" presStyleCnt="4"/>
      <dgm:spPr/>
    </dgm:pt>
    <dgm:pt modelId="{D95F9006-5483-AD4A-A8DB-28C08BBE938E}" type="pres">
      <dgm:prSet presAssocID="{D14AAD87-8A51-4041-B400-200BDF279647}" presName="vert1" presStyleCnt="0"/>
      <dgm:spPr/>
    </dgm:pt>
    <dgm:pt modelId="{B96932F3-5A73-9A4E-9280-B10C8D88446E}" type="pres">
      <dgm:prSet presAssocID="{8F819046-4737-CF4D-8E35-1B3FF08E9BE7}" presName="thickLine" presStyleLbl="alignNode1" presStyleIdx="3" presStyleCnt="4"/>
      <dgm:spPr/>
    </dgm:pt>
    <dgm:pt modelId="{5D328E2F-E4F4-3647-9FFE-1A37CE7EFD09}" type="pres">
      <dgm:prSet presAssocID="{8F819046-4737-CF4D-8E35-1B3FF08E9BE7}" presName="horz1" presStyleCnt="0"/>
      <dgm:spPr/>
    </dgm:pt>
    <dgm:pt modelId="{C7F59523-DF42-9F40-9E63-B91AE4007133}" type="pres">
      <dgm:prSet presAssocID="{8F819046-4737-CF4D-8E35-1B3FF08E9BE7}" presName="tx1" presStyleLbl="revTx" presStyleIdx="3" presStyleCnt="4"/>
      <dgm:spPr/>
    </dgm:pt>
    <dgm:pt modelId="{97931CC1-1A01-CB44-BB22-A6343DF0CEF2}" type="pres">
      <dgm:prSet presAssocID="{8F819046-4737-CF4D-8E35-1B3FF08E9BE7}" presName="vert1" presStyleCnt="0"/>
      <dgm:spPr/>
    </dgm:pt>
  </dgm:ptLst>
  <dgm:cxnLst>
    <dgm:cxn modelId="{7725D32A-61C4-2F4B-9B93-B12297538F71}" type="presOf" srcId="{B3C84E4B-D21D-42C8-AF63-D76894130F24}" destId="{9DBD0909-7157-8A4B-B817-AE12F8BBDBA1}" srcOrd="0" destOrd="0" presId="urn:microsoft.com/office/officeart/2008/layout/LinedList"/>
    <dgm:cxn modelId="{EBF85F44-6E40-7D4F-83A5-D8F9F887BC77}" type="presOf" srcId="{D14AAD87-8A51-4041-B400-200BDF279647}" destId="{118EC7AD-67AE-214B-ADED-D2CEFE1C03A9}" srcOrd="0" destOrd="0" presId="urn:microsoft.com/office/officeart/2008/layout/LinedList"/>
    <dgm:cxn modelId="{6EA6964F-840B-7D4A-BC53-2098C0ADBCAD}" type="presOf" srcId="{D4543A04-81C7-4FD9-BF7F-22F158CD34F0}" destId="{2FBEAB87-D57E-9040-A1E0-371C6A6671BE}" srcOrd="0" destOrd="0" presId="urn:microsoft.com/office/officeart/2008/layout/LinedList"/>
    <dgm:cxn modelId="{C1044C87-978B-4645-8487-4EF91CC81BFF}" srcId="{B3C84E4B-D21D-42C8-AF63-D76894130F24}" destId="{D14AAD87-8A51-4041-B400-200BDF279647}" srcOrd="2" destOrd="0" parTransId="{688535B3-BFA3-49C1-8927-8E1B83D6D56B}" sibTransId="{4624A279-B2FE-42E2-BE6C-7E9CCD8A2099}"/>
    <dgm:cxn modelId="{E07B5996-C28B-3B40-B589-264E0233A58F}" type="presOf" srcId="{90E4D92C-7C6F-41D2-8030-A57B86E902C1}" destId="{F721C398-3B66-EA4D-9196-899C64AE8927}" srcOrd="0" destOrd="0" presId="urn:microsoft.com/office/officeart/2008/layout/LinedList"/>
    <dgm:cxn modelId="{348423BE-D484-406C-9755-87D886B09B8E}" srcId="{B3C84E4B-D21D-42C8-AF63-D76894130F24}" destId="{D4543A04-81C7-4FD9-BF7F-22F158CD34F0}" srcOrd="1" destOrd="0" parTransId="{8245CF42-772F-483F-98F2-E3199A69F834}" sibTransId="{019E37C7-E33F-4E78-8F02-67B53633A107}"/>
    <dgm:cxn modelId="{A7303DED-5ABD-C74D-A817-AE4FE115D20F}" type="presOf" srcId="{8F819046-4737-CF4D-8E35-1B3FF08E9BE7}" destId="{C7F59523-DF42-9F40-9E63-B91AE4007133}" srcOrd="0" destOrd="0" presId="urn:microsoft.com/office/officeart/2008/layout/LinedList"/>
    <dgm:cxn modelId="{861FC1F5-0F82-584F-BBF2-324C8171EB06}" srcId="{B3C84E4B-D21D-42C8-AF63-D76894130F24}" destId="{8F819046-4737-CF4D-8E35-1B3FF08E9BE7}" srcOrd="3" destOrd="0" parTransId="{EE6FC31E-BA35-924D-9351-FFF5A115B10E}" sibTransId="{A28CCD0E-EC5F-7341-AFE1-9E8F5626C922}"/>
    <dgm:cxn modelId="{AB715EFD-65D0-4F41-A385-1FA48D09A8FB}" srcId="{B3C84E4B-D21D-42C8-AF63-D76894130F24}" destId="{90E4D92C-7C6F-41D2-8030-A57B86E902C1}" srcOrd="0" destOrd="0" parTransId="{928A356C-6814-4280-9E28-08787F0D3A47}" sibTransId="{F3A92ECB-4A3F-48AF-876C-F484E267633F}"/>
    <dgm:cxn modelId="{5FADD962-9D0E-CA4A-8329-ECC413D11488}" type="presParOf" srcId="{9DBD0909-7157-8A4B-B817-AE12F8BBDBA1}" destId="{A2654BD4-3507-E74B-AE45-1BAAA81DEFE1}" srcOrd="0" destOrd="0" presId="urn:microsoft.com/office/officeart/2008/layout/LinedList"/>
    <dgm:cxn modelId="{0F3E428A-0081-AE4C-8B49-956578C6CAE5}" type="presParOf" srcId="{9DBD0909-7157-8A4B-B817-AE12F8BBDBA1}" destId="{4BD7804D-E5EF-7D4F-9956-776A0C3644DC}" srcOrd="1" destOrd="0" presId="urn:microsoft.com/office/officeart/2008/layout/LinedList"/>
    <dgm:cxn modelId="{887594EE-3FA6-E645-972F-05AA3FF78322}" type="presParOf" srcId="{4BD7804D-E5EF-7D4F-9956-776A0C3644DC}" destId="{F721C398-3B66-EA4D-9196-899C64AE8927}" srcOrd="0" destOrd="0" presId="urn:microsoft.com/office/officeart/2008/layout/LinedList"/>
    <dgm:cxn modelId="{CE6A1B14-4E55-A045-A9AA-B43B5928C7A2}" type="presParOf" srcId="{4BD7804D-E5EF-7D4F-9956-776A0C3644DC}" destId="{5169037A-5965-9A4B-8BA2-3055E1ECAEED}" srcOrd="1" destOrd="0" presId="urn:microsoft.com/office/officeart/2008/layout/LinedList"/>
    <dgm:cxn modelId="{4D109D68-837F-EB46-908F-FA2BD8057E0D}" type="presParOf" srcId="{9DBD0909-7157-8A4B-B817-AE12F8BBDBA1}" destId="{1EA51A11-8CDC-D64B-8195-DBE8C5DC1EFC}" srcOrd="2" destOrd="0" presId="urn:microsoft.com/office/officeart/2008/layout/LinedList"/>
    <dgm:cxn modelId="{4812D140-5DA9-B645-94CC-98203CCE64E6}" type="presParOf" srcId="{9DBD0909-7157-8A4B-B817-AE12F8BBDBA1}" destId="{5DA3312E-2D96-F247-B5CD-77ED4CD6A78B}" srcOrd="3" destOrd="0" presId="urn:microsoft.com/office/officeart/2008/layout/LinedList"/>
    <dgm:cxn modelId="{7F20D78C-9C7E-3D40-90E9-0CC034201DEB}" type="presParOf" srcId="{5DA3312E-2D96-F247-B5CD-77ED4CD6A78B}" destId="{2FBEAB87-D57E-9040-A1E0-371C6A6671BE}" srcOrd="0" destOrd="0" presId="urn:microsoft.com/office/officeart/2008/layout/LinedList"/>
    <dgm:cxn modelId="{D4D8FE0C-F4FC-8247-9CA9-B1B0B77D38D3}" type="presParOf" srcId="{5DA3312E-2D96-F247-B5CD-77ED4CD6A78B}" destId="{6F721A5E-DDCD-7545-8B85-4DD80231B0D0}" srcOrd="1" destOrd="0" presId="urn:microsoft.com/office/officeart/2008/layout/LinedList"/>
    <dgm:cxn modelId="{15AE8CDD-87EE-0E4A-877E-C36DCF716C90}" type="presParOf" srcId="{9DBD0909-7157-8A4B-B817-AE12F8BBDBA1}" destId="{5BB930BA-D32C-B74B-9296-02F3ED5247BE}" srcOrd="4" destOrd="0" presId="urn:microsoft.com/office/officeart/2008/layout/LinedList"/>
    <dgm:cxn modelId="{F69425C0-2E6A-3047-93AD-1E24EE496E35}" type="presParOf" srcId="{9DBD0909-7157-8A4B-B817-AE12F8BBDBA1}" destId="{DF3A2936-F4ED-1047-8D61-AFBE611EFF18}" srcOrd="5" destOrd="0" presId="urn:microsoft.com/office/officeart/2008/layout/LinedList"/>
    <dgm:cxn modelId="{382D513B-C26B-A640-A8A0-B6B2C563BC96}" type="presParOf" srcId="{DF3A2936-F4ED-1047-8D61-AFBE611EFF18}" destId="{118EC7AD-67AE-214B-ADED-D2CEFE1C03A9}" srcOrd="0" destOrd="0" presId="urn:microsoft.com/office/officeart/2008/layout/LinedList"/>
    <dgm:cxn modelId="{B3488C4A-7EFE-AF4B-8F97-8A1D0234A9F1}" type="presParOf" srcId="{DF3A2936-F4ED-1047-8D61-AFBE611EFF18}" destId="{D95F9006-5483-AD4A-A8DB-28C08BBE938E}" srcOrd="1" destOrd="0" presId="urn:microsoft.com/office/officeart/2008/layout/LinedList"/>
    <dgm:cxn modelId="{C89C6D55-5539-2E47-BA62-3DEB41EA3959}" type="presParOf" srcId="{9DBD0909-7157-8A4B-B817-AE12F8BBDBA1}" destId="{B96932F3-5A73-9A4E-9280-B10C8D88446E}" srcOrd="6" destOrd="0" presId="urn:microsoft.com/office/officeart/2008/layout/LinedList"/>
    <dgm:cxn modelId="{C0B3552A-9069-3B48-87A4-F90EE30AA2A2}" type="presParOf" srcId="{9DBD0909-7157-8A4B-B817-AE12F8BBDBA1}" destId="{5D328E2F-E4F4-3647-9FFE-1A37CE7EFD09}" srcOrd="7" destOrd="0" presId="urn:microsoft.com/office/officeart/2008/layout/LinedList"/>
    <dgm:cxn modelId="{C0C272D6-22AA-3945-B5FB-717163AD2AD2}" type="presParOf" srcId="{5D328E2F-E4F4-3647-9FFE-1A37CE7EFD09}" destId="{C7F59523-DF42-9F40-9E63-B91AE4007133}" srcOrd="0" destOrd="0" presId="urn:microsoft.com/office/officeart/2008/layout/LinedList"/>
    <dgm:cxn modelId="{E39412A4-FBAC-D846-BBBE-584FC95FAA70}" type="presParOf" srcId="{5D328E2F-E4F4-3647-9FFE-1A37CE7EFD09}" destId="{97931CC1-1A01-CB44-BB22-A6343DF0CEF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FE3C887-D845-48B5-B3AF-3C39A00C585D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33C76B-27DD-46C8-BDA0-F6871DE1257B}">
      <dgm:prSet/>
      <dgm:spPr/>
      <dgm:t>
        <a:bodyPr/>
        <a:lstStyle/>
        <a:p>
          <a:r>
            <a:rPr lang="en-US"/>
            <a:t>If tenant misses rent payment: </a:t>
          </a:r>
        </a:p>
      </dgm:t>
    </dgm:pt>
    <dgm:pt modelId="{9FA5818D-178A-4CB9-8DE2-F2BE408B327C}" type="parTrans" cxnId="{90DA57E6-0D9F-4879-881A-965EEF3373D6}">
      <dgm:prSet/>
      <dgm:spPr/>
      <dgm:t>
        <a:bodyPr/>
        <a:lstStyle/>
        <a:p>
          <a:endParaRPr lang="en-US"/>
        </a:p>
      </dgm:t>
    </dgm:pt>
    <dgm:pt modelId="{DCDD90FE-E937-4A8D-A470-C70CBD34BB88}" type="sibTrans" cxnId="{90DA57E6-0D9F-4879-881A-965EEF3373D6}">
      <dgm:prSet/>
      <dgm:spPr/>
      <dgm:t>
        <a:bodyPr/>
        <a:lstStyle/>
        <a:p>
          <a:endParaRPr lang="en-US"/>
        </a:p>
      </dgm:t>
    </dgm:pt>
    <dgm:pt modelId="{0D12C091-E6EE-4F1E-9277-2B73D5F9BBDC}">
      <dgm:prSet/>
      <dgm:spPr/>
      <dgm:t>
        <a:bodyPr/>
        <a:lstStyle/>
        <a:p>
          <a:r>
            <a:rPr lang="en-US"/>
            <a:t>Landlord must offer a reasonable repayment plan</a:t>
          </a:r>
        </a:p>
      </dgm:t>
    </dgm:pt>
    <dgm:pt modelId="{0CB512B1-1ED0-4C7F-94F0-3FDE49C46973}" type="parTrans" cxnId="{317E2CCA-A03B-457B-8EBC-822EEFE38685}">
      <dgm:prSet/>
      <dgm:spPr/>
      <dgm:t>
        <a:bodyPr/>
        <a:lstStyle/>
        <a:p>
          <a:endParaRPr lang="en-US"/>
        </a:p>
      </dgm:t>
    </dgm:pt>
    <dgm:pt modelId="{DDE1B924-E969-468B-A833-07A8C5C285BA}" type="sibTrans" cxnId="{317E2CCA-A03B-457B-8EBC-822EEFE38685}">
      <dgm:prSet/>
      <dgm:spPr/>
      <dgm:t>
        <a:bodyPr/>
        <a:lstStyle/>
        <a:p>
          <a:endParaRPr lang="en-US"/>
        </a:p>
      </dgm:t>
    </dgm:pt>
    <dgm:pt modelId="{C7C110DA-F349-44F4-9E64-5EEDF75EEB36}">
      <dgm:prSet/>
      <dgm:spPr/>
      <dgm:t>
        <a:bodyPr/>
        <a:lstStyle/>
        <a:p>
          <a:r>
            <a:rPr lang="en-US"/>
            <a:t>Landlord must provide information about the Eviction Resolution Pilot Program </a:t>
          </a:r>
        </a:p>
      </dgm:t>
    </dgm:pt>
    <dgm:pt modelId="{43FF5C42-705C-4F5F-9BF7-663F9A47856F}" type="parTrans" cxnId="{A1AA1C5A-2DA7-447F-8C14-B69FBDDE8682}">
      <dgm:prSet/>
      <dgm:spPr/>
      <dgm:t>
        <a:bodyPr/>
        <a:lstStyle/>
        <a:p>
          <a:endParaRPr lang="en-US"/>
        </a:p>
      </dgm:t>
    </dgm:pt>
    <dgm:pt modelId="{9089F8C3-8384-41A1-936E-AE539E9F195C}" type="sibTrans" cxnId="{A1AA1C5A-2DA7-447F-8C14-B69FBDDE8682}">
      <dgm:prSet/>
      <dgm:spPr/>
      <dgm:t>
        <a:bodyPr/>
        <a:lstStyle/>
        <a:p>
          <a:endParaRPr lang="en-US"/>
        </a:p>
      </dgm:t>
    </dgm:pt>
    <dgm:pt modelId="{DB3A489B-A08B-4D57-A3D9-423103D09B0A}">
      <dgm:prSet/>
      <dgm:spPr/>
      <dgm:t>
        <a:bodyPr/>
        <a:lstStyle/>
        <a:p>
          <a:r>
            <a:rPr lang="en-US"/>
            <a:t>If tenant fails to respond or refuses payment plan, then: </a:t>
          </a:r>
        </a:p>
      </dgm:t>
    </dgm:pt>
    <dgm:pt modelId="{4C42FA8A-5801-4957-A5BC-234A6B0736FB}" type="parTrans" cxnId="{2884CCD5-487B-48C2-82CD-276FA618826B}">
      <dgm:prSet/>
      <dgm:spPr/>
      <dgm:t>
        <a:bodyPr/>
        <a:lstStyle/>
        <a:p>
          <a:endParaRPr lang="en-US"/>
        </a:p>
      </dgm:t>
    </dgm:pt>
    <dgm:pt modelId="{DF8F30E0-28E5-45B2-9D58-7CD5597001A9}" type="sibTrans" cxnId="{2884CCD5-487B-48C2-82CD-276FA618826B}">
      <dgm:prSet/>
      <dgm:spPr/>
      <dgm:t>
        <a:bodyPr/>
        <a:lstStyle/>
        <a:p>
          <a:endParaRPr lang="en-US"/>
        </a:p>
      </dgm:t>
    </dgm:pt>
    <dgm:pt modelId="{73E4BF58-2D32-4A0A-B15F-F3283E3BEF52}">
      <dgm:prSet/>
      <dgm:spPr/>
      <dgm:t>
        <a:bodyPr/>
        <a:lstStyle/>
        <a:p>
          <a:r>
            <a:rPr lang="en-US" dirty="0"/>
            <a:t>Landlord serves a 14 day notice to pay or vacate (may be longer for some properties) </a:t>
          </a:r>
        </a:p>
      </dgm:t>
    </dgm:pt>
    <dgm:pt modelId="{D490E498-D912-47CD-80AD-70D1044ED72D}" type="parTrans" cxnId="{82DB68A9-4CC2-4228-85E9-2C3CCCC954C1}">
      <dgm:prSet/>
      <dgm:spPr/>
      <dgm:t>
        <a:bodyPr/>
        <a:lstStyle/>
        <a:p>
          <a:endParaRPr lang="en-US"/>
        </a:p>
      </dgm:t>
    </dgm:pt>
    <dgm:pt modelId="{6C519C98-C8A4-41FB-BC52-ED033FD2E8C4}" type="sibTrans" cxnId="{82DB68A9-4CC2-4228-85E9-2C3CCCC954C1}">
      <dgm:prSet/>
      <dgm:spPr/>
      <dgm:t>
        <a:bodyPr/>
        <a:lstStyle/>
        <a:p>
          <a:endParaRPr lang="en-US"/>
        </a:p>
      </dgm:t>
    </dgm:pt>
    <dgm:pt modelId="{D388A34F-50CD-47C0-B416-4393DAF3E670}">
      <dgm:prSet/>
      <dgm:spPr/>
      <dgm:t>
        <a:bodyPr/>
        <a:lstStyle/>
        <a:p>
          <a:r>
            <a:rPr lang="en-US" dirty="0"/>
            <a:t>After 14 days, Landlord can serve a Summons to start a court case. </a:t>
          </a:r>
        </a:p>
      </dgm:t>
    </dgm:pt>
    <dgm:pt modelId="{9AA1BA70-3DDA-4085-8055-51605A2FC6D6}" type="parTrans" cxnId="{640E9F49-5611-4C91-9ED9-460FA2FB9022}">
      <dgm:prSet/>
      <dgm:spPr/>
      <dgm:t>
        <a:bodyPr/>
        <a:lstStyle/>
        <a:p>
          <a:endParaRPr lang="en-US"/>
        </a:p>
      </dgm:t>
    </dgm:pt>
    <dgm:pt modelId="{8014454A-4E10-43C2-BA44-9809E26C5159}" type="sibTrans" cxnId="{640E9F49-5611-4C91-9ED9-460FA2FB9022}">
      <dgm:prSet/>
      <dgm:spPr/>
      <dgm:t>
        <a:bodyPr/>
        <a:lstStyle/>
        <a:p>
          <a:endParaRPr lang="en-US"/>
        </a:p>
      </dgm:t>
    </dgm:pt>
    <dgm:pt modelId="{0E277792-1BC1-4F98-992F-8B8FDF32D337}">
      <dgm:prSet/>
      <dgm:spPr/>
      <dgm:t>
        <a:bodyPr/>
        <a:lstStyle/>
        <a:p>
          <a:r>
            <a:rPr lang="en-US"/>
            <a:t>Tenant has 7 days to respond to the Summons </a:t>
          </a:r>
        </a:p>
      </dgm:t>
    </dgm:pt>
    <dgm:pt modelId="{1EF87B19-6C8D-4514-9D5B-E452AF8F475B}" type="parTrans" cxnId="{E3D7B3C2-4DD9-4958-9B50-48546D6BA4A6}">
      <dgm:prSet/>
      <dgm:spPr/>
      <dgm:t>
        <a:bodyPr/>
        <a:lstStyle/>
        <a:p>
          <a:endParaRPr lang="en-US"/>
        </a:p>
      </dgm:t>
    </dgm:pt>
    <dgm:pt modelId="{10DB1496-8F27-44FA-8ADE-FFED7716E6FD}" type="sibTrans" cxnId="{E3D7B3C2-4DD9-4958-9B50-48546D6BA4A6}">
      <dgm:prSet/>
      <dgm:spPr/>
      <dgm:t>
        <a:bodyPr/>
        <a:lstStyle/>
        <a:p>
          <a:endParaRPr lang="en-US"/>
        </a:p>
      </dgm:t>
    </dgm:pt>
    <dgm:pt modelId="{670DD886-492E-4249-8EF9-85ABD77479D2}">
      <dgm:prSet/>
      <dgm:spPr/>
      <dgm:t>
        <a:bodyPr/>
        <a:lstStyle/>
        <a:p>
          <a:r>
            <a:rPr lang="en-US"/>
            <a:t>If Tenant responds, the Landlord will schedule an eviction hearing with the court. </a:t>
          </a:r>
        </a:p>
      </dgm:t>
    </dgm:pt>
    <dgm:pt modelId="{20499441-73BA-426B-8B6E-60B3A9A6EC91}" type="parTrans" cxnId="{0A78B2B9-3CF5-4B89-89C4-9BF2F0AC61BC}">
      <dgm:prSet/>
      <dgm:spPr/>
      <dgm:t>
        <a:bodyPr/>
        <a:lstStyle/>
        <a:p>
          <a:endParaRPr lang="en-US"/>
        </a:p>
      </dgm:t>
    </dgm:pt>
    <dgm:pt modelId="{8F6206F1-6440-487D-BC7B-48521BB10F0A}" type="sibTrans" cxnId="{0A78B2B9-3CF5-4B89-89C4-9BF2F0AC61BC}">
      <dgm:prSet/>
      <dgm:spPr/>
      <dgm:t>
        <a:bodyPr/>
        <a:lstStyle/>
        <a:p>
          <a:endParaRPr lang="en-US"/>
        </a:p>
      </dgm:t>
    </dgm:pt>
    <dgm:pt modelId="{C85EFDEE-6474-4001-87E1-8DB1ACCC71B0}">
      <dgm:prSet/>
      <dgm:spPr/>
      <dgm:t>
        <a:bodyPr/>
        <a:lstStyle/>
        <a:p>
          <a:r>
            <a:rPr lang="en-US"/>
            <a:t>At that hearing, if tenant loses, then Landlord can evict in five court days. </a:t>
          </a:r>
        </a:p>
      </dgm:t>
    </dgm:pt>
    <dgm:pt modelId="{CF18E5B3-6F26-47C2-BE4A-48C48AE6D284}" type="parTrans" cxnId="{E1D704EE-56DE-440A-BB6E-439F25AE0E58}">
      <dgm:prSet/>
      <dgm:spPr/>
      <dgm:t>
        <a:bodyPr/>
        <a:lstStyle/>
        <a:p>
          <a:endParaRPr lang="en-US"/>
        </a:p>
      </dgm:t>
    </dgm:pt>
    <dgm:pt modelId="{43081592-80B5-4D41-BCC3-256B9A1A7BC1}" type="sibTrans" cxnId="{E1D704EE-56DE-440A-BB6E-439F25AE0E58}">
      <dgm:prSet/>
      <dgm:spPr/>
      <dgm:t>
        <a:bodyPr/>
        <a:lstStyle/>
        <a:p>
          <a:endParaRPr lang="en-US"/>
        </a:p>
      </dgm:t>
    </dgm:pt>
    <dgm:pt modelId="{F0A859DE-416A-A444-AF90-B7D1E8D59354}" type="pres">
      <dgm:prSet presAssocID="{EFE3C887-D845-48B5-B3AF-3C39A00C585D}" presName="linear" presStyleCnt="0">
        <dgm:presLayoutVars>
          <dgm:dir/>
          <dgm:animLvl val="lvl"/>
          <dgm:resizeHandles val="exact"/>
        </dgm:presLayoutVars>
      </dgm:prSet>
      <dgm:spPr/>
    </dgm:pt>
    <dgm:pt modelId="{6119CA62-8603-6241-AC71-0AF6F069BA6F}" type="pres">
      <dgm:prSet presAssocID="{D833C76B-27DD-46C8-BDA0-F6871DE1257B}" presName="parentLin" presStyleCnt="0"/>
      <dgm:spPr/>
    </dgm:pt>
    <dgm:pt modelId="{C73C482E-8EAA-7846-BBB8-D619F55CBDB6}" type="pres">
      <dgm:prSet presAssocID="{D833C76B-27DD-46C8-BDA0-F6871DE1257B}" presName="parentLeftMargin" presStyleLbl="node1" presStyleIdx="0" presStyleCnt="2"/>
      <dgm:spPr/>
    </dgm:pt>
    <dgm:pt modelId="{4B534941-0343-374B-BBDA-68C229410550}" type="pres">
      <dgm:prSet presAssocID="{D833C76B-27DD-46C8-BDA0-F6871DE1257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7C9B612-1A7C-1F4D-9F2F-66A13652B2CC}" type="pres">
      <dgm:prSet presAssocID="{D833C76B-27DD-46C8-BDA0-F6871DE1257B}" presName="negativeSpace" presStyleCnt="0"/>
      <dgm:spPr/>
    </dgm:pt>
    <dgm:pt modelId="{08E12D15-4D16-8641-929F-011A61F411AA}" type="pres">
      <dgm:prSet presAssocID="{D833C76B-27DD-46C8-BDA0-F6871DE1257B}" presName="childText" presStyleLbl="conFgAcc1" presStyleIdx="0" presStyleCnt="2">
        <dgm:presLayoutVars>
          <dgm:bulletEnabled val="1"/>
        </dgm:presLayoutVars>
      </dgm:prSet>
      <dgm:spPr/>
    </dgm:pt>
    <dgm:pt modelId="{4B21BC48-6C29-4F4B-B974-9618E049CA62}" type="pres">
      <dgm:prSet presAssocID="{DCDD90FE-E937-4A8D-A470-C70CBD34BB88}" presName="spaceBetweenRectangles" presStyleCnt="0"/>
      <dgm:spPr/>
    </dgm:pt>
    <dgm:pt modelId="{178FEFB9-A083-FF4E-B46D-E52D06DC49E5}" type="pres">
      <dgm:prSet presAssocID="{DB3A489B-A08B-4D57-A3D9-423103D09B0A}" presName="parentLin" presStyleCnt="0"/>
      <dgm:spPr/>
    </dgm:pt>
    <dgm:pt modelId="{5D7D36E2-39BC-584D-A09F-E8A72CB358BD}" type="pres">
      <dgm:prSet presAssocID="{DB3A489B-A08B-4D57-A3D9-423103D09B0A}" presName="parentLeftMargin" presStyleLbl="node1" presStyleIdx="0" presStyleCnt="2"/>
      <dgm:spPr/>
    </dgm:pt>
    <dgm:pt modelId="{E78269E7-4D5C-6443-B95A-9546693A3323}" type="pres">
      <dgm:prSet presAssocID="{DB3A489B-A08B-4D57-A3D9-423103D09B0A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90ECB73F-9E64-B34E-8249-9B47154EB5C6}" type="pres">
      <dgm:prSet presAssocID="{DB3A489B-A08B-4D57-A3D9-423103D09B0A}" presName="negativeSpace" presStyleCnt="0"/>
      <dgm:spPr/>
    </dgm:pt>
    <dgm:pt modelId="{98E31053-B917-A44C-BDCA-9A18A387834F}" type="pres">
      <dgm:prSet presAssocID="{DB3A489B-A08B-4D57-A3D9-423103D09B0A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1BB66606-F581-0F48-9717-D9E3B47FB02B}" type="presOf" srcId="{D833C76B-27DD-46C8-BDA0-F6871DE1257B}" destId="{4B534941-0343-374B-BBDA-68C229410550}" srcOrd="1" destOrd="0" presId="urn:microsoft.com/office/officeart/2005/8/layout/list1"/>
    <dgm:cxn modelId="{D50CB320-8EA1-D848-AE41-2E4173D1FF42}" type="presOf" srcId="{EFE3C887-D845-48B5-B3AF-3C39A00C585D}" destId="{F0A859DE-416A-A444-AF90-B7D1E8D59354}" srcOrd="0" destOrd="0" presId="urn:microsoft.com/office/officeart/2005/8/layout/list1"/>
    <dgm:cxn modelId="{CE1A5A27-DA38-4341-881A-C16A671A85E8}" type="presOf" srcId="{C85EFDEE-6474-4001-87E1-8DB1ACCC71B0}" destId="{98E31053-B917-A44C-BDCA-9A18A387834F}" srcOrd="0" destOrd="4" presId="urn:microsoft.com/office/officeart/2005/8/layout/list1"/>
    <dgm:cxn modelId="{96DF0238-0C42-1342-A360-BC3B137B11FF}" type="presOf" srcId="{DB3A489B-A08B-4D57-A3D9-423103D09B0A}" destId="{E78269E7-4D5C-6443-B95A-9546693A3323}" srcOrd="1" destOrd="0" presId="urn:microsoft.com/office/officeart/2005/8/layout/list1"/>
    <dgm:cxn modelId="{CFB0623D-9F86-5B4C-A1E9-625DF16F974B}" type="presOf" srcId="{73E4BF58-2D32-4A0A-B15F-F3283E3BEF52}" destId="{98E31053-B917-A44C-BDCA-9A18A387834F}" srcOrd="0" destOrd="0" presId="urn:microsoft.com/office/officeart/2005/8/layout/list1"/>
    <dgm:cxn modelId="{640E9F49-5611-4C91-9ED9-460FA2FB9022}" srcId="{DB3A489B-A08B-4D57-A3D9-423103D09B0A}" destId="{D388A34F-50CD-47C0-B416-4393DAF3E670}" srcOrd="1" destOrd="0" parTransId="{9AA1BA70-3DDA-4085-8055-51605A2FC6D6}" sibTransId="{8014454A-4E10-43C2-BA44-9809E26C5159}"/>
    <dgm:cxn modelId="{6C30AA58-7776-FB4F-A96E-ADCD8C429ACF}" type="presOf" srcId="{670DD886-492E-4249-8EF9-85ABD77479D2}" destId="{98E31053-B917-A44C-BDCA-9A18A387834F}" srcOrd="0" destOrd="3" presId="urn:microsoft.com/office/officeart/2005/8/layout/list1"/>
    <dgm:cxn modelId="{A1AA1C5A-2DA7-447F-8C14-B69FBDDE8682}" srcId="{D833C76B-27DD-46C8-BDA0-F6871DE1257B}" destId="{C7C110DA-F349-44F4-9E64-5EEDF75EEB36}" srcOrd="1" destOrd="0" parTransId="{43FF5C42-705C-4F5F-9BF7-663F9A47856F}" sibTransId="{9089F8C3-8384-41A1-936E-AE539E9F195C}"/>
    <dgm:cxn modelId="{88F0C561-422C-A645-BFF6-43F76A092FCE}" type="presOf" srcId="{0D12C091-E6EE-4F1E-9277-2B73D5F9BBDC}" destId="{08E12D15-4D16-8641-929F-011A61F411AA}" srcOrd="0" destOrd="0" presId="urn:microsoft.com/office/officeart/2005/8/layout/list1"/>
    <dgm:cxn modelId="{400ADC6A-71D1-4A4E-97A8-BF7869AD96E0}" type="presOf" srcId="{C7C110DA-F349-44F4-9E64-5EEDF75EEB36}" destId="{08E12D15-4D16-8641-929F-011A61F411AA}" srcOrd="0" destOrd="1" presId="urn:microsoft.com/office/officeart/2005/8/layout/list1"/>
    <dgm:cxn modelId="{AB1C638C-1DC2-9D41-BD20-2A6D964A6EB0}" type="presOf" srcId="{D388A34F-50CD-47C0-B416-4393DAF3E670}" destId="{98E31053-B917-A44C-BDCA-9A18A387834F}" srcOrd="0" destOrd="1" presId="urn:microsoft.com/office/officeart/2005/8/layout/list1"/>
    <dgm:cxn modelId="{DD1086A8-04BC-864B-9A81-18DFEA43DAF9}" type="presOf" srcId="{0E277792-1BC1-4F98-992F-8B8FDF32D337}" destId="{98E31053-B917-A44C-BDCA-9A18A387834F}" srcOrd="0" destOrd="2" presId="urn:microsoft.com/office/officeart/2005/8/layout/list1"/>
    <dgm:cxn modelId="{82DB68A9-4CC2-4228-85E9-2C3CCCC954C1}" srcId="{DB3A489B-A08B-4D57-A3D9-423103D09B0A}" destId="{73E4BF58-2D32-4A0A-B15F-F3283E3BEF52}" srcOrd="0" destOrd="0" parTransId="{D490E498-D912-47CD-80AD-70D1044ED72D}" sibTransId="{6C519C98-C8A4-41FB-BC52-ED033FD2E8C4}"/>
    <dgm:cxn modelId="{0A78B2B9-3CF5-4B89-89C4-9BF2F0AC61BC}" srcId="{DB3A489B-A08B-4D57-A3D9-423103D09B0A}" destId="{670DD886-492E-4249-8EF9-85ABD77479D2}" srcOrd="3" destOrd="0" parTransId="{20499441-73BA-426B-8B6E-60B3A9A6EC91}" sibTransId="{8F6206F1-6440-487D-BC7B-48521BB10F0A}"/>
    <dgm:cxn modelId="{E3D7B3C2-4DD9-4958-9B50-48546D6BA4A6}" srcId="{DB3A489B-A08B-4D57-A3D9-423103D09B0A}" destId="{0E277792-1BC1-4F98-992F-8B8FDF32D337}" srcOrd="2" destOrd="0" parTransId="{1EF87B19-6C8D-4514-9D5B-E452AF8F475B}" sibTransId="{10DB1496-8F27-44FA-8ADE-FFED7716E6FD}"/>
    <dgm:cxn modelId="{317E2CCA-A03B-457B-8EBC-822EEFE38685}" srcId="{D833C76B-27DD-46C8-BDA0-F6871DE1257B}" destId="{0D12C091-E6EE-4F1E-9277-2B73D5F9BBDC}" srcOrd="0" destOrd="0" parTransId="{0CB512B1-1ED0-4C7F-94F0-3FDE49C46973}" sibTransId="{DDE1B924-E969-468B-A833-07A8C5C285BA}"/>
    <dgm:cxn modelId="{2884CCD5-487B-48C2-82CD-276FA618826B}" srcId="{EFE3C887-D845-48B5-B3AF-3C39A00C585D}" destId="{DB3A489B-A08B-4D57-A3D9-423103D09B0A}" srcOrd="1" destOrd="0" parTransId="{4C42FA8A-5801-4957-A5BC-234A6B0736FB}" sibTransId="{DF8F30E0-28E5-45B2-9D58-7CD5597001A9}"/>
    <dgm:cxn modelId="{064DEAD7-13C1-EF43-8E65-7F874B27AFA6}" type="presOf" srcId="{D833C76B-27DD-46C8-BDA0-F6871DE1257B}" destId="{C73C482E-8EAA-7846-BBB8-D619F55CBDB6}" srcOrd="0" destOrd="0" presId="urn:microsoft.com/office/officeart/2005/8/layout/list1"/>
    <dgm:cxn modelId="{90DA57E6-0D9F-4879-881A-965EEF3373D6}" srcId="{EFE3C887-D845-48B5-B3AF-3C39A00C585D}" destId="{D833C76B-27DD-46C8-BDA0-F6871DE1257B}" srcOrd="0" destOrd="0" parTransId="{9FA5818D-178A-4CB9-8DE2-F2BE408B327C}" sibTransId="{DCDD90FE-E937-4A8D-A470-C70CBD34BB88}"/>
    <dgm:cxn modelId="{E1D704EE-56DE-440A-BB6E-439F25AE0E58}" srcId="{DB3A489B-A08B-4D57-A3D9-423103D09B0A}" destId="{C85EFDEE-6474-4001-87E1-8DB1ACCC71B0}" srcOrd="4" destOrd="0" parTransId="{CF18E5B3-6F26-47C2-BE4A-48C48AE6D284}" sibTransId="{43081592-80B5-4D41-BCC3-256B9A1A7BC1}"/>
    <dgm:cxn modelId="{3ADDC3F2-E7B8-674D-A6C6-2C8D70D22FA6}" type="presOf" srcId="{DB3A489B-A08B-4D57-A3D9-423103D09B0A}" destId="{5D7D36E2-39BC-584D-A09F-E8A72CB358BD}" srcOrd="0" destOrd="0" presId="urn:microsoft.com/office/officeart/2005/8/layout/list1"/>
    <dgm:cxn modelId="{3B4FA14F-7E5A-FA43-BD86-E1AE02F35E83}" type="presParOf" srcId="{F0A859DE-416A-A444-AF90-B7D1E8D59354}" destId="{6119CA62-8603-6241-AC71-0AF6F069BA6F}" srcOrd="0" destOrd="0" presId="urn:microsoft.com/office/officeart/2005/8/layout/list1"/>
    <dgm:cxn modelId="{7A55E151-3A95-DB4D-B1C4-E13666260DBB}" type="presParOf" srcId="{6119CA62-8603-6241-AC71-0AF6F069BA6F}" destId="{C73C482E-8EAA-7846-BBB8-D619F55CBDB6}" srcOrd="0" destOrd="0" presId="urn:microsoft.com/office/officeart/2005/8/layout/list1"/>
    <dgm:cxn modelId="{03243A20-BCD7-254F-985F-998CC7FD64D9}" type="presParOf" srcId="{6119CA62-8603-6241-AC71-0AF6F069BA6F}" destId="{4B534941-0343-374B-BBDA-68C229410550}" srcOrd="1" destOrd="0" presId="urn:microsoft.com/office/officeart/2005/8/layout/list1"/>
    <dgm:cxn modelId="{4A135BC6-B67C-0746-AAE4-0BEB735FC6C0}" type="presParOf" srcId="{F0A859DE-416A-A444-AF90-B7D1E8D59354}" destId="{E7C9B612-1A7C-1F4D-9F2F-66A13652B2CC}" srcOrd="1" destOrd="0" presId="urn:microsoft.com/office/officeart/2005/8/layout/list1"/>
    <dgm:cxn modelId="{7FCAB1C1-CDD9-414F-BCAC-A757522B0BE6}" type="presParOf" srcId="{F0A859DE-416A-A444-AF90-B7D1E8D59354}" destId="{08E12D15-4D16-8641-929F-011A61F411AA}" srcOrd="2" destOrd="0" presId="urn:microsoft.com/office/officeart/2005/8/layout/list1"/>
    <dgm:cxn modelId="{13288468-A2F8-434C-A8D5-B9E0D6031F03}" type="presParOf" srcId="{F0A859DE-416A-A444-AF90-B7D1E8D59354}" destId="{4B21BC48-6C29-4F4B-B974-9618E049CA62}" srcOrd="3" destOrd="0" presId="urn:microsoft.com/office/officeart/2005/8/layout/list1"/>
    <dgm:cxn modelId="{EB316C8A-612E-6B4B-A0AD-6E710B5E4292}" type="presParOf" srcId="{F0A859DE-416A-A444-AF90-B7D1E8D59354}" destId="{178FEFB9-A083-FF4E-B46D-E52D06DC49E5}" srcOrd="4" destOrd="0" presId="urn:microsoft.com/office/officeart/2005/8/layout/list1"/>
    <dgm:cxn modelId="{46F72D86-E31F-3049-AA03-5C7090957168}" type="presParOf" srcId="{178FEFB9-A083-FF4E-B46D-E52D06DC49E5}" destId="{5D7D36E2-39BC-584D-A09F-E8A72CB358BD}" srcOrd="0" destOrd="0" presId="urn:microsoft.com/office/officeart/2005/8/layout/list1"/>
    <dgm:cxn modelId="{05CFBD83-0F99-4044-B03D-26FA22E07860}" type="presParOf" srcId="{178FEFB9-A083-FF4E-B46D-E52D06DC49E5}" destId="{E78269E7-4D5C-6443-B95A-9546693A3323}" srcOrd="1" destOrd="0" presId="urn:microsoft.com/office/officeart/2005/8/layout/list1"/>
    <dgm:cxn modelId="{3DED5513-F268-5048-B948-98295C0E2F80}" type="presParOf" srcId="{F0A859DE-416A-A444-AF90-B7D1E8D59354}" destId="{90ECB73F-9E64-B34E-8249-9B47154EB5C6}" srcOrd="5" destOrd="0" presId="urn:microsoft.com/office/officeart/2005/8/layout/list1"/>
    <dgm:cxn modelId="{A95849EF-D4FD-C64B-B5D1-6B1F9DD240CD}" type="presParOf" srcId="{F0A859DE-416A-A444-AF90-B7D1E8D59354}" destId="{98E31053-B917-A44C-BDCA-9A18A387834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90AA662-0BBB-4530-9CDA-42C5E66E839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36FF67B-576B-4D48-A2B2-B638FABB4139}">
      <dgm:prSet/>
      <dgm:spPr/>
      <dgm:t>
        <a:bodyPr/>
        <a:lstStyle/>
        <a:p>
          <a:r>
            <a:rPr lang="en-US"/>
            <a:t>A non-profit or government agency can issue a pledge letter to tender the amount</a:t>
          </a:r>
        </a:p>
      </dgm:t>
    </dgm:pt>
    <dgm:pt modelId="{8F55D166-9D0C-46AB-A5B4-71A5AF48C8CA}" type="parTrans" cxnId="{FAD1768B-69E0-42D3-B40D-B85A469EF78B}">
      <dgm:prSet/>
      <dgm:spPr/>
      <dgm:t>
        <a:bodyPr/>
        <a:lstStyle/>
        <a:p>
          <a:endParaRPr lang="en-US"/>
        </a:p>
      </dgm:t>
    </dgm:pt>
    <dgm:pt modelId="{8C01B5A7-9703-4317-95DC-735A631305B5}" type="sibTrans" cxnId="{FAD1768B-69E0-42D3-B40D-B85A469EF78B}">
      <dgm:prSet/>
      <dgm:spPr/>
      <dgm:t>
        <a:bodyPr/>
        <a:lstStyle/>
        <a:p>
          <a:endParaRPr lang="en-US"/>
        </a:p>
      </dgm:t>
    </dgm:pt>
    <dgm:pt modelId="{46057109-B60B-42C7-A757-7D2C0AA71214}">
      <dgm:prSet/>
      <dgm:spPr/>
      <dgm:t>
        <a:bodyPr/>
        <a:lstStyle/>
        <a:p>
          <a:r>
            <a:rPr lang="en-US"/>
            <a:t>Landlord must accept the pledge and stop all court activity upon receipt. RCW 59.18.410(2) </a:t>
          </a:r>
        </a:p>
      </dgm:t>
    </dgm:pt>
    <dgm:pt modelId="{22BD7316-1524-4DD5-AB77-9888FDFCEF09}" type="parTrans" cxnId="{04B16761-0241-4FA8-AD0A-4D0792A2C726}">
      <dgm:prSet/>
      <dgm:spPr/>
      <dgm:t>
        <a:bodyPr/>
        <a:lstStyle/>
        <a:p>
          <a:endParaRPr lang="en-US"/>
        </a:p>
      </dgm:t>
    </dgm:pt>
    <dgm:pt modelId="{E288403A-82EA-415F-A35C-0C420C642268}" type="sibTrans" cxnId="{04B16761-0241-4FA8-AD0A-4D0792A2C726}">
      <dgm:prSet/>
      <dgm:spPr/>
      <dgm:t>
        <a:bodyPr/>
        <a:lstStyle/>
        <a:p>
          <a:endParaRPr lang="en-US"/>
        </a:p>
      </dgm:t>
    </dgm:pt>
    <dgm:pt modelId="{88B8540E-CD5E-614B-95F3-B69055622102}" type="pres">
      <dgm:prSet presAssocID="{990AA662-0BBB-4530-9CDA-42C5E66E8391}" presName="linear" presStyleCnt="0">
        <dgm:presLayoutVars>
          <dgm:animLvl val="lvl"/>
          <dgm:resizeHandles val="exact"/>
        </dgm:presLayoutVars>
      </dgm:prSet>
      <dgm:spPr/>
    </dgm:pt>
    <dgm:pt modelId="{F648D649-2DA6-4E49-8708-574ED5647D33}" type="pres">
      <dgm:prSet presAssocID="{436FF67B-576B-4D48-A2B2-B638FABB413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EC14395-A5B9-3A47-AE4D-CC78E3406644}" type="pres">
      <dgm:prSet presAssocID="{8C01B5A7-9703-4317-95DC-735A631305B5}" presName="spacer" presStyleCnt="0"/>
      <dgm:spPr/>
    </dgm:pt>
    <dgm:pt modelId="{472B8D68-40BD-3640-BF8E-7B9A63E8D3C1}" type="pres">
      <dgm:prSet presAssocID="{46057109-B60B-42C7-A757-7D2C0AA71214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04B16761-0241-4FA8-AD0A-4D0792A2C726}" srcId="{990AA662-0BBB-4530-9CDA-42C5E66E8391}" destId="{46057109-B60B-42C7-A757-7D2C0AA71214}" srcOrd="1" destOrd="0" parTransId="{22BD7316-1524-4DD5-AB77-9888FDFCEF09}" sibTransId="{E288403A-82EA-415F-A35C-0C420C642268}"/>
    <dgm:cxn modelId="{F164AC6C-6EC1-784A-9B7D-B198FE0813DB}" type="presOf" srcId="{990AA662-0BBB-4530-9CDA-42C5E66E8391}" destId="{88B8540E-CD5E-614B-95F3-B69055622102}" srcOrd="0" destOrd="0" presId="urn:microsoft.com/office/officeart/2005/8/layout/vList2"/>
    <dgm:cxn modelId="{39391978-1772-9949-AC7B-718F9E281D87}" type="presOf" srcId="{436FF67B-576B-4D48-A2B2-B638FABB4139}" destId="{F648D649-2DA6-4E49-8708-574ED5647D33}" srcOrd="0" destOrd="0" presId="urn:microsoft.com/office/officeart/2005/8/layout/vList2"/>
    <dgm:cxn modelId="{FAD1768B-69E0-42D3-B40D-B85A469EF78B}" srcId="{990AA662-0BBB-4530-9CDA-42C5E66E8391}" destId="{436FF67B-576B-4D48-A2B2-B638FABB4139}" srcOrd="0" destOrd="0" parTransId="{8F55D166-9D0C-46AB-A5B4-71A5AF48C8CA}" sibTransId="{8C01B5A7-9703-4317-95DC-735A631305B5}"/>
    <dgm:cxn modelId="{F9F89FDC-433F-A342-8FB8-1BC6CB969D80}" type="presOf" srcId="{46057109-B60B-42C7-A757-7D2C0AA71214}" destId="{472B8D68-40BD-3640-BF8E-7B9A63E8D3C1}" srcOrd="0" destOrd="0" presId="urn:microsoft.com/office/officeart/2005/8/layout/vList2"/>
    <dgm:cxn modelId="{845FAEFF-BC19-FB42-8A36-C4A217B2991D}" type="presParOf" srcId="{88B8540E-CD5E-614B-95F3-B69055622102}" destId="{F648D649-2DA6-4E49-8708-574ED5647D33}" srcOrd="0" destOrd="0" presId="urn:microsoft.com/office/officeart/2005/8/layout/vList2"/>
    <dgm:cxn modelId="{958D2854-4D9A-6442-9EAE-57645F63920F}" type="presParOf" srcId="{88B8540E-CD5E-614B-95F3-B69055622102}" destId="{5EC14395-A5B9-3A47-AE4D-CC78E3406644}" srcOrd="1" destOrd="0" presId="urn:microsoft.com/office/officeart/2005/8/layout/vList2"/>
    <dgm:cxn modelId="{81551F54-685D-7944-94CD-42EF2BAE5CB1}" type="presParOf" srcId="{88B8540E-CD5E-614B-95F3-B69055622102}" destId="{472B8D68-40BD-3640-BF8E-7B9A63E8D3C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E07597D-DDCD-4EC6-B8B2-8574D978ED1E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3811A923-DF10-43E8-B500-100CCA6E900B}">
      <dgm:prSet/>
      <dgm:spPr/>
      <dgm:t>
        <a:bodyPr/>
        <a:lstStyle/>
        <a:p>
          <a:r>
            <a:rPr lang="en-US"/>
            <a:t>Landlords refusing rental assistance</a:t>
          </a:r>
        </a:p>
      </dgm:t>
    </dgm:pt>
    <dgm:pt modelId="{292D922F-9E3A-4342-9187-BB1B5563DB1F}" type="parTrans" cxnId="{75CC9676-E239-4543-A899-0AA5C11C6CFF}">
      <dgm:prSet/>
      <dgm:spPr/>
      <dgm:t>
        <a:bodyPr/>
        <a:lstStyle/>
        <a:p>
          <a:endParaRPr lang="en-US"/>
        </a:p>
      </dgm:t>
    </dgm:pt>
    <dgm:pt modelId="{E96E2BD7-1A03-4739-B4E9-120AF737FAC7}" type="sibTrans" cxnId="{75CC9676-E239-4543-A899-0AA5C11C6CFF}">
      <dgm:prSet/>
      <dgm:spPr/>
      <dgm:t>
        <a:bodyPr/>
        <a:lstStyle/>
        <a:p>
          <a:endParaRPr lang="en-US"/>
        </a:p>
      </dgm:t>
    </dgm:pt>
    <dgm:pt modelId="{89DC36B8-97CD-4219-B90E-33D871446C36}">
      <dgm:prSet/>
      <dgm:spPr/>
      <dgm:t>
        <a:bodyPr/>
        <a:lstStyle/>
        <a:p>
          <a:r>
            <a:rPr lang="en-US"/>
            <a:t>Tenants not being processed in time for rental assistance </a:t>
          </a:r>
        </a:p>
      </dgm:t>
    </dgm:pt>
    <dgm:pt modelId="{4F40F164-97AA-4385-A354-1A2AAEA6F203}" type="parTrans" cxnId="{48E933C3-42E7-4EB8-BC31-A44B30CD346C}">
      <dgm:prSet/>
      <dgm:spPr/>
      <dgm:t>
        <a:bodyPr/>
        <a:lstStyle/>
        <a:p>
          <a:endParaRPr lang="en-US"/>
        </a:p>
      </dgm:t>
    </dgm:pt>
    <dgm:pt modelId="{A54C87BF-BAC4-496E-A3D3-6583D7CBE4B7}" type="sibTrans" cxnId="{48E933C3-42E7-4EB8-BC31-A44B30CD346C}">
      <dgm:prSet/>
      <dgm:spPr/>
      <dgm:t>
        <a:bodyPr/>
        <a:lstStyle/>
        <a:p>
          <a:endParaRPr lang="en-US"/>
        </a:p>
      </dgm:t>
    </dgm:pt>
    <dgm:pt modelId="{CDFAAF2A-802D-4E5B-BC52-2F04E11CC7AC}">
      <dgm:prSet/>
      <dgm:spPr/>
      <dgm:t>
        <a:bodyPr/>
        <a:lstStyle/>
        <a:p>
          <a:r>
            <a:rPr lang="en-US"/>
            <a:t>Tenants signing mutual terminations when Landlord refuses or due to other pressure </a:t>
          </a:r>
        </a:p>
      </dgm:t>
    </dgm:pt>
    <dgm:pt modelId="{20F1D5AD-8DC5-45A3-BB94-284CB076D45E}" type="parTrans" cxnId="{CB7DB3BE-8287-4BEF-A856-2F5CA3A07D83}">
      <dgm:prSet/>
      <dgm:spPr/>
      <dgm:t>
        <a:bodyPr/>
        <a:lstStyle/>
        <a:p>
          <a:endParaRPr lang="en-US"/>
        </a:p>
      </dgm:t>
    </dgm:pt>
    <dgm:pt modelId="{CFF9EA97-68A3-4A4D-AE09-399E11B11C96}" type="sibTrans" cxnId="{CB7DB3BE-8287-4BEF-A856-2F5CA3A07D83}">
      <dgm:prSet/>
      <dgm:spPr/>
      <dgm:t>
        <a:bodyPr/>
        <a:lstStyle/>
        <a:p>
          <a:endParaRPr lang="en-US"/>
        </a:p>
      </dgm:t>
    </dgm:pt>
    <dgm:pt modelId="{7B0965E1-9400-42B1-A59D-49824FFAE627}">
      <dgm:prSet/>
      <dgm:spPr/>
      <dgm:t>
        <a:bodyPr/>
        <a:lstStyle/>
        <a:p>
          <a:r>
            <a:rPr lang="en-US"/>
            <a:t>Tenants missing court dates </a:t>
          </a:r>
        </a:p>
      </dgm:t>
    </dgm:pt>
    <dgm:pt modelId="{2E4D7528-58CF-4B62-8C7A-EFD5BCF3D5B1}" type="parTrans" cxnId="{5F67E1F7-106E-4BC5-86C4-1C719C0CC6CD}">
      <dgm:prSet/>
      <dgm:spPr/>
      <dgm:t>
        <a:bodyPr/>
        <a:lstStyle/>
        <a:p>
          <a:endParaRPr lang="en-US"/>
        </a:p>
      </dgm:t>
    </dgm:pt>
    <dgm:pt modelId="{AF24B9FA-2DFC-429C-9BFF-D2A707C304BC}" type="sibTrans" cxnId="{5F67E1F7-106E-4BC5-86C4-1C719C0CC6CD}">
      <dgm:prSet/>
      <dgm:spPr/>
      <dgm:t>
        <a:bodyPr/>
        <a:lstStyle/>
        <a:p>
          <a:endParaRPr lang="en-US"/>
        </a:p>
      </dgm:t>
    </dgm:pt>
    <dgm:pt modelId="{5A352799-978E-4334-878F-47BC7677B3A1}">
      <dgm:prSet/>
      <dgm:spPr/>
      <dgm:t>
        <a:bodyPr/>
        <a:lstStyle/>
        <a:p>
          <a:r>
            <a:rPr lang="en-US"/>
            <a:t>Tenants not receiving proper notice to vacate </a:t>
          </a:r>
        </a:p>
      </dgm:t>
    </dgm:pt>
    <dgm:pt modelId="{CF13E422-5982-4425-BDC3-2F0E35FE419B}" type="parTrans" cxnId="{6C5174A4-68CD-4FFB-82A1-050A337192DC}">
      <dgm:prSet/>
      <dgm:spPr/>
      <dgm:t>
        <a:bodyPr/>
        <a:lstStyle/>
        <a:p>
          <a:endParaRPr lang="en-US"/>
        </a:p>
      </dgm:t>
    </dgm:pt>
    <dgm:pt modelId="{4490507B-0ECB-4220-997D-C1A2DBBB37EB}" type="sibTrans" cxnId="{6C5174A4-68CD-4FFB-82A1-050A337192DC}">
      <dgm:prSet/>
      <dgm:spPr/>
      <dgm:t>
        <a:bodyPr/>
        <a:lstStyle/>
        <a:p>
          <a:endParaRPr lang="en-US"/>
        </a:p>
      </dgm:t>
    </dgm:pt>
    <dgm:pt modelId="{7505DDD2-6306-4CB8-9FD5-ADA23CCE03FB}">
      <dgm:prSet/>
      <dgm:spPr/>
      <dgm:t>
        <a:bodyPr/>
        <a:lstStyle/>
        <a:p>
          <a:r>
            <a:rPr lang="en-US"/>
            <a:t>Landlords ignoring the new Just Cause Law </a:t>
          </a:r>
        </a:p>
      </dgm:t>
    </dgm:pt>
    <dgm:pt modelId="{320C5C2F-4B15-48C0-BD14-1E35D8246E48}" type="parTrans" cxnId="{B63914CF-77A3-41A4-A6CE-4E4618874615}">
      <dgm:prSet/>
      <dgm:spPr/>
      <dgm:t>
        <a:bodyPr/>
        <a:lstStyle/>
        <a:p>
          <a:endParaRPr lang="en-US"/>
        </a:p>
      </dgm:t>
    </dgm:pt>
    <dgm:pt modelId="{6BCD818A-0F58-495F-9323-02E1E14B9444}" type="sibTrans" cxnId="{B63914CF-77A3-41A4-A6CE-4E4618874615}">
      <dgm:prSet/>
      <dgm:spPr/>
      <dgm:t>
        <a:bodyPr/>
        <a:lstStyle/>
        <a:p>
          <a:endParaRPr lang="en-US"/>
        </a:p>
      </dgm:t>
    </dgm:pt>
    <dgm:pt modelId="{8EECAD13-A4C1-C44A-9D98-3B377C2A037B}" type="pres">
      <dgm:prSet presAssocID="{DE07597D-DDCD-4EC6-B8B2-8574D978ED1E}" presName="linear" presStyleCnt="0">
        <dgm:presLayoutVars>
          <dgm:animLvl val="lvl"/>
          <dgm:resizeHandles val="exact"/>
        </dgm:presLayoutVars>
      </dgm:prSet>
      <dgm:spPr/>
    </dgm:pt>
    <dgm:pt modelId="{7878AD49-B5C0-BA4A-95D3-650681F84B88}" type="pres">
      <dgm:prSet presAssocID="{3811A923-DF10-43E8-B500-100CCA6E900B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E60C8F19-C8B9-B745-B593-3BF5897CFDA6}" type="pres">
      <dgm:prSet presAssocID="{E96E2BD7-1A03-4739-B4E9-120AF737FAC7}" presName="spacer" presStyleCnt="0"/>
      <dgm:spPr/>
    </dgm:pt>
    <dgm:pt modelId="{35599C35-BA64-DA4C-B4D9-0D0E74A16B7A}" type="pres">
      <dgm:prSet presAssocID="{89DC36B8-97CD-4219-B90E-33D871446C36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00F8FB72-305E-1543-B075-AD26192ADE13}" type="pres">
      <dgm:prSet presAssocID="{A54C87BF-BAC4-496E-A3D3-6583D7CBE4B7}" presName="spacer" presStyleCnt="0"/>
      <dgm:spPr/>
    </dgm:pt>
    <dgm:pt modelId="{33ABD577-B9C4-5440-BF31-11A195728771}" type="pres">
      <dgm:prSet presAssocID="{CDFAAF2A-802D-4E5B-BC52-2F04E11CC7AC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66E570DA-9D00-7B4D-85AF-018608DDA60F}" type="pres">
      <dgm:prSet presAssocID="{CFF9EA97-68A3-4A4D-AE09-399E11B11C96}" presName="spacer" presStyleCnt="0"/>
      <dgm:spPr/>
    </dgm:pt>
    <dgm:pt modelId="{756C77C4-3091-404E-BF69-3A617C3AED95}" type="pres">
      <dgm:prSet presAssocID="{7B0965E1-9400-42B1-A59D-49824FFAE627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32F2EDA0-F6E9-C44A-A45E-EF53D36EA5DD}" type="pres">
      <dgm:prSet presAssocID="{AF24B9FA-2DFC-429C-9BFF-D2A707C304BC}" presName="spacer" presStyleCnt="0"/>
      <dgm:spPr/>
    </dgm:pt>
    <dgm:pt modelId="{457DE081-13C7-B243-8B8E-251C05007ABA}" type="pres">
      <dgm:prSet presAssocID="{5A352799-978E-4334-878F-47BC7677B3A1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A369BB27-6CF4-EC41-ABD4-F9A9A9B89A72}" type="pres">
      <dgm:prSet presAssocID="{4490507B-0ECB-4220-997D-C1A2DBBB37EB}" presName="spacer" presStyleCnt="0"/>
      <dgm:spPr/>
    </dgm:pt>
    <dgm:pt modelId="{62F0D8BF-27C7-834F-B3D7-44C25F23705B}" type="pres">
      <dgm:prSet presAssocID="{7505DDD2-6306-4CB8-9FD5-ADA23CCE03FB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82D44A52-DDC5-544A-8D7A-3266976ABB91}" type="presOf" srcId="{5A352799-978E-4334-878F-47BC7677B3A1}" destId="{457DE081-13C7-B243-8B8E-251C05007ABA}" srcOrd="0" destOrd="0" presId="urn:microsoft.com/office/officeart/2005/8/layout/vList2"/>
    <dgm:cxn modelId="{87CC7B59-14BD-244F-AAE2-895D4D37ACC1}" type="presOf" srcId="{7505DDD2-6306-4CB8-9FD5-ADA23CCE03FB}" destId="{62F0D8BF-27C7-834F-B3D7-44C25F23705B}" srcOrd="0" destOrd="0" presId="urn:microsoft.com/office/officeart/2005/8/layout/vList2"/>
    <dgm:cxn modelId="{75CC9676-E239-4543-A899-0AA5C11C6CFF}" srcId="{DE07597D-DDCD-4EC6-B8B2-8574D978ED1E}" destId="{3811A923-DF10-43E8-B500-100CCA6E900B}" srcOrd="0" destOrd="0" parTransId="{292D922F-9E3A-4342-9187-BB1B5563DB1F}" sibTransId="{E96E2BD7-1A03-4739-B4E9-120AF737FAC7}"/>
    <dgm:cxn modelId="{B72C2D80-FE3A-7B44-B568-95C3990889D9}" type="presOf" srcId="{7B0965E1-9400-42B1-A59D-49824FFAE627}" destId="{756C77C4-3091-404E-BF69-3A617C3AED95}" srcOrd="0" destOrd="0" presId="urn:microsoft.com/office/officeart/2005/8/layout/vList2"/>
    <dgm:cxn modelId="{85E18F92-A132-8A46-9D0A-1F28D375F1E4}" type="presOf" srcId="{3811A923-DF10-43E8-B500-100CCA6E900B}" destId="{7878AD49-B5C0-BA4A-95D3-650681F84B88}" srcOrd="0" destOrd="0" presId="urn:microsoft.com/office/officeart/2005/8/layout/vList2"/>
    <dgm:cxn modelId="{6C5174A4-68CD-4FFB-82A1-050A337192DC}" srcId="{DE07597D-DDCD-4EC6-B8B2-8574D978ED1E}" destId="{5A352799-978E-4334-878F-47BC7677B3A1}" srcOrd="4" destOrd="0" parTransId="{CF13E422-5982-4425-BDC3-2F0E35FE419B}" sibTransId="{4490507B-0ECB-4220-997D-C1A2DBBB37EB}"/>
    <dgm:cxn modelId="{4C3889B1-82F9-3446-BD1B-ECEEC10D3804}" type="presOf" srcId="{DE07597D-DDCD-4EC6-B8B2-8574D978ED1E}" destId="{8EECAD13-A4C1-C44A-9D98-3B377C2A037B}" srcOrd="0" destOrd="0" presId="urn:microsoft.com/office/officeart/2005/8/layout/vList2"/>
    <dgm:cxn modelId="{286BDDB1-F670-A34C-A7C8-C69A4878D843}" type="presOf" srcId="{CDFAAF2A-802D-4E5B-BC52-2F04E11CC7AC}" destId="{33ABD577-B9C4-5440-BF31-11A195728771}" srcOrd="0" destOrd="0" presId="urn:microsoft.com/office/officeart/2005/8/layout/vList2"/>
    <dgm:cxn modelId="{CB7DB3BE-8287-4BEF-A856-2F5CA3A07D83}" srcId="{DE07597D-DDCD-4EC6-B8B2-8574D978ED1E}" destId="{CDFAAF2A-802D-4E5B-BC52-2F04E11CC7AC}" srcOrd="2" destOrd="0" parTransId="{20F1D5AD-8DC5-45A3-BB94-284CB076D45E}" sibTransId="{CFF9EA97-68A3-4A4D-AE09-399E11B11C96}"/>
    <dgm:cxn modelId="{48E933C3-42E7-4EB8-BC31-A44B30CD346C}" srcId="{DE07597D-DDCD-4EC6-B8B2-8574D978ED1E}" destId="{89DC36B8-97CD-4219-B90E-33D871446C36}" srcOrd="1" destOrd="0" parTransId="{4F40F164-97AA-4385-A354-1A2AAEA6F203}" sibTransId="{A54C87BF-BAC4-496E-A3D3-6583D7CBE4B7}"/>
    <dgm:cxn modelId="{B63914CF-77A3-41A4-A6CE-4E4618874615}" srcId="{DE07597D-DDCD-4EC6-B8B2-8574D978ED1E}" destId="{7505DDD2-6306-4CB8-9FD5-ADA23CCE03FB}" srcOrd="5" destOrd="0" parTransId="{320C5C2F-4B15-48C0-BD14-1E35D8246E48}" sibTransId="{6BCD818A-0F58-495F-9323-02E1E14B9444}"/>
    <dgm:cxn modelId="{2C4800DD-167E-124E-A2AA-5CED3BF4F90E}" type="presOf" srcId="{89DC36B8-97CD-4219-B90E-33D871446C36}" destId="{35599C35-BA64-DA4C-B4D9-0D0E74A16B7A}" srcOrd="0" destOrd="0" presId="urn:microsoft.com/office/officeart/2005/8/layout/vList2"/>
    <dgm:cxn modelId="{5F67E1F7-106E-4BC5-86C4-1C719C0CC6CD}" srcId="{DE07597D-DDCD-4EC6-B8B2-8574D978ED1E}" destId="{7B0965E1-9400-42B1-A59D-49824FFAE627}" srcOrd="3" destOrd="0" parTransId="{2E4D7528-58CF-4B62-8C7A-EFD5BCF3D5B1}" sibTransId="{AF24B9FA-2DFC-429C-9BFF-D2A707C304BC}"/>
    <dgm:cxn modelId="{C482D41B-AA92-3B40-B157-27885900E7DC}" type="presParOf" srcId="{8EECAD13-A4C1-C44A-9D98-3B377C2A037B}" destId="{7878AD49-B5C0-BA4A-95D3-650681F84B88}" srcOrd="0" destOrd="0" presId="urn:microsoft.com/office/officeart/2005/8/layout/vList2"/>
    <dgm:cxn modelId="{81C8C5A4-F8A3-7748-9EEA-98E77A089C1E}" type="presParOf" srcId="{8EECAD13-A4C1-C44A-9D98-3B377C2A037B}" destId="{E60C8F19-C8B9-B745-B593-3BF5897CFDA6}" srcOrd="1" destOrd="0" presId="urn:microsoft.com/office/officeart/2005/8/layout/vList2"/>
    <dgm:cxn modelId="{25953942-9F00-C441-B939-0571759905FA}" type="presParOf" srcId="{8EECAD13-A4C1-C44A-9D98-3B377C2A037B}" destId="{35599C35-BA64-DA4C-B4D9-0D0E74A16B7A}" srcOrd="2" destOrd="0" presId="urn:microsoft.com/office/officeart/2005/8/layout/vList2"/>
    <dgm:cxn modelId="{9A055966-7A29-4A4C-8AC5-1B18FADCF9A2}" type="presParOf" srcId="{8EECAD13-A4C1-C44A-9D98-3B377C2A037B}" destId="{00F8FB72-305E-1543-B075-AD26192ADE13}" srcOrd="3" destOrd="0" presId="urn:microsoft.com/office/officeart/2005/8/layout/vList2"/>
    <dgm:cxn modelId="{5972B1AF-936F-C44C-85B7-EF8FC0E54CB2}" type="presParOf" srcId="{8EECAD13-A4C1-C44A-9D98-3B377C2A037B}" destId="{33ABD577-B9C4-5440-BF31-11A195728771}" srcOrd="4" destOrd="0" presId="urn:microsoft.com/office/officeart/2005/8/layout/vList2"/>
    <dgm:cxn modelId="{B76DCD1C-544B-694C-863F-129B2BD0B189}" type="presParOf" srcId="{8EECAD13-A4C1-C44A-9D98-3B377C2A037B}" destId="{66E570DA-9D00-7B4D-85AF-018608DDA60F}" srcOrd="5" destOrd="0" presId="urn:microsoft.com/office/officeart/2005/8/layout/vList2"/>
    <dgm:cxn modelId="{C2633EED-253A-C044-BC55-2B8E2103C2A7}" type="presParOf" srcId="{8EECAD13-A4C1-C44A-9D98-3B377C2A037B}" destId="{756C77C4-3091-404E-BF69-3A617C3AED95}" srcOrd="6" destOrd="0" presId="urn:microsoft.com/office/officeart/2005/8/layout/vList2"/>
    <dgm:cxn modelId="{598BAEB2-224E-F145-A66E-D73BF858BD79}" type="presParOf" srcId="{8EECAD13-A4C1-C44A-9D98-3B377C2A037B}" destId="{32F2EDA0-F6E9-C44A-A45E-EF53D36EA5DD}" srcOrd="7" destOrd="0" presId="urn:microsoft.com/office/officeart/2005/8/layout/vList2"/>
    <dgm:cxn modelId="{8C386090-B0F8-9142-A548-A3A029F0A9A8}" type="presParOf" srcId="{8EECAD13-A4C1-C44A-9D98-3B377C2A037B}" destId="{457DE081-13C7-B243-8B8E-251C05007ABA}" srcOrd="8" destOrd="0" presId="urn:microsoft.com/office/officeart/2005/8/layout/vList2"/>
    <dgm:cxn modelId="{DBBBB8FE-6D82-1648-81F2-E843C7A00460}" type="presParOf" srcId="{8EECAD13-A4C1-C44A-9D98-3B377C2A037B}" destId="{A369BB27-6CF4-EC41-ABD4-F9A9A9B89A72}" srcOrd="9" destOrd="0" presId="urn:microsoft.com/office/officeart/2005/8/layout/vList2"/>
    <dgm:cxn modelId="{F447133F-B6BC-8640-8256-F9FFCC69EDE5}" type="presParOf" srcId="{8EECAD13-A4C1-C44A-9D98-3B377C2A037B}" destId="{62F0D8BF-27C7-834F-B3D7-44C25F23705B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28B26D5-CA5B-4C00-8A60-7CEFBEA1473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B0C2938-0C33-42A1-9B49-B7021FF5B1B7}">
      <dgm:prSet/>
      <dgm:spPr/>
      <dgm:t>
        <a:bodyPr/>
        <a:lstStyle/>
        <a:p>
          <a:r>
            <a:rPr lang="en-US"/>
            <a:t>Housing Justice Project can assist </a:t>
          </a:r>
        </a:p>
      </dgm:t>
    </dgm:pt>
    <dgm:pt modelId="{693ADA47-D52F-4850-B047-6700108C2C4E}" type="parTrans" cxnId="{7D889F3B-86A6-482B-BB0A-BFFCD03378D6}">
      <dgm:prSet/>
      <dgm:spPr/>
      <dgm:t>
        <a:bodyPr/>
        <a:lstStyle/>
        <a:p>
          <a:endParaRPr lang="en-US"/>
        </a:p>
      </dgm:t>
    </dgm:pt>
    <dgm:pt modelId="{B0B7305D-53AD-4104-B2D0-E27AA41C477E}" type="sibTrans" cxnId="{7D889F3B-86A6-482B-BB0A-BFFCD03378D6}">
      <dgm:prSet/>
      <dgm:spPr/>
      <dgm:t>
        <a:bodyPr/>
        <a:lstStyle/>
        <a:p>
          <a:endParaRPr lang="en-US"/>
        </a:p>
      </dgm:t>
    </dgm:pt>
    <dgm:pt modelId="{BE21BAAC-2537-4626-AD55-09189DB0466B}">
      <dgm:prSet/>
      <dgm:spPr/>
      <dgm:t>
        <a:bodyPr/>
        <a:lstStyle/>
        <a:p>
          <a:r>
            <a:rPr lang="en-US"/>
            <a:t>May violate Anti-Source of Income Discrimination Laws (RCW 59.18.255) and RCW 59.18.410(2) </a:t>
          </a:r>
        </a:p>
      </dgm:t>
    </dgm:pt>
    <dgm:pt modelId="{5D4C28F9-344D-47B6-AA76-225B10131275}" type="parTrans" cxnId="{B4B57A67-1061-47CF-A19B-5475C4DCC3EB}">
      <dgm:prSet/>
      <dgm:spPr/>
      <dgm:t>
        <a:bodyPr/>
        <a:lstStyle/>
        <a:p>
          <a:endParaRPr lang="en-US"/>
        </a:p>
      </dgm:t>
    </dgm:pt>
    <dgm:pt modelId="{92D54838-E1CC-46BB-96F3-FFC759C38186}" type="sibTrans" cxnId="{B4B57A67-1061-47CF-A19B-5475C4DCC3EB}">
      <dgm:prSet/>
      <dgm:spPr/>
      <dgm:t>
        <a:bodyPr/>
        <a:lstStyle/>
        <a:p>
          <a:endParaRPr lang="en-US"/>
        </a:p>
      </dgm:t>
    </dgm:pt>
    <dgm:pt modelId="{A7311939-E31F-4950-BEF3-33EC1B78BDE1}">
      <dgm:prSet/>
      <dgm:spPr/>
      <dgm:t>
        <a:bodyPr/>
        <a:lstStyle/>
        <a:p>
          <a:r>
            <a:rPr lang="en-US"/>
            <a:t>Some landlords do not understand the terms </a:t>
          </a:r>
        </a:p>
      </dgm:t>
    </dgm:pt>
    <dgm:pt modelId="{2EDD1667-C18F-456C-AE82-07815B7CFEF3}" type="parTrans" cxnId="{C5954813-CA91-484B-9062-FB6ABEEB8A66}">
      <dgm:prSet/>
      <dgm:spPr/>
      <dgm:t>
        <a:bodyPr/>
        <a:lstStyle/>
        <a:p>
          <a:endParaRPr lang="en-US"/>
        </a:p>
      </dgm:t>
    </dgm:pt>
    <dgm:pt modelId="{AD5B24CE-2373-4306-B090-A8EA66F2B689}" type="sibTrans" cxnId="{C5954813-CA91-484B-9062-FB6ABEEB8A66}">
      <dgm:prSet/>
      <dgm:spPr/>
      <dgm:t>
        <a:bodyPr/>
        <a:lstStyle/>
        <a:p>
          <a:endParaRPr lang="en-US"/>
        </a:p>
      </dgm:t>
    </dgm:pt>
    <dgm:pt modelId="{F2E432CC-21BF-2744-B5F4-FE297BE1C019}" type="pres">
      <dgm:prSet presAssocID="{528B26D5-CA5B-4C00-8A60-7CEFBEA14738}" presName="linear" presStyleCnt="0">
        <dgm:presLayoutVars>
          <dgm:animLvl val="lvl"/>
          <dgm:resizeHandles val="exact"/>
        </dgm:presLayoutVars>
      </dgm:prSet>
      <dgm:spPr/>
    </dgm:pt>
    <dgm:pt modelId="{2DA9305E-638B-9940-A810-F9150A67F761}" type="pres">
      <dgm:prSet presAssocID="{BB0C2938-0C33-42A1-9B49-B7021FF5B1B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FB64419-3BC2-B44A-B9FB-37C1D9579F91}" type="pres">
      <dgm:prSet presAssocID="{B0B7305D-53AD-4104-B2D0-E27AA41C477E}" presName="spacer" presStyleCnt="0"/>
      <dgm:spPr/>
    </dgm:pt>
    <dgm:pt modelId="{D0CDE9F4-0CA6-E44C-99D1-3A1962984654}" type="pres">
      <dgm:prSet presAssocID="{BE21BAAC-2537-4626-AD55-09189DB0466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C359498-1DFB-6840-BAAA-12A4A0D6327B}" type="pres">
      <dgm:prSet presAssocID="{92D54838-E1CC-46BB-96F3-FFC759C38186}" presName="spacer" presStyleCnt="0"/>
      <dgm:spPr/>
    </dgm:pt>
    <dgm:pt modelId="{5B961EAC-4C52-D448-95D3-9D3AB76BC7FA}" type="pres">
      <dgm:prSet presAssocID="{A7311939-E31F-4950-BEF3-33EC1B78BDE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5954813-CA91-484B-9062-FB6ABEEB8A66}" srcId="{528B26D5-CA5B-4C00-8A60-7CEFBEA14738}" destId="{A7311939-E31F-4950-BEF3-33EC1B78BDE1}" srcOrd="2" destOrd="0" parTransId="{2EDD1667-C18F-456C-AE82-07815B7CFEF3}" sibTransId="{AD5B24CE-2373-4306-B090-A8EA66F2B689}"/>
    <dgm:cxn modelId="{81914C27-6126-974E-9B63-C2113E3A4BD0}" type="presOf" srcId="{A7311939-E31F-4950-BEF3-33EC1B78BDE1}" destId="{5B961EAC-4C52-D448-95D3-9D3AB76BC7FA}" srcOrd="0" destOrd="0" presId="urn:microsoft.com/office/officeart/2005/8/layout/vList2"/>
    <dgm:cxn modelId="{7D889F3B-86A6-482B-BB0A-BFFCD03378D6}" srcId="{528B26D5-CA5B-4C00-8A60-7CEFBEA14738}" destId="{BB0C2938-0C33-42A1-9B49-B7021FF5B1B7}" srcOrd="0" destOrd="0" parTransId="{693ADA47-D52F-4850-B047-6700108C2C4E}" sibTransId="{B0B7305D-53AD-4104-B2D0-E27AA41C477E}"/>
    <dgm:cxn modelId="{B4B57A67-1061-47CF-A19B-5475C4DCC3EB}" srcId="{528B26D5-CA5B-4C00-8A60-7CEFBEA14738}" destId="{BE21BAAC-2537-4626-AD55-09189DB0466B}" srcOrd="1" destOrd="0" parTransId="{5D4C28F9-344D-47B6-AA76-225B10131275}" sibTransId="{92D54838-E1CC-46BB-96F3-FFC759C38186}"/>
    <dgm:cxn modelId="{310A1B69-50AE-F041-92CA-A6F4ADB0CF36}" type="presOf" srcId="{528B26D5-CA5B-4C00-8A60-7CEFBEA14738}" destId="{F2E432CC-21BF-2744-B5F4-FE297BE1C019}" srcOrd="0" destOrd="0" presId="urn:microsoft.com/office/officeart/2005/8/layout/vList2"/>
    <dgm:cxn modelId="{F127A1A4-5D60-4942-9C68-B34283C62F41}" type="presOf" srcId="{BE21BAAC-2537-4626-AD55-09189DB0466B}" destId="{D0CDE9F4-0CA6-E44C-99D1-3A1962984654}" srcOrd="0" destOrd="0" presId="urn:microsoft.com/office/officeart/2005/8/layout/vList2"/>
    <dgm:cxn modelId="{4B29B8D6-1000-9E4D-ABE8-C78974CFEABA}" type="presOf" srcId="{BB0C2938-0C33-42A1-9B49-B7021FF5B1B7}" destId="{2DA9305E-638B-9940-A810-F9150A67F761}" srcOrd="0" destOrd="0" presId="urn:microsoft.com/office/officeart/2005/8/layout/vList2"/>
    <dgm:cxn modelId="{CF77C8B6-4FD6-9243-84C2-4EE789B93F45}" type="presParOf" srcId="{F2E432CC-21BF-2744-B5F4-FE297BE1C019}" destId="{2DA9305E-638B-9940-A810-F9150A67F761}" srcOrd="0" destOrd="0" presId="urn:microsoft.com/office/officeart/2005/8/layout/vList2"/>
    <dgm:cxn modelId="{87238D83-FDBD-3040-B3D3-FE5CE5C7BD54}" type="presParOf" srcId="{F2E432CC-21BF-2744-B5F4-FE297BE1C019}" destId="{DFB64419-3BC2-B44A-B9FB-37C1D9579F91}" srcOrd="1" destOrd="0" presId="urn:microsoft.com/office/officeart/2005/8/layout/vList2"/>
    <dgm:cxn modelId="{EC6BC147-B3D9-8E4A-BC6F-2833EFFDFD49}" type="presParOf" srcId="{F2E432CC-21BF-2744-B5F4-FE297BE1C019}" destId="{D0CDE9F4-0CA6-E44C-99D1-3A1962984654}" srcOrd="2" destOrd="0" presId="urn:microsoft.com/office/officeart/2005/8/layout/vList2"/>
    <dgm:cxn modelId="{02CBC7D9-4D41-D942-8FEC-148BE7E022C1}" type="presParOf" srcId="{F2E432CC-21BF-2744-B5F4-FE297BE1C019}" destId="{5C359498-1DFB-6840-BAAA-12A4A0D6327B}" srcOrd="3" destOrd="0" presId="urn:microsoft.com/office/officeart/2005/8/layout/vList2"/>
    <dgm:cxn modelId="{7147EFF9-D2D2-5147-AB55-F6A869CB136B}" type="presParOf" srcId="{F2E432CC-21BF-2744-B5F4-FE297BE1C019}" destId="{5B961EAC-4C52-D448-95D3-9D3AB76BC7F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E185BAD-4C7B-4A73-82A8-2A247723C5DC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6E1C751-64E0-48C5-B108-53D8BA56CE18}">
      <dgm:prSet/>
      <dgm:spPr/>
      <dgm:t>
        <a:bodyPr/>
        <a:lstStyle/>
        <a:p>
          <a:r>
            <a:rPr lang="en-US"/>
            <a:t>Tenants should not be giving up rights without speaking to an attorney </a:t>
          </a:r>
        </a:p>
      </dgm:t>
    </dgm:pt>
    <dgm:pt modelId="{E385A88E-5C30-48AE-AD0D-837226CDBA9E}" type="parTrans" cxnId="{BFC241B8-C89A-425F-9C39-FE9A4077D4ED}">
      <dgm:prSet/>
      <dgm:spPr/>
      <dgm:t>
        <a:bodyPr/>
        <a:lstStyle/>
        <a:p>
          <a:endParaRPr lang="en-US"/>
        </a:p>
      </dgm:t>
    </dgm:pt>
    <dgm:pt modelId="{1B73AD8B-2A61-4424-BDA3-D8B3F4E6976D}" type="sibTrans" cxnId="{BFC241B8-C89A-425F-9C39-FE9A4077D4ED}">
      <dgm:prSet/>
      <dgm:spPr/>
      <dgm:t>
        <a:bodyPr/>
        <a:lstStyle/>
        <a:p>
          <a:endParaRPr lang="en-US"/>
        </a:p>
      </dgm:t>
    </dgm:pt>
    <dgm:pt modelId="{DAFCD8D8-8305-4B7C-866A-A754B37218C6}">
      <dgm:prSet/>
      <dgm:spPr/>
      <dgm:t>
        <a:bodyPr/>
        <a:lstStyle/>
        <a:p>
          <a:r>
            <a:rPr lang="en-US"/>
            <a:t>Some tenants are giving up rights at the Dispute Resolution Center’s Eviction Resolution Pilot Program </a:t>
          </a:r>
        </a:p>
      </dgm:t>
    </dgm:pt>
    <dgm:pt modelId="{6875488C-9349-4E2B-8A49-9C959A3A4E81}" type="parTrans" cxnId="{81CCEB66-51E4-4560-98CF-E49CD6170CE1}">
      <dgm:prSet/>
      <dgm:spPr/>
      <dgm:t>
        <a:bodyPr/>
        <a:lstStyle/>
        <a:p>
          <a:endParaRPr lang="en-US"/>
        </a:p>
      </dgm:t>
    </dgm:pt>
    <dgm:pt modelId="{0DA56A57-B51E-43A9-85F6-2BCEA3C3BE5E}" type="sibTrans" cxnId="{81CCEB66-51E4-4560-98CF-E49CD6170CE1}">
      <dgm:prSet/>
      <dgm:spPr/>
      <dgm:t>
        <a:bodyPr/>
        <a:lstStyle/>
        <a:p>
          <a:endParaRPr lang="en-US"/>
        </a:p>
      </dgm:t>
    </dgm:pt>
    <dgm:pt modelId="{C69919D8-481D-4BD2-8FEB-047AE57BE0BE}">
      <dgm:prSet/>
      <dgm:spPr/>
      <dgm:t>
        <a:bodyPr/>
        <a:lstStyle/>
        <a:p>
          <a:r>
            <a:rPr lang="en-US"/>
            <a:t>Seattle and Federal Way have specific protections against this </a:t>
          </a:r>
        </a:p>
      </dgm:t>
    </dgm:pt>
    <dgm:pt modelId="{24F8443C-7820-4DCB-BF27-CB748AE1D144}" type="parTrans" cxnId="{545A46E7-D573-4C6B-A030-431AFF0DB892}">
      <dgm:prSet/>
      <dgm:spPr/>
      <dgm:t>
        <a:bodyPr/>
        <a:lstStyle/>
        <a:p>
          <a:endParaRPr lang="en-US"/>
        </a:p>
      </dgm:t>
    </dgm:pt>
    <dgm:pt modelId="{6A9D0F80-25EF-46EC-AA22-817C6CA69D30}" type="sibTrans" cxnId="{545A46E7-D573-4C6B-A030-431AFF0DB892}">
      <dgm:prSet/>
      <dgm:spPr/>
      <dgm:t>
        <a:bodyPr/>
        <a:lstStyle/>
        <a:p>
          <a:endParaRPr lang="en-US"/>
        </a:p>
      </dgm:t>
    </dgm:pt>
    <dgm:pt modelId="{A83D9261-8435-4C0B-9D0F-52DD042D4071}">
      <dgm:prSet/>
      <dgm:spPr/>
      <dgm:t>
        <a:bodyPr/>
        <a:lstStyle/>
        <a:p>
          <a:r>
            <a:rPr lang="en-US"/>
            <a:t>RCW 59.18.650 and RCW 59.18.230 prohibit a tenant from waiving protections </a:t>
          </a:r>
        </a:p>
      </dgm:t>
    </dgm:pt>
    <dgm:pt modelId="{18F0B001-4947-4E96-8575-A2F32393F33E}" type="parTrans" cxnId="{74223C91-E676-4329-B0A5-D127FBA1FBFC}">
      <dgm:prSet/>
      <dgm:spPr/>
      <dgm:t>
        <a:bodyPr/>
        <a:lstStyle/>
        <a:p>
          <a:endParaRPr lang="en-US"/>
        </a:p>
      </dgm:t>
    </dgm:pt>
    <dgm:pt modelId="{035C5D50-8D28-4CFA-A104-FA7B32DBC5E2}" type="sibTrans" cxnId="{74223C91-E676-4329-B0A5-D127FBA1FBFC}">
      <dgm:prSet/>
      <dgm:spPr/>
      <dgm:t>
        <a:bodyPr/>
        <a:lstStyle/>
        <a:p>
          <a:endParaRPr lang="en-US"/>
        </a:p>
      </dgm:t>
    </dgm:pt>
    <dgm:pt modelId="{6DCDB70A-31E8-4BB7-A580-EEB950E23A2B}">
      <dgm:prSet/>
      <dgm:spPr/>
      <dgm:t>
        <a:bodyPr/>
        <a:lstStyle/>
        <a:p>
          <a:r>
            <a:rPr lang="en-US"/>
            <a:t>Housing Justice Project can assist tenants being evicted after waiving rights </a:t>
          </a:r>
        </a:p>
      </dgm:t>
    </dgm:pt>
    <dgm:pt modelId="{9AB8904F-E708-4EE4-8C9F-16CC3EED6464}" type="parTrans" cxnId="{A51A7FDF-94EE-4FE3-85FF-4CFBCAB6887D}">
      <dgm:prSet/>
      <dgm:spPr/>
      <dgm:t>
        <a:bodyPr/>
        <a:lstStyle/>
        <a:p>
          <a:endParaRPr lang="en-US"/>
        </a:p>
      </dgm:t>
    </dgm:pt>
    <dgm:pt modelId="{71EF7670-341A-42C7-919C-9872E94B8BEE}" type="sibTrans" cxnId="{A51A7FDF-94EE-4FE3-85FF-4CFBCAB6887D}">
      <dgm:prSet/>
      <dgm:spPr/>
      <dgm:t>
        <a:bodyPr/>
        <a:lstStyle/>
        <a:p>
          <a:endParaRPr lang="en-US"/>
        </a:p>
      </dgm:t>
    </dgm:pt>
    <dgm:pt modelId="{A6D9CADF-9002-224F-BBF7-A254EC6B8DB6}" type="pres">
      <dgm:prSet presAssocID="{6E185BAD-4C7B-4A73-82A8-2A247723C5DC}" presName="vert0" presStyleCnt="0">
        <dgm:presLayoutVars>
          <dgm:dir/>
          <dgm:animOne val="branch"/>
          <dgm:animLvl val="lvl"/>
        </dgm:presLayoutVars>
      </dgm:prSet>
      <dgm:spPr/>
    </dgm:pt>
    <dgm:pt modelId="{87B28C1C-4144-514C-93FC-8C10272C0973}" type="pres">
      <dgm:prSet presAssocID="{36E1C751-64E0-48C5-B108-53D8BA56CE18}" presName="thickLine" presStyleLbl="alignNode1" presStyleIdx="0" presStyleCnt="5"/>
      <dgm:spPr/>
    </dgm:pt>
    <dgm:pt modelId="{EDCBA470-9630-254E-B128-A0897E48713A}" type="pres">
      <dgm:prSet presAssocID="{36E1C751-64E0-48C5-B108-53D8BA56CE18}" presName="horz1" presStyleCnt="0"/>
      <dgm:spPr/>
    </dgm:pt>
    <dgm:pt modelId="{82C52D56-A032-7243-AD03-959E1A8110DB}" type="pres">
      <dgm:prSet presAssocID="{36E1C751-64E0-48C5-B108-53D8BA56CE18}" presName="tx1" presStyleLbl="revTx" presStyleIdx="0" presStyleCnt="5"/>
      <dgm:spPr/>
    </dgm:pt>
    <dgm:pt modelId="{73BB1699-CC50-B248-A1BA-E7B9B71DDD86}" type="pres">
      <dgm:prSet presAssocID="{36E1C751-64E0-48C5-B108-53D8BA56CE18}" presName="vert1" presStyleCnt="0"/>
      <dgm:spPr/>
    </dgm:pt>
    <dgm:pt modelId="{2745882A-A6E3-8645-BC6C-21C6C924AF5D}" type="pres">
      <dgm:prSet presAssocID="{DAFCD8D8-8305-4B7C-866A-A754B37218C6}" presName="thickLine" presStyleLbl="alignNode1" presStyleIdx="1" presStyleCnt="5"/>
      <dgm:spPr/>
    </dgm:pt>
    <dgm:pt modelId="{906287D1-7C85-684B-B1EA-7DB88622A9E1}" type="pres">
      <dgm:prSet presAssocID="{DAFCD8D8-8305-4B7C-866A-A754B37218C6}" presName="horz1" presStyleCnt="0"/>
      <dgm:spPr/>
    </dgm:pt>
    <dgm:pt modelId="{B08AC6D6-3712-AE46-B699-F469434191A7}" type="pres">
      <dgm:prSet presAssocID="{DAFCD8D8-8305-4B7C-866A-A754B37218C6}" presName="tx1" presStyleLbl="revTx" presStyleIdx="1" presStyleCnt="5"/>
      <dgm:spPr/>
    </dgm:pt>
    <dgm:pt modelId="{0F817B5A-1291-8346-AC79-55C6E14D24DE}" type="pres">
      <dgm:prSet presAssocID="{DAFCD8D8-8305-4B7C-866A-A754B37218C6}" presName="vert1" presStyleCnt="0"/>
      <dgm:spPr/>
    </dgm:pt>
    <dgm:pt modelId="{53A401D8-5E04-F542-8376-6131E871CC3F}" type="pres">
      <dgm:prSet presAssocID="{C69919D8-481D-4BD2-8FEB-047AE57BE0BE}" presName="thickLine" presStyleLbl="alignNode1" presStyleIdx="2" presStyleCnt="5"/>
      <dgm:spPr/>
    </dgm:pt>
    <dgm:pt modelId="{F2E448A0-105A-1C4A-93E2-5AB9CD70B8C8}" type="pres">
      <dgm:prSet presAssocID="{C69919D8-481D-4BD2-8FEB-047AE57BE0BE}" presName="horz1" presStyleCnt="0"/>
      <dgm:spPr/>
    </dgm:pt>
    <dgm:pt modelId="{BE8A3114-8EDD-2448-B308-CFD079DA5B92}" type="pres">
      <dgm:prSet presAssocID="{C69919D8-481D-4BD2-8FEB-047AE57BE0BE}" presName="tx1" presStyleLbl="revTx" presStyleIdx="2" presStyleCnt="5"/>
      <dgm:spPr/>
    </dgm:pt>
    <dgm:pt modelId="{EEAC0DEB-1919-6141-B8BB-668F4CF8F55F}" type="pres">
      <dgm:prSet presAssocID="{C69919D8-481D-4BD2-8FEB-047AE57BE0BE}" presName="vert1" presStyleCnt="0"/>
      <dgm:spPr/>
    </dgm:pt>
    <dgm:pt modelId="{7193520A-EA2F-F24B-9193-C816AABDFD0A}" type="pres">
      <dgm:prSet presAssocID="{A83D9261-8435-4C0B-9D0F-52DD042D4071}" presName="thickLine" presStyleLbl="alignNode1" presStyleIdx="3" presStyleCnt="5"/>
      <dgm:spPr/>
    </dgm:pt>
    <dgm:pt modelId="{6D080DEB-A146-7147-82F1-07910C081BD9}" type="pres">
      <dgm:prSet presAssocID="{A83D9261-8435-4C0B-9D0F-52DD042D4071}" presName="horz1" presStyleCnt="0"/>
      <dgm:spPr/>
    </dgm:pt>
    <dgm:pt modelId="{859BDFD7-838F-D24F-9451-B013466AEB97}" type="pres">
      <dgm:prSet presAssocID="{A83D9261-8435-4C0B-9D0F-52DD042D4071}" presName="tx1" presStyleLbl="revTx" presStyleIdx="3" presStyleCnt="5"/>
      <dgm:spPr/>
    </dgm:pt>
    <dgm:pt modelId="{5D854334-CE46-CF40-A56E-2B5E1F45B82B}" type="pres">
      <dgm:prSet presAssocID="{A83D9261-8435-4C0B-9D0F-52DD042D4071}" presName="vert1" presStyleCnt="0"/>
      <dgm:spPr/>
    </dgm:pt>
    <dgm:pt modelId="{421BD06F-D3E5-9F4B-A758-996E74CB3B0C}" type="pres">
      <dgm:prSet presAssocID="{6DCDB70A-31E8-4BB7-A580-EEB950E23A2B}" presName="thickLine" presStyleLbl="alignNode1" presStyleIdx="4" presStyleCnt="5"/>
      <dgm:spPr/>
    </dgm:pt>
    <dgm:pt modelId="{A4C90345-E1BE-AB4A-9C64-701B17A93C36}" type="pres">
      <dgm:prSet presAssocID="{6DCDB70A-31E8-4BB7-A580-EEB950E23A2B}" presName="horz1" presStyleCnt="0"/>
      <dgm:spPr/>
    </dgm:pt>
    <dgm:pt modelId="{C4FE7A95-3281-C24A-A9C9-C4DCE2FF7320}" type="pres">
      <dgm:prSet presAssocID="{6DCDB70A-31E8-4BB7-A580-EEB950E23A2B}" presName="tx1" presStyleLbl="revTx" presStyleIdx="4" presStyleCnt="5"/>
      <dgm:spPr/>
    </dgm:pt>
    <dgm:pt modelId="{38B7AC77-8984-1646-BE84-9F70EF1F518D}" type="pres">
      <dgm:prSet presAssocID="{6DCDB70A-31E8-4BB7-A580-EEB950E23A2B}" presName="vert1" presStyleCnt="0"/>
      <dgm:spPr/>
    </dgm:pt>
  </dgm:ptLst>
  <dgm:cxnLst>
    <dgm:cxn modelId="{5C23CE1E-0CED-BF4D-892C-26F71341367D}" type="presOf" srcId="{6DCDB70A-31E8-4BB7-A580-EEB950E23A2B}" destId="{C4FE7A95-3281-C24A-A9C9-C4DCE2FF7320}" srcOrd="0" destOrd="0" presId="urn:microsoft.com/office/officeart/2008/layout/LinedList"/>
    <dgm:cxn modelId="{2323FB37-BF33-AA4D-9E06-70C0D62D4215}" type="presOf" srcId="{6E185BAD-4C7B-4A73-82A8-2A247723C5DC}" destId="{A6D9CADF-9002-224F-BBF7-A254EC6B8DB6}" srcOrd="0" destOrd="0" presId="urn:microsoft.com/office/officeart/2008/layout/LinedList"/>
    <dgm:cxn modelId="{B80BA439-7CD1-884D-A6CB-1A9553961F10}" type="presOf" srcId="{DAFCD8D8-8305-4B7C-866A-A754B37218C6}" destId="{B08AC6D6-3712-AE46-B699-F469434191A7}" srcOrd="0" destOrd="0" presId="urn:microsoft.com/office/officeart/2008/layout/LinedList"/>
    <dgm:cxn modelId="{70CF6E42-763B-024E-8899-37815A52CD14}" type="presOf" srcId="{C69919D8-481D-4BD2-8FEB-047AE57BE0BE}" destId="{BE8A3114-8EDD-2448-B308-CFD079DA5B92}" srcOrd="0" destOrd="0" presId="urn:microsoft.com/office/officeart/2008/layout/LinedList"/>
    <dgm:cxn modelId="{A81B575D-ABB6-AC48-82EB-1BB649FF0085}" type="presOf" srcId="{36E1C751-64E0-48C5-B108-53D8BA56CE18}" destId="{82C52D56-A032-7243-AD03-959E1A8110DB}" srcOrd="0" destOrd="0" presId="urn:microsoft.com/office/officeart/2008/layout/LinedList"/>
    <dgm:cxn modelId="{81CCEB66-51E4-4560-98CF-E49CD6170CE1}" srcId="{6E185BAD-4C7B-4A73-82A8-2A247723C5DC}" destId="{DAFCD8D8-8305-4B7C-866A-A754B37218C6}" srcOrd="1" destOrd="0" parTransId="{6875488C-9349-4E2B-8A49-9C959A3A4E81}" sibTransId="{0DA56A57-B51E-43A9-85F6-2BCEA3C3BE5E}"/>
    <dgm:cxn modelId="{74223C91-E676-4329-B0A5-D127FBA1FBFC}" srcId="{6E185BAD-4C7B-4A73-82A8-2A247723C5DC}" destId="{A83D9261-8435-4C0B-9D0F-52DD042D4071}" srcOrd="3" destOrd="0" parTransId="{18F0B001-4947-4E96-8575-A2F32393F33E}" sibTransId="{035C5D50-8D28-4CFA-A104-FA7B32DBC5E2}"/>
    <dgm:cxn modelId="{BFC241B8-C89A-425F-9C39-FE9A4077D4ED}" srcId="{6E185BAD-4C7B-4A73-82A8-2A247723C5DC}" destId="{36E1C751-64E0-48C5-B108-53D8BA56CE18}" srcOrd="0" destOrd="0" parTransId="{E385A88E-5C30-48AE-AD0D-837226CDBA9E}" sibTransId="{1B73AD8B-2A61-4424-BDA3-D8B3F4E6976D}"/>
    <dgm:cxn modelId="{A51A7FDF-94EE-4FE3-85FF-4CFBCAB6887D}" srcId="{6E185BAD-4C7B-4A73-82A8-2A247723C5DC}" destId="{6DCDB70A-31E8-4BB7-A580-EEB950E23A2B}" srcOrd="4" destOrd="0" parTransId="{9AB8904F-E708-4EE4-8C9F-16CC3EED6464}" sibTransId="{71EF7670-341A-42C7-919C-9872E94B8BEE}"/>
    <dgm:cxn modelId="{545A46E7-D573-4C6B-A030-431AFF0DB892}" srcId="{6E185BAD-4C7B-4A73-82A8-2A247723C5DC}" destId="{C69919D8-481D-4BD2-8FEB-047AE57BE0BE}" srcOrd="2" destOrd="0" parTransId="{24F8443C-7820-4DCB-BF27-CB748AE1D144}" sibTransId="{6A9D0F80-25EF-46EC-AA22-817C6CA69D30}"/>
    <dgm:cxn modelId="{77E55FFA-7758-5548-ABA2-50DE2FEADCE9}" type="presOf" srcId="{A83D9261-8435-4C0B-9D0F-52DD042D4071}" destId="{859BDFD7-838F-D24F-9451-B013466AEB97}" srcOrd="0" destOrd="0" presId="urn:microsoft.com/office/officeart/2008/layout/LinedList"/>
    <dgm:cxn modelId="{A7CE1D77-DEAE-754F-908D-0E8C8F5FCA6F}" type="presParOf" srcId="{A6D9CADF-9002-224F-BBF7-A254EC6B8DB6}" destId="{87B28C1C-4144-514C-93FC-8C10272C0973}" srcOrd="0" destOrd="0" presId="urn:microsoft.com/office/officeart/2008/layout/LinedList"/>
    <dgm:cxn modelId="{2A7693E6-104A-B64A-99E7-929E6624D86D}" type="presParOf" srcId="{A6D9CADF-9002-224F-BBF7-A254EC6B8DB6}" destId="{EDCBA470-9630-254E-B128-A0897E48713A}" srcOrd="1" destOrd="0" presId="urn:microsoft.com/office/officeart/2008/layout/LinedList"/>
    <dgm:cxn modelId="{3A4D1604-0A73-7549-BDAE-3A82766AEF0D}" type="presParOf" srcId="{EDCBA470-9630-254E-B128-A0897E48713A}" destId="{82C52D56-A032-7243-AD03-959E1A8110DB}" srcOrd="0" destOrd="0" presId="urn:microsoft.com/office/officeart/2008/layout/LinedList"/>
    <dgm:cxn modelId="{F67C985D-972B-8340-95C3-04D579CEF1FB}" type="presParOf" srcId="{EDCBA470-9630-254E-B128-A0897E48713A}" destId="{73BB1699-CC50-B248-A1BA-E7B9B71DDD86}" srcOrd="1" destOrd="0" presId="urn:microsoft.com/office/officeart/2008/layout/LinedList"/>
    <dgm:cxn modelId="{7C2E3133-A12E-704B-A1B5-D2652A37E980}" type="presParOf" srcId="{A6D9CADF-9002-224F-BBF7-A254EC6B8DB6}" destId="{2745882A-A6E3-8645-BC6C-21C6C924AF5D}" srcOrd="2" destOrd="0" presId="urn:microsoft.com/office/officeart/2008/layout/LinedList"/>
    <dgm:cxn modelId="{55A8EB94-08EA-B449-A1B2-BA132B6D56F0}" type="presParOf" srcId="{A6D9CADF-9002-224F-BBF7-A254EC6B8DB6}" destId="{906287D1-7C85-684B-B1EA-7DB88622A9E1}" srcOrd="3" destOrd="0" presId="urn:microsoft.com/office/officeart/2008/layout/LinedList"/>
    <dgm:cxn modelId="{8A5D0D25-8B75-0447-98B3-1BEC158AD28E}" type="presParOf" srcId="{906287D1-7C85-684B-B1EA-7DB88622A9E1}" destId="{B08AC6D6-3712-AE46-B699-F469434191A7}" srcOrd="0" destOrd="0" presId="urn:microsoft.com/office/officeart/2008/layout/LinedList"/>
    <dgm:cxn modelId="{66D26A4D-E5ED-5E43-9E23-C3F475988104}" type="presParOf" srcId="{906287D1-7C85-684B-B1EA-7DB88622A9E1}" destId="{0F817B5A-1291-8346-AC79-55C6E14D24DE}" srcOrd="1" destOrd="0" presId="urn:microsoft.com/office/officeart/2008/layout/LinedList"/>
    <dgm:cxn modelId="{F6533F15-801F-0A4D-B063-1D74C8929237}" type="presParOf" srcId="{A6D9CADF-9002-224F-BBF7-A254EC6B8DB6}" destId="{53A401D8-5E04-F542-8376-6131E871CC3F}" srcOrd="4" destOrd="0" presId="urn:microsoft.com/office/officeart/2008/layout/LinedList"/>
    <dgm:cxn modelId="{8D96D0D9-D415-7644-87DF-66F75EB5BAE5}" type="presParOf" srcId="{A6D9CADF-9002-224F-BBF7-A254EC6B8DB6}" destId="{F2E448A0-105A-1C4A-93E2-5AB9CD70B8C8}" srcOrd="5" destOrd="0" presId="urn:microsoft.com/office/officeart/2008/layout/LinedList"/>
    <dgm:cxn modelId="{E270CEB3-2B53-0549-B839-57610765724C}" type="presParOf" srcId="{F2E448A0-105A-1C4A-93E2-5AB9CD70B8C8}" destId="{BE8A3114-8EDD-2448-B308-CFD079DA5B92}" srcOrd="0" destOrd="0" presId="urn:microsoft.com/office/officeart/2008/layout/LinedList"/>
    <dgm:cxn modelId="{28CFB0DE-A5AB-4449-ADF3-F0D123B28EAF}" type="presParOf" srcId="{F2E448A0-105A-1C4A-93E2-5AB9CD70B8C8}" destId="{EEAC0DEB-1919-6141-B8BB-668F4CF8F55F}" srcOrd="1" destOrd="0" presId="urn:microsoft.com/office/officeart/2008/layout/LinedList"/>
    <dgm:cxn modelId="{D2A956AB-3ADE-7648-A851-CB46B23C225D}" type="presParOf" srcId="{A6D9CADF-9002-224F-BBF7-A254EC6B8DB6}" destId="{7193520A-EA2F-F24B-9193-C816AABDFD0A}" srcOrd="6" destOrd="0" presId="urn:microsoft.com/office/officeart/2008/layout/LinedList"/>
    <dgm:cxn modelId="{FE3645B5-8A4B-7B43-A317-1AE1FB01ED61}" type="presParOf" srcId="{A6D9CADF-9002-224F-BBF7-A254EC6B8DB6}" destId="{6D080DEB-A146-7147-82F1-07910C081BD9}" srcOrd="7" destOrd="0" presId="urn:microsoft.com/office/officeart/2008/layout/LinedList"/>
    <dgm:cxn modelId="{CF5BBCE1-9435-6747-9E08-85009007A0FA}" type="presParOf" srcId="{6D080DEB-A146-7147-82F1-07910C081BD9}" destId="{859BDFD7-838F-D24F-9451-B013466AEB97}" srcOrd="0" destOrd="0" presId="urn:microsoft.com/office/officeart/2008/layout/LinedList"/>
    <dgm:cxn modelId="{5B332110-ABB8-D349-8CB1-41CFED5600E3}" type="presParOf" srcId="{6D080DEB-A146-7147-82F1-07910C081BD9}" destId="{5D854334-CE46-CF40-A56E-2B5E1F45B82B}" srcOrd="1" destOrd="0" presId="urn:microsoft.com/office/officeart/2008/layout/LinedList"/>
    <dgm:cxn modelId="{EE2DEF9F-3CA2-3346-9C09-BDD55A4E7F18}" type="presParOf" srcId="{A6D9CADF-9002-224F-BBF7-A254EC6B8DB6}" destId="{421BD06F-D3E5-9F4B-A758-996E74CB3B0C}" srcOrd="8" destOrd="0" presId="urn:microsoft.com/office/officeart/2008/layout/LinedList"/>
    <dgm:cxn modelId="{80DCED66-1395-664E-BA37-AD438A108264}" type="presParOf" srcId="{A6D9CADF-9002-224F-BBF7-A254EC6B8DB6}" destId="{A4C90345-E1BE-AB4A-9C64-701B17A93C36}" srcOrd="9" destOrd="0" presId="urn:microsoft.com/office/officeart/2008/layout/LinedList"/>
    <dgm:cxn modelId="{FD411B7A-39CD-AC49-98E2-835FFA033842}" type="presParOf" srcId="{A4C90345-E1BE-AB4A-9C64-701B17A93C36}" destId="{C4FE7A95-3281-C24A-A9C9-C4DCE2FF7320}" srcOrd="0" destOrd="0" presId="urn:microsoft.com/office/officeart/2008/layout/LinedList"/>
    <dgm:cxn modelId="{A535816C-1825-8449-A10F-5387EE7FFE6E}" type="presParOf" srcId="{A4C90345-E1BE-AB4A-9C64-701B17A93C36}" destId="{38B7AC77-8984-1646-BE84-9F70EF1F518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7A33746-DF1C-4EEB-B8F1-EA8E0C7D127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08EF9E1-27E3-45A2-A6A9-64B0669FD6AF}">
      <dgm:prSet/>
      <dgm:spPr/>
      <dgm:t>
        <a:bodyPr/>
        <a:lstStyle/>
        <a:p>
          <a:r>
            <a:rPr lang="en-US"/>
            <a:t>Roughly half of tenants are missing their court dates </a:t>
          </a:r>
        </a:p>
      </dgm:t>
    </dgm:pt>
    <dgm:pt modelId="{6FF17785-F114-432F-9108-B268D3E10387}" type="parTrans" cxnId="{59B800E0-BB5F-4320-997F-DF675A58EC5A}">
      <dgm:prSet/>
      <dgm:spPr/>
      <dgm:t>
        <a:bodyPr/>
        <a:lstStyle/>
        <a:p>
          <a:endParaRPr lang="en-US"/>
        </a:p>
      </dgm:t>
    </dgm:pt>
    <dgm:pt modelId="{48BD3F89-8A3C-436A-B14B-9F0A1EEA63FE}" type="sibTrans" cxnId="{59B800E0-BB5F-4320-997F-DF675A58EC5A}">
      <dgm:prSet/>
      <dgm:spPr/>
      <dgm:t>
        <a:bodyPr/>
        <a:lstStyle/>
        <a:p>
          <a:endParaRPr lang="en-US"/>
        </a:p>
      </dgm:t>
    </dgm:pt>
    <dgm:pt modelId="{0029E0A1-38A1-47C9-8759-ED120D4AA808}">
      <dgm:prSet/>
      <dgm:spPr/>
      <dgm:t>
        <a:bodyPr/>
        <a:lstStyle/>
        <a:p>
          <a:r>
            <a:rPr lang="en-US"/>
            <a:t>The Superior Court’s process is difficult to navigate for many tenants</a:t>
          </a:r>
        </a:p>
      </dgm:t>
    </dgm:pt>
    <dgm:pt modelId="{23947FA0-56B1-4F6E-B3A3-FDA61F2E5157}" type="parTrans" cxnId="{61D009ED-065B-4575-B5B4-249F7DEA55B3}">
      <dgm:prSet/>
      <dgm:spPr/>
      <dgm:t>
        <a:bodyPr/>
        <a:lstStyle/>
        <a:p>
          <a:endParaRPr lang="en-US"/>
        </a:p>
      </dgm:t>
    </dgm:pt>
    <dgm:pt modelId="{EB20F7ED-E652-4292-8398-DB8E006C0CD2}" type="sibTrans" cxnId="{61D009ED-065B-4575-B5B4-249F7DEA55B3}">
      <dgm:prSet/>
      <dgm:spPr/>
      <dgm:t>
        <a:bodyPr/>
        <a:lstStyle/>
        <a:p>
          <a:endParaRPr lang="en-US"/>
        </a:p>
      </dgm:t>
    </dgm:pt>
    <dgm:pt modelId="{453F93DF-2E81-433D-B941-8E3A91F88387}">
      <dgm:prSet/>
      <dgm:spPr/>
      <dgm:t>
        <a:bodyPr/>
        <a:lstStyle/>
        <a:p>
          <a:r>
            <a:rPr lang="en-US"/>
            <a:t>Some don’t have phones or computers to log on to Zoom </a:t>
          </a:r>
        </a:p>
      </dgm:t>
    </dgm:pt>
    <dgm:pt modelId="{7EE17749-F8E1-4C34-852D-51E4EAF3E64A}" type="parTrans" cxnId="{07B4C62D-9BBE-4B33-A316-9558A89C3544}">
      <dgm:prSet/>
      <dgm:spPr/>
      <dgm:t>
        <a:bodyPr/>
        <a:lstStyle/>
        <a:p>
          <a:endParaRPr lang="en-US"/>
        </a:p>
      </dgm:t>
    </dgm:pt>
    <dgm:pt modelId="{45FD808F-1B87-4BC1-B150-B8BDAAA61CDB}" type="sibTrans" cxnId="{07B4C62D-9BBE-4B33-A316-9558A89C3544}">
      <dgm:prSet/>
      <dgm:spPr/>
      <dgm:t>
        <a:bodyPr/>
        <a:lstStyle/>
        <a:p>
          <a:endParaRPr lang="en-US"/>
        </a:p>
      </dgm:t>
    </dgm:pt>
    <dgm:pt modelId="{7C4C3FC7-B761-4B4E-8CB2-CE3BFF569DA7}">
      <dgm:prSet/>
      <dgm:spPr/>
      <dgm:t>
        <a:bodyPr/>
        <a:lstStyle/>
        <a:p>
          <a:r>
            <a:rPr lang="en-US"/>
            <a:t>Housing Justice Project sends a letter to each tenant with a filed court case </a:t>
          </a:r>
        </a:p>
      </dgm:t>
    </dgm:pt>
    <dgm:pt modelId="{862954A9-5FE2-41B9-A401-71C1B341EFE1}" type="parTrans" cxnId="{54B33D9B-AC2D-4FA5-9B3E-2086723FB1A0}">
      <dgm:prSet/>
      <dgm:spPr/>
      <dgm:t>
        <a:bodyPr/>
        <a:lstStyle/>
        <a:p>
          <a:endParaRPr lang="en-US"/>
        </a:p>
      </dgm:t>
    </dgm:pt>
    <dgm:pt modelId="{53E0FFA5-469D-480F-BADF-4593C611E310}" type="sibTrans" cxnId="{54B33D9B-AC2D-4FA5-9B3E-2086723FB1A0}">
      <dgm:prSet/>
      <dgm:spPr/>
      <dgm:t>
        <a:bodyPr/>
        <a:lstStyle/>
        <a:p>
          <a:endParaRPr lang="en-US"/>
        </a:p>
      </dgm:t>
    </dgm:pt>
    <dgm:pt modelId="{4DCE234D-24E6-4361-837D-DB5866A03CDF}">
      <dgm:prSet/>
      <dgm:spPr/>
      <dgm:t>
        <a:bodyPr/>
        <a:lstStyle/>
        <a:p>
          <a:r>
            <a:rPr lang="en-US"/>
            <a:t>Housing Justice Project provides in-person services at the courthouses in Seattle and Kent where evictions take place for persons who need assistance with getting to their court date </a:t>
          </a:r>
        </a:p>
      </dgm:t>
    </dgm:pt>
    <dgm:pt modelId="{864953E5-05C6-4464-A410-FDCFD3B1A4C3}" type="parTrans" cxnId="{14304FFB-C123-43C9-A82F-8438BCCDE10C}">
      <dgm:prSet/>
      <dgm:spPr/>
      <dgm:t>
        <a:bodyPr/>
        <a:lstStyle/>
        <a:p>
          <a:endParaRPr lang="en-US"/>
        </a:p>
      </dgm:t>
    </dgm:pt>
    <dgm:pt modelId="{1E39F579-8CAA-4EE2-B2F2-C1DF42014D8C}" type="sibTrans" cxnId="{14304FFB-C123-43C9-A82F-8438BCCDE10C}">
      <dgm:prSet/>
      <dgm:spPr/>
      <dgm:t>
        <a:bodyPr/>
        <a:lstStyle/>
        <a:p>
          <a:endParaRPr lang="en-US"/>
        </a:p>
      </dgm:t>
    </dgm:pt>
    <dgm:pt modelId="{1B2367EE-231C-7C48-A520-3EE1A7A97117}" type="pres">
      <dgm:prSet presAssocID="{57A33746-DF1C-4EEB-B8F1-EA8E0C7D1274}" presName="linear" presStyleCnt="0">
        <dgm:presLayoutVars>
          <dgm:animLvl val="lvl"/>
          <dgm:resizeHandles val="exact"/>
        </dgm:presLayoutVars>
      </dgm:prSet>
      <dgm:spPr/>
    </dgm:pt>
    <dgm:pt modelId="{EEDADBE0-5785-554F-948E-8F0B3BD2695A}" type="pres">
      <dgm:prSet presAssocID="{908EF9E1-27E3-45A2-A6A9-64B0669FD6AF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9F1D9EB-FDA0-F644-9329-1FC1C41B82EE}" type="pres">
      <dgm:prSet presAssocID="{48BD3F89-8A3C-436A-B14B-9F0A1EEA63FE}" presName="spacer" presStyleCnt="0"/>
      <dgm:spPr/>
    </dgm:pt>
    <dgm:pt modelId="{1D2E84D1-7986-704B-B5AF-955662AD137C}" type="pres">
      <dgm:prSet presAssocID="{0029E0A1-38A1-47C9-8759-ED120D4AA80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2A33280-B89C-D24D-B7C3-1D0CA79DFC2A}" type="pres">
      <dgm:prSet presAssocID="{EB20F7ED-E652-4292-8398-DB8E006C0CD2}" presName="spacer" presStyleCnt="0"/>
      <dgm:spPr/>
    </dgm:pt>
    <dgm:pt modelId="{018A2B61-EE74-1B46-A758-D26D50811E3A}" type="pres">
      <dgm:prSet presAssocID="{453F93DF-2E81-433D-B941-8E3A91F8838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88C5C80-AA8C-6841-A9A7-DBC5263D5661}" type="pres">
      <dgm:prSet presAssocID="{45FD808F-1B87-4BC1-B150-B8BDAAA61CDB}" presName="spacer" presStyleCnt="0"/>
      <dgm:spPr/>
    </dgm:pt>
    <dgm:pt modelId="{6A891986-2383-7A4E-B555-A4ECC281ECF8}" type="pres">
      <dgm:prSet presAssocID="{7C4C3FC7-B761-4B4E-8CB2-CE3BFF569DA7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5551790-E73F-B940-9B87-5F5A3707F718}" type="pres">
      <dgm:prSet presAssocID="{53E0FFA5-469D-480F-BADF-4593C611E310}" presName="spacer" presStyleCnt="0"/>
      <dgm:spPr/>
    </dgm:pt>
    <dgm:pt modelId="{511B6542-E68D-4F4B-99F4-A5B44F619FE5}" type="pres">
      <dgm:prSet presAssocID="{4DCE234D-24E6-4361-837D-DB5866A03CDF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F667870A-5D40-C848-B88A-F41C3C63A32A}" type="presOf" srcId="{7C4C3FC7-B761-4B4E-8CB2-CE3BFF569DA7}" destId="{6A891986-2383-7A4E-B555-A4ECC281ECF8}" srcOrd="0" destOrd="0" presId="urn:microsoft.com/office/officeart/2005/8/layout/vList2"/>
    <dgm:cxn modelId="{07B4C62D-9BBE-4B33-A316-9558A89C3544}" srcId="{57A33746-DF1C-4EEB-B8F1-EA8E0C7D1274}" destId="{453F93DF-2E81-433D-B941-8E3A91F88387}" srcOrd="2" destOrd="0" parTransId="{7EE17749-F8E1-4C34-852D-51E4EAF3E64A}" sibTransId="{45FD808F-1B87-4BC1-B150-B8BDAAA61CDB}"/>
    <dgm:cxn modelId="{E06D6C50-B7C7-B64B-B2E5-F36A5B1520EA}" type="presOf" srcId="{4DCE234D-24E6-4361-837D-DB5866A03CDF}" destId="{511B6542-E68D-4F4B-99F4-A5B44F619FE5}" srcOrd="0" destOrd="0" presId="urn:microsoft.com/office/officeart/2005/8/layout/vList2"/>
    <dgm:cxn modelId="{54B33D9B-AC2D-4FA5-9B3E-2086723FB1A0}" srcId="{57A33746-DF1C-4EEB-B8F1-EA8E0C7D1274}" destId="{7C4C3FC7-B761-4B4E-8CB2-CE3BFF569DA7}" srcOrd="3" destOrd="0" parTransId="{862954A9-5FE2-41B9-A401-71C1B341EFE1}" sibTransId="{53E0FFA5-469D-480F-BADF-4593C611E310}"/>
    <dgm:cxn modelId="{F482CEA8-6379-034C-88FB-AC65AAD0B03A}" type="presOf" srcId="{0029E0A1-38A1-47C9-8759-ED120D4AA808}" destId="{1D2E84D1-7986-704B-B5AF-955662AD137C}" srcOrd="0" destOrd="0" presId="urn:microsoft.com/office/officeart/2005/8/layout/vList2"/>
    <dgm:cxn modelId="{B6F615BD-000D-9749-80DC-25A94CFF81A2}" type="presOf" srcId="{908EF9E1-27E3-45A2-A6A9-64B0669FD6AF}" destId="{EEDADBE0-5785-554F-948E-8F0B3BD2695A}" srcOrd="0" destOrd="0" presId="urn:microsoft.com/office/officeart/2005/8/layout/vList2"/>
    <dgm:cxn modelId="{CC569EBD-E995-644C-847F-5DAFAEDABD26}" type="presOf" srcId="{453F93DF-2E81-433D-B941-8E3A91F88387}" destId="{018A2B61-EE74-1B46-A758-D26D50811E3A}" srcOrd="0" destOrd="0" presId="urn:microsoft.com/office/officeart/2005/8/layout/vList2"/>
    <dgm:cxn modelId="{59B800E0-BB5F-4320-997F-DF675A58EC5A}" srcId="{57A33746-DF1C-4EEB-B8F1-EA8E0C7D1274}" destId="{908EF9E1-27E3-45A2-A6A9-64B0669FD6AF}" srcOrd="0" destOrd="0" parTransId="{6FF17785-F114-432F-9108-B268D3E10387}" sibTransId="{48BD3F89-8A3C-436A-B14B-9F0A1EEA63FE}"/>
    <dgm:cxn modelId="{61D009ED-065B-4575-B5B4-249F7DEA55B3}" srcId="{57A33746-DF1C-4EEB-B8F1-EA8E0C7D1274}" destId="{0029E0A1-38A1-47C9-8759-ED120D4AA808}" srcOrd="1" destOrd="0" parTransId="{23947FA0-56B1-4F6E-B3A3-FDA61F2E5157}" sibTransId="{EB20F7ED-E652-4292-8398-DB8E006C0CD2}"/>
    <dgm:cxn modelId="{14304FFB-C123-43C9-A82F-8438BCCDE10C}" srcId="{57A33746-DF1C-4EEB-B8F1-EA8E0C7D1274}" destId="{4DCE234D-24E6-4361-837D-DB5866A03CDF}" srcOrd="4" destOrd="0" parTransId="{864953E5-05C6-4464-A410-FDCFD3B1A4C3}" sibTransId="{1E39F579-8CAA-4EE2-B2F2-C1DF42014D8C}"/>
    <dgm:cxn modelId="{0DA803FC-0DC0-8C45-B3F0-662E913ADF26}" type="presOf" srcId="{57A33746-DF1C-4EEB-B8F1-EA8E0C7D1274}" destId="{1B2367EE-231C-7C48-A520-3EE1A7A97117}" srcOrd="0" destOrd="0" presId="urn:microsoft.com/office/officeart/2005/8/layout/vList2"/>
    <dgm:cxn modelId="{182EDD6B-B27C-6B4E-AAA7-DC0B75BDFF59}" type="presParOf" srcId="{1B2367EE-231C-7C48-A520-3EE1A7A97117}" destId="{EEDADBE0-5785-554F-948E-8F0B3BD2695A}" srcOrd="0" destOrd="0" presId="urn:microsoft.com/office/officeart/2005/8/layout/vList2"/>
    <dgm:cxn modelId="{C21328B5-768C-D94A-A356-DFAE38FF0932}" type="presParOf" srcId="{1B2367EE-231C-7C48-A520-3EE1A7A97117}" destId="{69F1D9EB-FDA0-F644-9329-1FC1C41B82EE}" srcOrd="1" destOrd="0" presId="urn:microsoft.com/office/officeart/2005/8/layout/vList2"/>
    <dgm:cxn modelId="{36A0EC24-076A-9940-8850-7DA897309362}" type="presParOf" srcId="{1B2367EE-231C-7C48-A520-3EE1A7A97117}" destId="{1D2E84D1-7986-704B-B5AF-955662AD137C}" srcOrd="2" destOrd="0" presId="urn:microsoft.com/office/officeart/2005/8/layout/vList2"/>
    <dgm:cxn modelId="{78327A08-2819-6C4E-B661-407553A7F734}" type="presParOf" srcId="{1B2367EE-231C-7C48-A520-3EE1A7A97117}" destId="{92A33280-B89C-D24D-B7C3-1D0CA79DFC2A}" srcOrd="3" destOrd="0" presId="urn:microsoft.com/office/officeart/2005/8/layout/vList2"/>
    <dgm:cxn modelId="{F6574E25-7175-0846-8ABE-18C1C7D391F4}" type="presParOf" srcId="{1B2367EE-231C-7C48-A520-3EE1A7A97117}" destId="{018A2B61-EE74-1B46-A758-D26D50811E3A}" srcOrd="4" destOrd="0" presId="urn:microsoft.com/office/officeart/2005/8/layout/vList2"/>
    <dgm:cxn modelId="{F04AAE05-0918-0945-93FC-7932CCD36687}" type="presParOf" srcId="{1B2367EE-231C-7C48-A520-3EE1A7A97117}" destId="{388C5C80-AA8C-6841-A9A7-DBC5263D5661}" srcOrd="5" destOrd="0" presId="urn:microsoft.com/office/officeart/2005/8/layout/vList2"/>
    <dgm:cxn modelId="{387F66F0-5D51-8E4E-8B13-7748EAFF9E74}" type="presParOf" srcId="{1B2367EE-231C-7C48-A520-3EE1A7A97117}" destId="{6A891986-2383-7A4E-B555-A4ECC281ECF8}" srcOrd="6" destOrd="0" presId="urn:microsoft.com/office/officeart/2005/8/layout/vList2"/>
    <dgm:cxn modelId="{8C29E21C-6F4F-534F-946A-34FE3B81D8F4}" type="presParOf" srcId="{1B2367EE-231C-7C48-A520-3EE1A7A97117}" destId="{65551790-E73F-B940-9B87-5F5A3707F718}" srcOrd="7" destOrd="0" presId="urn:microsoft.com/office/officeart/2005/8/layout/vList2"/>
    <dgm:cxn modelId="{0DC65D38-D722-F84A-B4CB-3DFF78B5D122}" type="presParOf" srcId="{1B2367EE-231C-7C48-A520-3EE1A7A97117}" destId="{511B6542-E68D-4F4B-99F4-A5B44F619FE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4E9B13-DB49-4DCE-9585-0CC3BCF2BE78}">
      <dsp:nvSpPr>
        <dsp:cNvPr id="0" name=""/>
        <dsp:cNvSpPr/>
      </dsp:nvSpPr>
      <dsp:spPr>
        <a:xfrm>
          <a:off x="203936" y="674500"/>
          <a:ext cx="2034207" cy="203420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9A1D5E-D010-4CDF-A5E3-F4033D87D2D2}">
      <dsp:nvSpPr>
        <dsp:cNvPr id="0" name=""/>
        <dsp:cNvSpPr/>
      </dsp:nvSpPr>
      <dsp:spPr>
        <a:xfrm>
          <a:off x="631119" y="1101684"/>
          <a:ext cx="1179840" cy="117984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80370F-3AAA-425C-A6E5-30625AEE2DF2}">
      <dsp:nvSpPr>
        <dsp:cNvPr id="0" name=""/>
        <dsp:cNvSpPr/>
      </dsp:nvSpPr>
      <dsp:spPr>
        <a:xfrm>
          <a:off x="2674044" y="674500"/>
          <a:ext cx="4794916" cy="2034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Serve tenants facing eviction who have received a Summons, court date, or writ of restitution to be evicted</a:t>
          </a:r>
        </a:p>
      </dsp:txBody>
      <dsp:txXfrm>
        <a:off x="2674044" y="674500"/>
        <a:ext cx="4794916" cy="2034207"/>
      </dsp:txXfrm>
    </dsp:sp>
    <dsp:sp modelId="{87CFD448-B760-403B-8F88-7A9321A1ADD4}">
      <dsp:nvSpPr>
        <dsp:cNvPr id="0" name=""/>
        <dsp:cNvSpPr/>
      </dsp:nvSpPr>
      <dsp:spPr>
        <a:xfrm>
          <a:off x="8304438" y="674500"/>
          <a:ext cx="2034207" cy="203420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05632F-3C6A-4522-963B-D9E2FD38041C}">
      <dsp:nvSpPr>
        <dsp:cNvPr id="0" name=""/>
        <dsp:cNvSpPr/>
      </dsp:nvSpPr>
      <dsp:spPr>
        <a:xfrm>
          <a:off x="8731622" y="1101684"/>
          <a:ext cx="1179840" cy="117984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BB663C-5315-466B-B9E2-B594D9AAF586}">
      <dsp:nvSpPr>
        <dsp:cNvPr id="0" name=""/>
        <dsp:cNvSpPr/>
      </dsp:nvSpPr>
      <dsp:spPr>
        <a:xfrm>
          <a:off x="10774547" y="674500"/>
          <a:ext cx="4794916" cy="2034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Can assist on other claims based on capacity </a:t>
          </a:r>
        </a:p>
      </dsp:txBody>
      <dsp:txXfrm>
        <a:off x="10774547" y="674500"/>
        <a:ext cx="4794916" cy="2034207"/>
      </dsp:txXfrm>
    </dsp:sp>
    <dsp:sp modelId="{22F02CC5-33ED-4426-8533-5F30B72F7503}">
      <dsp:nvSpPr>
        <dsp:cNvPr id="0" name=""/>
        <dsp:cNvSpPr/>
      </dsp:nvSpPr>
      <dsp:spPr>
        <a:xfrm>
          <a:off x="203936" y="3818299"/>
          <a:ext cx="2034207" cy="203420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DA3658-82C0-4EB1-A3DC-ABD2EDB463C9}">
      <dsp:nvSpPr>
        <dsp:cNvPr id="0" name=""/>
        <dsp:cNvSpPr/>
      </dsp:nvSpPr>
      <dsp:spPr>
        <a:xfrm>
          <a:off x="631119" y="4245482"/>
          <a:ext cx="1179840" cy="117984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06295E-F071-49DF-AD08-594D8758E653}">
      <dsp:nvSpPr>
        <dsp:cNvPr id="0" name=""/>
        <dsp:cNvSpPr/>
      </dsp:nvSpPr>
      <dsp:spPr>
        <a:xfrm>
          <a:off x="2674044" y="3818299"/>
          <a:ext cx="4794916" cy="2034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Assists tenants with emergency rental assistance </a:t>
          </a:r>
        </a:p>
      </dsp:txBody>
      <dsp:txXfrm>
        <a:off x="2674044" y="3818299"/>
        <a:ext cx="4794916" cy="2034207"/>
      </dsp:txXfrm>
    </dsp:sp>
    <dsp:sp modelId="{67F9720D-783C-47BD-8556-402025EDADBE}">
      <dsp:nvSpPr>
        <dsp:cNvPr id="0" name=""/>
        <dsp:cNvSpPr/>
      </dsp:nvSpPr>
      <dsp:spPr>
        <a:xfrm>
          <a:off x="8304438" y="3818299"/>
          <a:ext cx="2034207" cy="203420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AA6405-44D3-425B-806B-681EA88E9D5A}">
      <dsp:nvSpPr>
        <dsp:cNvPr id="0" name=""/>
        <dsp:cNvSpPr/>
      </dsp:nvSpPr>
      <dsp:spPr>
        <a:xfrm>
          <a:off x="8731622" y="4245482"/>
          <a:ext cx="1179840" cy="117984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41DF82-5A95-4B60-9269-B0B6C73132D5}">
      <dsp:nvSpPr>
        <dsp:cNvPr id="0" name=""/>
        <dsp:cNvSpPr/>
      </dsp:nvSpPr>
      <dsp:spPr>
        <a:xfrm>
          <a:off x="10774547" y="3818299"/>
          <a:ext cx="4794916" cy="2034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More information at housingjusticeproject.org </a:t>
          </a:r>
        </a:p>
      </dsp:txBody>
      <dsp:txXfrm>
        <a:off x="10774547" y="3818299"/>
        <a:ext cx="4794916" cy="203420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597DAA-A22D-8B40-8BD6-D78C52451D5D}">
      <dsp:nvSpPr>
        <dsp:cNvPr id="0" name=""/>
        <dsp:cNvSpPr/>
      </dsp:nvSpPr>
      <dsp:spPr>
        <a:xfrm>
          <a:off x="0" y="99400"/>
          <a:ext cx="9734265" cy="226433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New changes went into effect requiring new notices </a:t>
          </a:r>
        </a:p>
      </dsp:txBody>
      <dsp:txXfrm>
        <a:off x="110536" y="209936"/>
        <a:ext cx="9513193" cy="2043261"/>
      </dsp:txXfrm>
    </dsp:sp>
    <dsp:sp modelId="{D290C5A3-96C3-2743-B7A0-DB1C5FB79F5F}">
      <dsp:nvSpPr>
        <dsp:cNvPr id="0" name=""/>
        <dsp:cNvSpPr/>
      </dsp:nvSpPr>
      <dsp:spPr>
        <a:xfrm>
          <a:off x="0" y="2455894"/>
          <a:ext cx="9734265" cy="2264333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Federal law requires a 30 day notice to vacate for any tenants in subsidized or federally-insured properties </a:t>
          </a:r>
        </a:p>
      </dsp:txBody>
      <dsp:txXfrm>
        <a:off x="110536" y="2566430"/>
        <a:ext cx="9513193" cy="2043261"/>
      </dsp:txXfrm>
    </dsp:sp>
    <dsp:sp modelId="{08B14D1F-29B1-DD48-978F-A8059EB78DA3}">
      <dsp:nvSpPr>
        <dsp:cNvPr id="0" name=""/>
        <dsp:cNvSpPr/>
      </dsp:nvSpPr>
      <dsp:spPr>
        <a:xfrm>
          <a:off x="0" y="4720227"/>
          <a:ext cx="9734265" cy="794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9063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/>
            <a:t>*state law provides for 14 days to vacate for a tenant who falls behind on rent </a:t>
          </a:r>
        </a:p>
      </dsp:txBody>
      <dsp:txXfrm>
        <a:off x="0" y="4720227"/>
        <a:ext cx="9734265" cy="794880"/>
      </dsp:txXfrm>
    </dsp:sp>
    <dsp:sp modelId="{FDED716C-96B5-0941-8817-47D84459C529}">
      <dsp:nvSpPr>
        <dsp:cNvPr id="0" name=""/>
        <dsp:cNvSpPr/>
      </dsp:nvSpPr>
      <dsp:spPr>
        <a:xfrm>
          <a:off x="0" y="5515107"/>
          <a:ext cx="9734265" cy="2264333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Tenants should be receiving notices under RCW 59.18.650 (just cause law) or local ordinances (Seattle, Unincorporated King County, Auburn, Federal Way, Burien) </a:t>
          </a:r>
        </a:p>
      </dsp:txBody>
      <dsp:txXfrm>
        <a:off x="110536" y="5625643"/>
        <a:ext cx="9513193" cy="204326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97AA0B-B9B2-4F43-9E48-336D2A139B36}">
      <dsp:nvSpPr>
        <dsp:cNvPr id="0" name=""/>
        <dsp:cNvSpPr/>
      </dsp:nvSpPr>
      <dsp:spPr>
        <a:xfrm>
          <a:off x="0" y="318031"/>
          <a:ext cx="9395460" cy="373416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/>
            <a:t>New law requires a landlord have “cause” to evict as cited in RCW 59.18.650 </a:t>
          </a:r>
        </a:p>
      </dsp:txBody>
      <dsp:txXfrm>
        <a:off x="182287" y="500318"/>
        <a:ext cx="9030886" cy="3369590"/>
      </dsp:txXfrm>
    </dsp:sp>
    <dsp:sp modelId="{644D8347-611A-DA4E-BF76-E36685C024F5}">
      <dsp:nvSpPr>
        <dsp:cNvPr id="0" name=""/>
        <dsp:cNvSpPr/>
      </dsp:nvSpPr>
      <dsp:spPr>
        <a:xfrm>
          <a:off x="0" y="4204836"/>
          <a:ext cx="9395460" cy="3734164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/>
            <a:t>Local laws may provide greater protection in Seattle, Federal Way, Auburn, Unincorporated King County, or Burien </a:t>
          </a:r>
        </a:p>
      </dsp:txBody>
      <dsp:txXfrm>
        <a:off x="182287" y="4387123"/>
        <a:ext cx="9030886" cy="33695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34BFA1-617E-024E-ACD7-1915DEA1F02F}">
      <dsp:nvSpPr>
        <dsp:cNvPr id="0" name=""/>
        <dsp:cNvSpPr/>
      </dsp:nvSpPr>
      <dsp:spPr>
        <a:xfrm>
          <a:off x="0" y="4054"/>
          <a:ext cx="1035076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D0621F-52BC-B749-9CF1-32DC847E6A09}">
      <dsp:nvSpPr>
        <dsp:cNvPr id="0" name=""/>
        <dsp:cNvSpPr/>
      </dsp:nvSpPr>
      <dsp:spPr>
        <a:xfrm>
          <a:off x="0" y="4054"/>
          <a:ext cx="10350768" cy="2765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72% of Black Households Rent</a:t>
          </a:r>
        </a:p>
      </dsp:txBody>
      <dsp:txXfrm>
        <a:off x="0" y="4054"/>
        <a:ext cx="10350768" cy="2765367"/>
      </dsp:txXfrm>
    </dsp:sp>
    <dsp:sp modelId="{323180C1-87B3-244B-8970-75545028FF17}">
      <dsp:nvSpPr>
        <dsp:cNvPr id="0" name=""/>
        <dsp:cNvSpPr/>
      </dsp:nvSpPr>
      <dsp:spPr>
        <a:xfrm>
          <a:off x="0" y="2769422"/>
          <a:ext cx="10350768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5D77A6-FD51-9B49-8224-3AB427FC73F3}">
      <dsp:nvSpPr>
        <dsp:cNvPr id="0" name=""/>
        <dsp:cNvSpPr/>
      </dsp:nvSpPr>
      <dsp:spPr>
        <a:xfrm>
          <a:off x="0" y="2769422"/>
          <a:ext cx="10350768" cy="2765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69% of Latinx Households Rent</a:t>
          </a:r>
        </a:p>
      </dsp:txBody>
      <dsp:txXfrm>
        <a:off x="0" y="2769422"/>
        <a:ext cx="10350768" cy="2765367"/>
      </dsp:txXfrm>
    </dsp:sp>
    <dsp:sp modelId="{84A02F53-9327-0D44-A60D-B001541B6667}">
      <dsp:nvSpPr>
        <dsp:cNvPr id="0" name=""/>
        <dsp:cNvSpPr/>
      </dsp:nvSpPr>
      <dsp:spPr>
        <a:xfrm>
          <a:off x="0" y="5534789"/>
          <a:ext cx="10350768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A1BD0E-297A-E242-BF76-8D03B3602222}">
      <dsp:nvSpPr>
        <dsp:cNvPr id="0" name=""/>
        <dsp:cNvSpPr/>
      </dsp:nvSpPr>
      <dsp:spPr>
        <a:xfrm>
          <a:off x="0" y="5534789"/>
          <a:ext cx="10350768" cy="2765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37.3% of White Households Rent</a:t>
          </a:r>
        </a:p>
      </dsp:txBody>
      <dsp:txXfrm>
        <a:off x="0" y="5534789"/>
        <a:ext cx="10350768" cy="27653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654BD4-3507-E74B-AE45-1BAAA81DEFE1}">
      <dsp:nvSpPr>
        <dsp:cNvPr id="0" name=""/>
        <dsp:cNvSpPr/>
      </dsp:nvSpPr>
      <dsp:spPr>
        <a:xfrm>
          <a:off x="0" y="0"/>
          <a:ext cx="157734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21C398-3B66-EA4D-9196-899C64AE8927}">
      <dsp:nvSpPr>
        <dsp:cNvPr id="0" name=""/>
        <dsp:cNvSpPr/>
      </dsp:nvSpPr>
      <dsp:spPr>
        <a:xfrm>
          <a:off x="0" y="0"/>
          <a:ext cx="15773400" cy="2150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t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In Pierce County, 1 in 6 black adults has had an eviction between 2013 and 2017. </a:t>
          </a:r>
        </a:p>
      </dsp:txBody>
      <dsp:txXfrm>
        <a:off x="0" y="0"/>
        <a:ext cx="15773400" cy="2150268"/>
      </dsp:txXfrm>
    </dsp:sp>
    <dsp:sp modelId="{1EA51A11-8CDC-D64B-8195-DBE8C5DC1EFC}">
      <dsp:nvSpPr>
        <dsp:cNvPr id="0" name=""/>
        <dsp:cNvSpPr/>
      </dsp:nvSpPr>
      <dsp:spPr>
        <a:xfrm>
          <a:off x="0" y="2150268"/>
          <a:ext cx="15773400" cy="0"/>
        </a:xfrm>
        <a:prstGeom prst="line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BEAB87-D57E-9040-A1E0-371C6A6671BE}">
      <dsp:nvSpPr>
        <dsp:cNvPr id="0" name=""/>
        <dsp:cNvSpPr/>
      </dsp:nvSpPr>
      <dsp:spPr>
        <a:xfrm>
          <a:off x="0" y="2150268"/>
          <a:ext cx="15773400" cy="2150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t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In King County, 1 in 11 black adults has had an eviction in King County over the same time period. </a:t>
          </a:r>
        </a:p>
      </dsp:txBody>
      <dsp:txXfrm>
        <a:off x="0" y="2150268"/>
        <a:ext cx="15773400" cy="2150268"/>
      </dsp:txXfrm>
    </dsp:sp>
    <dsp:sp modelId="{5BB930BA-D32C-B74B-9296-02F3ED5247BE}">
      <dsp:nvSpPr>
        <dsp:cNvPr id="0" name=""/>
        <dsp:cNvSpPr/>
      </dsp:nvSpPr>
      <dsp:spPr>
        <a:xfrm>
          <a:off x="0" y="4300537"/>
          <a:ext cx="15773400" cy="0"/>
        </a:xfrm>
        <a:prstGeom prst="line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8EC7AD-67AE-214B-ADED-D2CEFE1C03A9}">
      <dsp:nvSpPr>
        <dsp:cNvPr id="0" name=""/>
        <dsp:cNvSpPr/>
      </dsp:nvSpPr>
      <dsp:spPr>
        <a:xfrm>
          <a:off x="0" y="4300537"/>
          <a:ext cx="15773400" cy="2150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t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For white adults, 1 in 50 in Pierce County and 1 in 100 in King were evicted.</a:t>
          </a:r>
        </a:p>
      </dsp:txBody>
      <dsp:txXfrm>
        <a:off x="0" y="4300537"/>
        <a:ext cx="15773400" cy="2150268"/>
      </dsp:txXfrm>
    </dsp:sp>
    <dsp:sp modelId="{B96932F3-5A73-9A4E-9280-B10C8D88446E}">
      <dsp:nvSpPr>
        <dsp:cNvPr id="0" name=""/>
        <dsp:cNvSpPr/>
      </dsp:nvSpPr>
      <dsp:spPr>
        <a:xfrm>
          <a:off x="0" y="6450806"/>
          <a:ext cx="15773400" cy="0"/>
        </a:xfrm>
        <a:prstGeom prst="lin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F59523-DF42-9F40-9E63-B91AE4007133}">
      <dsp:nvSpPr>
        <dsp:cNvPr id="0" name=""/>
        <dsp:cNvSpPr/>
      </dsp:nvSpPr>
      <dsp:spPr>
        <a:xfrm>
          <a:off x="0" y="6450806"/>
          <a:ext cx="15773400" cy="2150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t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b="0" i="0" kern="1200" dirty="0"/>
            <a:t>Prior to 2021, only 8% of unlawful detainer defendants in WA had legal representation at some point in their eviction process.</a:t>
          </a:r>
          <a:endParaRPr lang="en-US" sz="4600" kern="1200" dirty="0"/>
        </a:p>
      </dsp:txBody>
      <dsp:txXfrm>
        <a:off x="0" y="6450806"/>
        <a:ext cx="15773400" cy="21502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E12D15-4D16-8641-929F-011A61F411AA}">
      <dsp:nvSpPr>
        <dsp:cNvPr id="0" name=""/>
        <dsp:cNvSpPr/>
      </dsp:nvSpPr>
      <dsp:spPr>
        <a:xfrm>
          <a:off x="0" y="465628"/>
          <a:ext cx="15773400" cy="1748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4191" tIns="624840" rIns="1224191" bIns="2133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/>
            <a:t>Landlord must offer a reasonable repayment plan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/>
            <a:t>Landlord must provide information about the Eviction Resolution Pilot Program </a:t>
          </a:r>
        </a:p>
      </dsp:txBody>
      <dsp:txXfrm>
        <a:off x="0" y="465628"/>
        <a:ext cx="15773400" cy="1748250"/>
      </dsp:txXfrm>
    </dsp:sp>
    <dsp:sp modelId="{4B534941-0343-374B-BBDA-68C229410550}">
      <dsp:nvSpPr>
        <dsp:cNvPr id="0" name=""/>
        <dsp:cNvSpPr/>
      </dsp:nvSpPr>
      <dsp:spPr>
        <a:xfrm>
          <a:off x="788670" y="22828"/>
          <a:ext cx="11041380" cy="885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7338" tIns="0" rIns="417338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If tenant misses rent payment: </a:t>
          </a:r>
        </a:p>
      </dsp:txBody>
      <dsp:txXfrm>
        <a:off x="831901" y="66059"/>
        <a:ext cx="10954918" cy="799138"/>
      </dsp:txXfrm>
    </dsp:sp>
    <dsp:sp modelId="{98E31053-B917-A44C-BDCA-9A18A387834F}">
      <dsp:nvSpPr>
        <dsp:cNvPr id="0" name=""/>
        <dsp:cNvSpPr/>
      </dsp:nvSpPr>
      <dsp:spPr>
        <a:xfrm>
          <a:off x="0" y="2818678"/>
          <a:ext cx="15773400" cy="3685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4191" tIns="624840" rIns="1224191" bIns="2133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/>
            <a:t>Landlord serves a 14 day notice to pay or vacate (may be longer for some properties) 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/>
            <a:t>After 14 days, Landlord can serve a Summons to start a court case. 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/>
            <a:t>Tenant has 7 days to respond to the Summons 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/>
            <a:t>If Tenant responds, the Landlord will schedule an eviction hearing with the court. 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/>
            <a:t>At that hearing, if tenant loses, then Landlord can evict in five court days. </a:t>
          </a:r>
        </a:p>
      </dsp:txBody>
      <dsp:txXfrm>
        <a:off x="0" y="2818678"/>
        <a:ext cx="15773400" cy="3685500"/>
      </dsp:txXfrm>
    </dsp:sp>
    <dsp:sp modelId="{E78269E7-4D5C-6443-B95A-9546693A3323}">
      <dsp:nvSpPr>
        <dsp:cNvPr id="0" name=""/>
        <dsp:cNvSpPr/>
      </dsp:nvSpPr>
      <dsp:spPr>
        <a:xfrm>
          <a:off x="788670" y="2375878"/>
          <a:ext cx="11041380" cy="885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7338" tIns="0" rIns="417338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If tenant fails to respond or refuses payment plan, then: </a:t>
          </a:r>
        </a:p>
      </dsp:txBody>
      <dsp:txXfrm>
        <a:off x="831901" y="2419109"/>
        <a:ext cx="10954918" cy="79913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48D649-2DA6-4E49-8708-574ED5647D33}">
      <dsp:nvSpPr>
        <dsp:cNvPr id="0" name=""/>
        <dsp:cNvSpPr/>
      </dsp:nvSpPr>
      <dsp:spPr>
        <a:xfrm>
          <a:off x="0" y="30447"/>
          <a:ext cx="9395460" cy="401598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/>
            <a:t>A non-profit or government agency can issue a pledge letter to tender the amount</a:t>
          </a:r>
        </a:p>
      </dsp:txBody>
      <dsp:txXfrm>
        <a:off x="196044" y="226491"/>
        <a:ext cx="9003372" cy="3623900"/>
      </dsp:txXfrm>
    </dsp:sp>
    <dsp:sp modelId="{472B8D68-40BD-3640-BF8E-7B9A63E8D3C1}">
      <dsp:nvSpPr>
        <dsp:cNvPr id="0" name=""/>
        <dsp:cNvSpPr/>
      </dsp:nvSpPr>
      <dsp:spPr>
        <a:xfrm>
          <a:off x="0" y="4210596"/>
          <a:ext cx="9395460" cy="4015988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/>
            <a:t>Landlord must accept the pledge and stop all court activity upon receipt. RCW 59.18.410(2) </a:t>
          </a:r>
        </a:p>
      </dsp:txBody>
      <dsp:txXfrm>
        <a:off x="196044" y="4406640"/>
        <a:ext cx="9003372" cy="36239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78AD49-B5C0-BA4A-95D3-650681F84B88}">
      <dsp:nvSpPr>
        <dsp:cNvPr id="0" name=""/>
        <dsp:cNvSpPr/>
      </dsp:nvSpPr>
      <dsp:spPr>
        <a:xfrm>
          <a:off x="0" y="493078"/>
          <a:ext cx="15773400" cy="83947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Landlords refusing rental assistance</a:t>
          </a:r>
        </a:p>
      </dsp:txBody>
      <dsp:txXfrm>
        <a:off x="40980" y="534058"/>
        <a:ext cx="15691440" cy="757514"/>
      </dsp:txXfrm>
    </dsp:sp>
    <dsp:sp modelId="{35599C35-BA64-DA4C-B4D9-0D0E74A16B7A}">
      <dsp:nvSpPr>
        <dsp:cNvPr id="0" name=""/>
        <dsp:cNvSpPr/>
      </dsp:nvSpPr>
      <dsp:spPr>
        <a:xfrm>
          <a:off x="0" y="1433353"/>
          <a:ext cx="15773400" cy="83947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Tenants not being processed in time for rental assistance </a:t>
          </a:r>
        </a:p>
      </dsp:txBody>
      <dsp:txXfrm>
        <a:off x="40980" y="1474333"/>
        <a:ext cx="15691440" cy="757514"/>
      </dsp:txXfrm>
    </dsp:sp>
    <dsp:sp modelId="{33ABD577-B9C4-5440-BF31-11A195728771}">
      <dsp:nvSpPr>
        <dsp:cNvPr id="0" name=""/>
        <dsp:cNvSpPr/>
      </dsp:nvSpPr>
      <dsp:spPr>
        <a:xfrm>
          <a:off x="0" y="2373628"/>
          <a:ext cx="15773400" cy="83947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Tenants signing mutual terminations when Landlord refuses or due to other pressure </a:t>
          </a:r>
        </a:p>
      </dsp:txBody>
      <dsp:txXfrm>
        <a:off x="40980" y="2414608"/>
        <a:ext cx="15691440" cy="757514"/>
      </dsp:txXfrm>
    </dsp:sp>
    <dsp:sp modelId="{756C77C4-3091-404E-BF69-3A617C3AED95}">
      <dsp:nvSpPr>
        <dsp:cNvPr id="0" name=""/>
        <dsp:cNvSpPr/>
      </dsp:nvSpPr>
      <dsp:spPr>
        <a:xfrm>
          <a:off x="0" y="3313903"/>
          <a:ext cx="15773400" cy="83947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Tenants missing court dates </a:t>
          </a:r>
        </a:p>
      </dsp:txBody>
      <dsp:txXfrm>
        <a:off x="40980" y="3354883"/>
        <a:ext cx="15691440" cy="757514"/>
      </dsp:txXfrm>
    </dsp:sp>
    <dsp:sp modelId="{457DE081-13C7-B243-8B8E-251C05007ABA}">
      <dsp:nvSpPr>
        <dsp:cNvPr id="0" name=""/>
        <dsp:cNvSpPr/>
      </dsp:nvSpPr>
      <dsp:spPr>
        <a:xfrm>
          <a:off x="0" y="4254178"/>
          <a:ext cx="15773400" cy="83947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Tenants not receiving proper notice to vacate </a:t>
          </a:r>
        </a:p>
      </dsp:txBody>
      <dsp:txXfrm>
        <a:off x="40980" y="4295158"/>
        <a:ext cx="15691440" cy="757514"/>
      </dsp:txXfrm>
    </dsp:sp>
    <dsp:sp modelId="{62F0D8BF-27C7-834F-B3D7-44C25F23705B}">
      <dsp:nvSpPr>
        <dsp:cNvPr id="0" name=""/>
        <dsp:cNvSpPr/>
      </dsp:nvSpPr>
      <dsp:spPr>
        <a:xfrm>
          <a:off x="0" y="5194453"/>
          <a:ext cx="15773400" cy="83947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Landlords ignoring the new Just Cause Law </a:t>
          </a:r>
        </a:p>
      </dsp:txBody>
      <dsp:txXfrm>
        <a:off x="40980" y="5235433"/>
        <a:ext cx="15691440" cy="75751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A9305E-638B-9940-A810-F9150A67F761}">
      <dsp:nvSpPr>
        <dsp:cNvPr id="0" name=""/>
        <dsp:cNvSpPr/>
      </dsp:nvSpPr>
      <dsp:spPr>
        <a:xfrm>
          <a:off x="0" y="82851"/>
          <a:ext cx="9395460" cy="260686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Housing Justice Project can assist </a:t>
          </a:r>
        </a:p>
      </dsp:txBody>
      <dsp:txXfrm>
        <a:off x="127257" y="210108"/>
        <a:ext cx="9140946" cy="2352355"/>
      </dsp:txXfrm>
    </dsp:sp>
    <dsp:sp modelId="{D0CDE9F4-0CA6-E44C-99D1-3A1962984654}">
      <dsp:nvSpPr>
        <dsp:cNvPr id="0" name=""/>
        <dsp:cNvSpPr/>
      </dsp:nvSpPr>
      <dsp:spPr>
        <a:xfrm>
          <a:off x="0" y="2825081"/>
          <a:ext cx="9395460" cy="2606869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May violate Anti-Source of Income Discrimination Laws (RCW 59.18.255) and RCW 59.18.410(2) </a:t>
          </a:r>
        </a:p>
      </dsp:txBody>
      <dsp:txXfrm>
        <a:off x="127257" y="2952338"/>
        <a:ext cx="9140946" cy="2352355"/>
      </dsp:txXfrm>
    </dsp:sp>
    <dsp:sp modelId="{5B961EAC-4C52-D448-95D3-9D3AB76BC7FA}">
      <dsp:nvSpPr>
        <dsp:cNvPr id="0" name=""/>
        <dsp:cNvSpPr/>
      </dsp:nvSpPr>
      <dsp:spPr>
        <a:xfrm>
          <a:off x="0" y="5567310"/>
          <a:ext cx="9395460" cy="260686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Some landlords do not understand the terms </a:t>
          </a:r>
        </a:p>
      </dsp:txBody>
      <dsp:txXfrm>
        <a:off x="127257" y="5694567"/>
        <a:ext cx="9140946" cy="235235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B28C1C-4144-514C-93FC-8C10272C0973}">
      <dsp:nvSpPr>
        <dsp:cNvPr id="0" name=""/>
        <dsp:cNvSpPr/>
      </dsp:nvSpPr>
      <dsp:spPr>
        <a:xfrm>
          <a:off x="0" y="1007"/>
          <a:ext cx="939546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C52D56-A032-7243-AD03-959E1A8110DB}">
      <dsp:nvSpPr>
        <dsp:cNvPr id="0" name=""/>
        <dsp:cNvSpPr/>
      </dsp:nvSpPr>
      <dsp:spPr>
        <a:xfrm>
          <a:off x="0" y="1007"/>
          <a:ext cx="9395460" cy="1651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Tenants should not be giving up rights without speaking to an attorney </a:t>
          </a:r>
        </a:p>
      </dsp:txBody>
      <dsp:txXfrm>
        <a:off x="0" y="1007"/>
        <a:ext cx="9395460" cy="1651003"/>
      </dsp:txXfrm>
    </dsp:sp>
    <dsp:sp modelId="{2745882A-A6E3-8645-BC6C-21C6C924AF5D}">
      <dsp:nvSpPr>
        <dsp:cNvPr id="0" name=""/>
        <dsp:cNvSpPr/>
      </dsp:nvSpPr>
      <dsp:spPr>
        <a:xfrm>
          <a:off x="0" y="1652011"/>
          <a:ext cx="9395460" cy="0"/>
        </a:xfrm>
        <a:prstGeom prst="line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8AC6D6-3712-AE46-B699-F469434191A7}">
      <dsp:nvSpPr>
        <dsp:cNvPr id="0" name=""/>
        <dsp:cNvSpPr/>
      </dsp:nvSpPr>
      <dsp:spPr>
        <a:xfrm>
          <a:off x="0" y="1652011"/>
          <a:ext cx="9395460" cy="1651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Some tenants are giving up rights at the Dispute Resolution Center’s Eviction Resolution Pilot Program </a:t>
          </a:r>
        </a:p>
      </dsp:txBody>
      <dsp:txXfrm>
        <a:off x="0" y="1652011"/>
        <a:ext cx="9395460" cy="1651003"/>
      </dsp:txXfrm>
    </dsp:sp>
    <dsp:sp modelId="{53A401D8-5E04-F542-8376-6131E871CC3F}">
      <dsp:nvSpPr>
        <dsp:cNvPr id="0" name=""/>
        <dsp:cNvSpPr/>
      </dsp:nvSpPr>
      <dsp:spPr>
        <a:xfrm>
          <a:off x="0" y="3303014"/>
          <a:ext cx="9395460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8A3114-8EDD-2448-B308-CFD079DA5B92}">
      <dsp:nvSpPr>
        <dsp:cNvPr id="0" name=""/>
        <dsp:cNvSpPr/>
      </dsp:nvSpPr>
      <dsp:spPr>
        <a:xfrm>
          <a:off x="0" y="3303014"/>
          <a:ext cx="9395460" cy="1651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Seattle and Federal Way have specific protections against this </a:t>
          </a:r>
        </a:p>
      </dsp:txBody>
      <dsp:txXfrm>
        <a:off x="0" y="3303014"/>
        <a:ext cx="9395460" cy="1651003"/>
      </dsp:txXfrm>
    </dsp:sp>
    <dsp:sp modelId="{7193520A-EA2F-F24B-9193-C816AABDFD0A}">
      <dsp:nvSpPr>
        <dsp:cNvPr id="0" name=""/>
        <dsp:cNvSpPr/>
      </dsp:nvSpPr>
      <dsp:spPr>
        <a:xfrm>
          <a:off x="0" y="4954017"/>
          <a:ext cx="9395460" cy="0"/>
        </a:xfrm>
        <a:prstGeom prst="line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9BDFD7-838F-D24F-9451-B013466AEB97}">
      <dsp:nvSpPr>
        <dsp:cNvPr id="0" name=""/>
        <dsp:cNvSpPr/>
      </dsp:nvSpPr>
      <dsp:spPr>
        <a:xfrm>
          <a:off x="0" y="4954017"/>
          <a:ext cx="9395460" cy="1651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RCW 59.18.650 and RCW 59.18.230 prohibit a tenant from waiving protections </a:t>
          </a:r>
        </a:p>
      </dsp:txBody>
      <dsp:txXfrm>
        <a:off x="0" y="4954017"/>
        <a:ext cx="9395460" cy="1651003"/>
      </dsp:txXfrm>
    </dsp:sp>
    <dsp:sp modelId="{421BD06F-D3E5-9F4B-A758-996E74CB3B0C}">
      <dsp:nvSpPr>
        <dsp:cNvPr id="0" name=""/>
        <dsp:cNvSpPr/>
      </dsp:nvSpPr>
      <dsp:spPr>
        <a:xfrm>
          <a:off x="0" y="6605020"/>
          <a:ext cx="9395460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FE7A95-3281-C24A-A9C9-C4DCE2FF7320}">
      <dsp:nvSpPr>
        <dsp:cNvPr id="0" name=""/>
        <dsp:cNvSpPr/>
      </dsp:nvSpPr>
      <dsp:spPr>
        <a:xfrm>
          <a:off x="0" y="6605020"/>
          <a:ext cx="9395460" cy="1651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Housing Justice Project can assist tenants being evicted after waiving rights </a:t>
          </a:r>
        </a:p>
      </dsp:txBody>
      <dsp:txXfrm>
        <a:off x="0" y="6605020"/>
        <a:ext cx="9395460" cy="165100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DADBE0-5785-554F-948E-8F0B3BD2695A}">
      <dsp:nvSpPr>
        <dsp:cNvPr id="0" name=""/>
        <dsp:cNvSpPr/>
      </dsp:nvSpPr>
      <dsp:spPr>
        <a:xfrm>
          <a:off x="0" y="107368"/>
          <a:ext cx="9403557" cy="156417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Roughly half of tenants are missing their court dates </a:t>
          </a:r>
        </a:p>
      </dsp:txBody>
      <dsp:txXfrm>
        <a:off x="76357" y="183725"/>
        <a:ext cx="9250843" cy="1411464"/>
      </dsp:txXfrm>
    </dsp:sp>
    <dsp:sp modelId="{1D2E84D1-7986-704B-B5AF-955662AD137C}">
      <dsp:nvSpPr>
        <dsp:cNvPr id="0" name=""/>
        <dsp:cNvSpPr/>
      </dsp:nvSpPr>
      <dsp:spPr>
        <a:xfrm>
          <a:off x="0" y="1752186"/>
          <a:ext cx="9403557" cy="1564178"/>
        </a:xfrm>
        <a:prstGeom prst="round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The Superior Court’s process is difficult to navigate for many tenants</a:t>
          </a:r>
        </a:p>
      </dsp:txBody>
      <dsp:txXfrm>
        <a:off x="76357" y="1828543"/>
        <a:ext cx="9250843" cy="1411464"/>
      </dsp:txXfrm>
    </dsp:sp>
    <dsp:sp modelId="{018A2B61-EE74-1B46-A758-D26D50811E3A}">
      <dsp:nvSpPr>
        <dsp:cNvPr id="0" name=""/>
        <dsp:cNvSpPr/>
      </dsp:nvSpPr>
      <dsp:spPr>
        <a:xfrm>
          <a:off x="0" y="3397004"/>
          <a:ext cx="9403557" cy="1564178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Some don’t have phones or computers to log on to Zoom </a:t>
          </a:r>
        </a:p>
      </dsp:txBody>
      <dsp:txXfrm>
        <a:off x="76357" y="3473361"/>
        <a:ext cx="9250843" cy="1411464"/>
      </dsp:txXfrm>
    </dsp:sp>
    <dsp:sp modelId="{6A891986-2383-7A4E-B555-A4ECC281ECF8}">
      <dsp:nvSpPr>
        <dsp:cNvPr id="0" name=""/>
        <dsp:cNvSpPr/>
      </dsp:nvSpPr>
      <dsp:spPr>
        <a:xfrm>
          <a:off x="0" y="5041823"/>
          <a:ext cx="9403557" cy="1564178"/>
        </a:xfrm>
        <a:prstGeom prst="round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Housing Justice Project sends a letter to each tenant with a filed court case </a:t>
          </a:r>
        </a:p>
      </dsp:txBody>
      <dsp:txXfrm>
        <a:off x="76357" y="5118180"/>
        <a:ext cx="9250843" cy="1411464"/>
      </dsp:txXfrm>
    </dsp:sp>
    <dsp:sp modelId="{511B6542-E68D-4F4B-99F4-A5B44F619FE5}">
      <dsp:nvSpPr>
        <dsp:cNvPr id="0" name=""/>
        <dsp:cNvSpPr/>
      </dsp:nvSpPr>
      <dsp:spPr>
        <a:xfrm>
          <a:off x="0" y="6686641"/>
          <a:ext cx="9403557" cy="1564178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Housing Justice Project provides in-person services at the courthouses in Seattle and Kent where evictions take place for persons who need assistance with getting to their court date </a:t>
          </a:r>
        </a:p>
      </dsp:txBody>
      <dsp:txXfrm>
        <a:off x="76357" y="6762998"/>
        <a:ext cx="9250843" cy="14114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02.05.2022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77340" y="3780539"/>
            <a:ext cx="14950440" cy="4553712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144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7340" y="8519726"/>
            <a:ext cx="11836908" cy="1604772"/>
          </a:xfrm>
        </p:spPr>
        <p:txBody>
          <a:bodyPr>
            <a:normAutofit/>
          </a:bodyPr>
          <a:lstStyle>
            <a:lvl1pPr marL="0" indent="0" algn="l">
              <a:buNone/>
              <a:defRPr sz="3300" b="1">
                <a:solidFill>
                  <a:schemeClr val="accent1"/>
                </a:solidFill>
              </a:defRPr>
            </a:lvl1pPr>
            <a:lvl2pPr marL="685800" indent="0" algn="ctr">
              <a:buNone/>
              <a:defRPr sz="4200"/>
            </a:lvl2pPr>
            <a:lvl3pPr marL="1371600" indent="0" algn="ctr">
              <a:buNone/>
              <a:defRPr sz="3600"/>
            </a:lvl3pPr>
            <a:lvl4pPr marL="2057400" indent="0" algn="ctr">
              <a:buNone/>
              <a:defRPr sz="3000"/>
            </a:lvl4pPr>
            <a:lvl5pPr marL="2743200" indent="0" algn="ctr">
              <a:buNone/>
              <a:defRPr sz="3000"/>
            </a:lvl5pPr>
            <a:lvl6pPr marL="3429000" indent="0" algn="ctr">
              <a:buNone/>
              <a:defRPr sz="3000"/>
            </a:lvl6pPr>
            <a:lvl7pPr marL="4114800" indent="0" algn="ctr">
              <a:buNone/>
              <a:defRPr sz="3000"/>
            </a:lvl7pPr>
            <a:lvl8pPr marL="4800600" indent="0" algn="ctr">
              <a:buNone/>
              <a:defRPr sz="3000"/>
            </a:lvl8pPr>
            <a:lvl9pPr marL="5486400" indent="0" algn="ctr">
              <a:buNone/>
              <a:defRPr sz="30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CF3A47B8-0F85-D74B-BF90-FC0AFB7F81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77340" y="1285549"/>
            <a:ext cx="4732020" cy="220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8661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4873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7119866-4D9C-EF47-B054-623D26D60BCF}"/>
              </a:ext>
            </a:extLst>
          </p:cNvPr>
          <p:cNvSpPr/>
          <p:nvPr userDrawn="1"/>
        </p:nvSpPr>
        <p:spPr>
          <a:xfrm>
            <a:off x="0" y="7289075"/>
            <a:ext cx="18288000" cy="299792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0692" y="1837944"/>
            <a:ext cx="13921740" cy="528066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12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8661" y="7530084"/>
            <a:ext cx="13578840" cy="1600200"/>
          </a:xfrm>
        </p:spPr>
        <p:txBody>
          <a:bodyPr anchor="t">
            <a:normAutofit/>
          </a:bodyPr>
          <a:lstStyle>
            <a:lvl1pPr marL="0" indent="0">
              <a:buNone/>
              <a:defRPr sz="3000" b="1">
                <a:solidFill>
                  <a:schemeClr val="bg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829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4772" y="3291840"/>
            <a:ext cx="7132320" cy="5966460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46336" y="3291840"/>
            <a:ext cx="7132320" cy="5966460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92862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3072384"/>
            <a:ext cx="7132320" cy="960120"/>
          </a:xfrm>
        </p:spPr>
        <p:txBody>
          <a:bodyPr anchor="ctr">
            <a:normAutofit/>
          </a:bodyPr>
          <a:lstStyle>
            <a:lvl1pPr marL="0" indent="0">
              <a:buNone/>
              <a:defRPr sz="3000" b="1">
                <a:solidFill>
                  <a:schemeClr val="accent1">
                    <a:lumMod val="75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04772" y="4114800"/>
            <a:ext cx="7132320" cy="4937760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546336" y="3072384"/>
            <a:ext cx="7132320" cy="960120"/>
          </a:xfrm>
        </p:spPr>
        <p:txBody>
          <a:bodyPr anchor="ctr">
            <a:normAutofit/>
          </a:bodyPr>
          <a:lstStyle>
            <a:lvl1pPr marL="0" indent="0">
              <a:buNone/>
              <a:defRPr sz="3000" b="1">
                <a:solidFill>
                  <a:schemeClr val="accent1">
                    <a:lumMod val="75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546336" y="4114800"/>
            <a:ext cx="7132320" cy="4937760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324236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835702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2331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455612" y="23038"/>
            <a:ext cx="5832389" cy="102869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24460" y="1028700"/>
            <a:ext cx="4800600" cy="2606040"/>
          </a:xfrm>
        </p:spPr>
        <p:txBody>
          <a:bodyPr anchor="b"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1028700"/>
            <a:ext cx="10067544" cy="7530084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824460" y="3634740"/>
            <a:ext cx="4800600" cy="49377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500"/>
              </a:spcBef>
              <a:buNone/>
              <a:defRPr sz="2100" b="1">
                <a:solidFill>
                  <a:schemeClr val="bg1"/>
                </a:solidFill>
              </a:defRPr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7598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2455611" y="1"/>
            <a:ext cx="5832389" cy="10286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24460" y="1028700"/>
            <a:ext cx="4800600" cy="2606040"/>
          </a:xfrm>
        </p:spPr>
        <p:txBody>
          <a:bodyPr anchor="b"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2455610" cy="1028700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824460" y="3634740"/>
            <a:ext cx="4800600" cy="49377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500"/>
              </a:spcBef>
              <a:buNone/>
              <a:defRPr sz="2100" b="1">
                <a:solidFill>
                  <a:schemeClr val="bg1"/>
                </a:solidFill>
              </a:defRPr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77827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99546-FC90-D14D-B7A7-187EB9A26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B280B0-497D-7541-BA60-D2F50C1F22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BF591-D32D-264C-A0A1-9137D5366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C8D2B-D8FE-DB47-8054-D0C8DE1ABB97}" type="datetimeFigureOut">
              <a:rPr lang="en-US" smtClean="0"/>
              <a:t>5/2/22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F04D0-EA07-DD45-8B60-8FBB167CC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3BDF3A-8F0C-DD45-92D0-5D62AFA47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F7417-25B1-864B-9D62-E74FCC8BE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9280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8E3F5-1988-1F40-9DB0-167AA16CD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908E9-CDC6-E34C-9296-586360796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9D4C5-E6E5-1640-8FD3-56A583F6B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C8D2B-D8FE-DB47-8054-D0C8DE1ABB97}" type="datetimeFigureOut">
              <a:rPr lang="en-US" smtClean="0"/>
              <a:t>5/2/22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D0CC7E-7F5A-A04F-868E-3A3A2DA35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078BFC-5C9C-B249-9C59-F02750E94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F7417-25B1-864B-9D62-E74FCC8BE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5234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121B9-4D10-6244-B9FD-87241BD0E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657F27-BEEF-5B4D-8F2B-73E1F1BE15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D5726E-7D5A-5E40-B487-8787D6F7C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C8D2B-D8FE-DB47-8054-D0C8DE1ABB97}" type="datetimeFigureOut">
              <a:rPr lang="en-US" smtClean="0"/>
              <a:t>5/2/22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ADA0CC-9897-6244-997A-23C76A654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38EA63-EEF0-3B44-93CD-1173A6EBA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F7417-25B1-864B-9D62-E74FCC8BE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7977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D0D64-9B91-A444-A721-01D877A49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4246E-543D-3742-AC85-C3AA4EEDB5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A1850F-ABDA-8543-B6B6-54AFB4DCD4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EF241C-8ED5-2C4D-AF77-B145F7B47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C8D2B-D8FE-DB47-8054-D0C8DE1ABB97}" type="datetimeFigureOut">
              <a:rPr lang="en-US" smtClean="0"/>
              <a:t>5/2/22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6245B-7257-1841-812A-179CB87F7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C522FC-AB4E-CA47-8434-EE77E345E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F7417-25B1-864B-9D62-E74FCC8BE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6669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EA936-20CC-EB48-A065-6B25D8CB5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113C3E-31E0-7544-A465-DE1BBC3D8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164156-AA6D-C743-BEA9-B75E40050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51BFC9-50EE-8044-BDA6-DD2FA121F0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E1FDAD-D408-DC42-953C-609B0F1101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96E768-E69C-6C4E-9FCD-8BD84C5BF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C8D2B-D8FE-DB47-8054-D0C8DE1ABB97}" type="datetimeFigureOut">
              <a:rPr lang="en-US" smtClean="0"/>
              <a:t>5/2/22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F78FB5-C323-9849-AC8B-491FC78DC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215032-711F-3E4B-A40C-503DD668F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F7417-25B1-864B-9D62-E74FCC8BE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6927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A83EE-87C0-634C-A6A0-32405B996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4CA7A7-F60C-C54C-9A19-01BEE089C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C8D2B-D8FE-DB47-8054-D0C8DE1ABB97}" type="datetimeFigureOut">
              <a:rPr lang="en-US" smtClean="0"/>
              <a:t>5/2/22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371D11-FC49-AA41-B731-5DCF44ECC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4F8C93-BA3E-4647-8C54-F1D6832BE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F7417-25B1-864B-9D62-E74FCC8BE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7839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8548F7-B5F8-CC40-9B5E-3AEC86ADB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C8D2B-D8FE-DB47-8054-D0C8DE1ABB97}" type="datetimeFigureOut">
              <a:rPr lang="en-US" smtClean="0"/>
              <a:t>5/2/22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579B18-B4C0-1545-B1C6-CCC58D2BF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13F6B6-532A-AC4E-A493-1AAC094B0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F7417-25B1-864B-9D62-E74FCC8BE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0137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CAFA1-4E44-F04D-B03C-37D06E256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545D4-EAAB-5042-89BA-4B7B39755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E06BE4-F25F-F74D-B1F8-8F28B700AF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E4FD8E-58EC-C245-80DE-36B61A8D1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C8D2B-D8FE-DB47-8054-D0C8DE1ABB97}" type="datetimeFigureOut">
              <a:rPr lang="en-US" smtClean="0"/>
              <a:t>5/2/22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90DA84-9B2B-9D45-B4A9-3CB7E1768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596337-25DC-6A49-AA30-B436F7B22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F7417-25B1-864B-9D62-E74FCC8BE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0110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86263-D6EB-AC48-866C-E850CBE97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A56984-F9FE-804F-9258-27A6B5FD39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2B3F90-E1A7-D54D-B5B6-F19A98D71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152A13-FEFC-3E45-9FDB-DD065D97F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C8D2B-D8FE-DB47-8054-D0C8DE1ABB97}" type="datetimeFigureOut">
              <a:rPr lang="en-US" smtClean="0"/>
              <a:t>5/2/22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CE16E6-3954-FE42-8DAA-8FD99C007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D5B554-EFF9-B24E-82E6-2C416B881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F7417-25B1-864B-9D62-E74FCC8BE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665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5EFEB-EE16-A74F-8FD7-9691D4C49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3B4579-9474-2343-98C7-8A3F3C4FD7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46D74C-A2C0-934C-A47A-0320420C0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C8D2B-D8FE-DB47-8054-D0C8DE1ABB97}" type="datetimeFigureOut">
              <a:rPr lang="en-US" smtClean="0"/>
              <a:t>5/2/22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37AB2F-05D6-E540-8D03-D6D35351A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DA3D0-910C-A943-B749-155E5F958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F7417-25B1-864B-9D62-E74FCC8BE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762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570D35-F583-4146-BE71-6EF192A697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DB2411-DECB-EC48-B8E3-8EB9A65300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1EE89-DCDD-7349-857A-75D08E2B2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C8D2B-D8FE-DB47-8054-D0C8DE1ABB97}" type="datetimeFigureOut">
              <a:rPr lang="en-US" smtClean="0"/>
              <a:t>5/2/22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BAE3B3-A758-104A-8071-34FA4BBF2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DE865A-70A5-634A-959C-491A7EF2F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F7417-25B1-864B-9D62-E74FCC8BE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214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4772" y="726948"/>
            <a:ext cx="15087600" cy="24140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4772" y="3182112"/>
            <a:ext cx="15087600" cy="6076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269FF628-70DF-D747-B007-0876533A2D6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4823109" y="8462772"/>
            <a:ext cx="3037790" cy="141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63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lang="en-US" sz="8100" b="1" kern="1200" cap="none" spc="-225" baseline="0" dirty="0">
          <a:solidFill>
            <a:schemeClr val="tx1"/>
          </a:solidFill>
          <a:effectLst/>
          <a:latin typeface="+mn-lt"/>
          <a:ea typeface="+mj-ea"/>
          <a:cs typeface="+mj-cs"/>
        </a:defRPr>
      </a:lvl1pPr>
    </p:titleStyle>
    <p:bodyStyle>
      <a:lvl1pPr marL="274320" indent="-274320" algn="l" defTabSz="13716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74320" algn="l" defTabSz="1371600" rtl="0" eaLnBrk="1" latinLnBrk="0" hangingPunct="1">
        <a:lnSpc>
          <a:spcPct val="90000"/>
        </a:lnSpc>
        <a:spcBef>
          <a:spcPts val="600"/>
        </a:spcBef>
        <a:spcAft>
          <a:spcPts val="3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74320" algn="l" defTabSz="1371600" rtl="0" eaLnBrk="1" latinLnBrk="0" hangingPunct="1">
        <a:lnSpc>
          <a:spcPct val="90000"/>
        </a:lnSpc>
        <a:spcBef>
          <a:spcPts val="600"/>
        </a:spcBef>
        <a:spcAft>
          <a:spcPts val="3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indent="-274320" algn="l" defTabSz="1371600" rtl="0" eaLnBrk="1" latinLnBrk="0" hangingPunct="1">
        <a:lnSpc>
          <a:spcPct val="90000"/>
        </a:lnSpc>
        <a:spcBef>
          <a:spcPts val="600"/>
        </a:spcBef>
        <a:spcAft>
          <a:spcPts val="3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indent="-274320" algn="l" defTabSz="1371600" rtl="0" eaLnBrk="1" latinLnBrk="0" hangingPunct="1">
        <a:lnSpc>
          <a:spcPct val="90000"/>
        </a:lnSpc>
        <a:spcBef>
          <a:spcPts val="600"/>
        </a:spcBef>
        <a:spcAft>
          <a:spcPts val="3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342900" algn="l" defTabSz="1371600" rtl="0" eaLnBrk="1" latinLnBrk="0" hangingPunct="1">
        <a:lnSpc>
          <a:spcPct val="90000"/>
        </a:lnSpc>
        <a:spcBef>
          <a:spcPts val="600"/>
        </a:spcBef>
        <a:spcAft>
          <a:spcPts val="3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850000" indent="-342900" algn="l" defTabSz="1371600" rtl="0" eaLnBrk="1" latinLnBrk="0" hangingPunct="1">
        <a:lnSpc>
          <a:spcPct val="90000"/>
        </a:lnSpc>
        <a:spcBef>
          <a:spcPts val="600"/>
        </a:spcBef>
        <a:spcAft>
          <a:spcPts val="3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3300000" indent="-342900" algn="l" defTabSz="1371600" rtl="0" eaLnBrk="1" latinLnBrk="0" hangingPunct="1">
        <a:lnSpc>
          <a:spcPct val="90000"/>
        </a:lnSpc>
        <a:spcBef>
          <a:spcPts val="600"/>
        </a:spcBef>
        <a:spcAft>
          <a:spcPts val="3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3750000" indent="-342900" algn="l" defTabSz="1371600" rtl="0" eaLnBrk="1" latinLnBrk="0" hangingPunct="1">
        <a:lnSpc>
          <a:spcPct val="90000"/>
        </a:lnSpc>
        <a:spcBef>
          <a:spcPts val="600"/>
        </a:spcBef>
        <a:spcAft>
          <a:spcPts val="3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067622-6483-7F4A-B7FB-F863DD9B4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4CEF40-22A0-2F4C-B226-26F4F9115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B2386-DBA1-0E42-87AD-7CB2ECE37E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C8D2B-D8FE-DB47-8054-D0C8DE1ABB97}" type="datetimeFigureOut">
              <a:rPr lang="en-US" smtClean="0"/>
              <a:t>5/2/22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B6D7EF-CAFE-2F42-B604-447C01ED6A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F7A9C2-7517-3641-AAAA-D51CD40969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F7417-25B1-864B-9D62-E74FCC8BE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792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rhea@lcycwa.org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RGJ63et9eIQ?feature=oembed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HU1PAgr5NMc?feature=oembed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GEZaOvbXEgo?feature=oembed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benefitslawcenter.org/our-work/" TargetMode="External"/><Relationship Id="rId3" Type="http://schemas.openxmlformats.org/officeDocument/2006/relationships/hyperlink" Target="https://elap.org/get-help/" TargetMode="External"/><Relationship Id="rId7" Type="http://schemas.openxmlformats.org/officeDocument/2006/relationships/hyperlink" Target="https://www.legalvoice.org/violence" TargetMode="External"/><Relationship Id="rId12" Type="http://schemas.openxmlformats.org/officeDocument/2006/relationships/hyperlink" Target="https://www.kcba.org/For-the-Public/Free-Legal-Assistance/Neighborhood-Legal-Clinics" TargetMode="External"/><Relationship Id="rId2" Type="http://schemas.openxmlformats.org/officeDocument/2006/relationships/hyperlink" Target="https://www.kcba.org/For-the-Public/Free-Legal-Assistance/Housing-Justice-Project/Get-Help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solid-ground.org/get-help/" TargetMode="External"/><Relationship Id="rId11" Type="http://schemas.openxmlformats.org/officeDocument/2006/relationships/hyperlink" Target="https://nwjustice.org/get-legal-help" TargetMode="External"/><Relationship Id="rId5" Type="http://schemas.openxmlformats.org/officeDocument/2006/relationships/hyperlink" Target="https://ccsww.org/get-help/specialized-services/tenant-law-center/" TargetMode="External"/><Relationship Id="rId10" Type="http://schemas.openxmlformats.org/officeDocument/2006/relationships/hyperlink" Target="https://teamchild.org/legal-services/#get-help-scroll" TargetMode="External"/><Relationship Id="rId4" Type="http://schemas.openxmlformats.org/officeDocument/2006/relationships/hyperlink" Target="https://lcycwa.org/need-help" TargetMode="External"/><Relationship Id="rId9" Type="http://schemas.openxmlformats.org/officeDocument/2006/relationships/hyperlink" Target="https://unemploymentlawproject.org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png"/><Relationship Id="rId5" Type="http://schemas.microsoft.com/office/2007/relationships/hdphoto" Target="../media/hdphoto2.wdp"/><Relationship Id="rId4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paralitik?utm_source=unsplash&amp;utm_medium=referral&amp;utm_content=creditCopyText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jpeg"/><Relationship Id="rId4" Type="http://schemas.openxmlformats.org/officeDocument/2006/relationships/hyperlink" Target="https://unsplash.com/s/photos/apartment?utm_source=unsplash&amp;utm_medium=referral&amp;utm_content=creditCopyText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bpp.org/research/2022-federal-rental-assistance-factsheets-sources-and-methodology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641"/>
            <a:ext cx="18288002" cy="10287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83282" y="-2580"/>
            <a:ext cx="17625060" cy="10261028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909082" y="-1937"/>
            <a:ext cx="5412269" cy="10288296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9089593" y="1168905"/>
            <a:ext cx="7451300" cy="7482585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48F295-4C47-304A-85D3-732D9348BB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0298" y="1228476"/>
            <a:ext cx="9894368" cy="4902780"/>
          </a:xfrm>
        </p:spPr>
        <p:txBody>
          <a:bodyPr>
            <a:normAutofit/>
          </a:bodyPr>
          <a:lstStyle/>
          <a:p>
            <a:pPr algn="r"/>
            <a:r>
              <a:rPr lang="en-US" sz="7200" dirty="0">
                <a:solidFill>
                  <a:srgbClr val="FFFFFF"/>
                </a:solidFill>
              </a:rPr>
              <a:t>Evictions After the Moratorium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472" y="6720057"/>
            <a:ext cx="18269057" cy="3566943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467FDA9-4D49-8447-AF7B-9BE4AA9946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7811" y="7195782"/>
            <a:ext cx="9076854" cy="1862742"/>
          </a:xfrm>
        </p:spPr>
        <p:txBody>
          <a:bodyPr>
            <a:normAutofit/>
          </a:bodyPr>
          <a:lstStyle/>
          <a:p>
            <a:pPr algn="r"/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0450628" y="2448990"/>
            <a:ext cx="10286358" cy="5388387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56290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564234" y="-380505"/>
            <a:ext cx="2741457" cy="2065484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337462" y="633219"/>
            <a:ext cx="968052" cy="968052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5065223" y="982710"/>
            <a:ext cx="1031208" cy="103120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4034965" y="1"/>
            <a:ext cx="4253036" cy="2221256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371600"/>
            <a:endParaRPr lang="en-US" sz="27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964517" y="9173252"/>
            <a:ext cx="2241770" cy="111374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560ACB8-EBE6-684A-9E00-462DE611E9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0792" y="965201"/>
            <a:ext cx="8866416" cy="8356598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406121" y="9679715"/>
            <a:ext cx="1222355" cy="607286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6376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1B2AF1-BBD6-CB4C-BB06-DFB3D1D09E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Current Trends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928B1E5-9F3D-A64C-B39F-7405E2CA41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206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69AB7A7-A70C-4446-BA11-E44C85B4C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394" y="943900"/>
            <a:ext cx="5258243" cy="2433482"/>
          </a:xfrm>
        </p:spPr>
        <p:txBody>
          <a:bodyPr>
            <a:normAutofit/>
          </a:bodyPr>
          <a:lstStyle/>
          <a:p>
            <a:r>
              <a:rPr lang="en-US" dirty="0"/>
              <a:t>Court Process: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459849-01E4-C14C-B37E-5D45888F3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3397" y="3657601"/>
            <a:ext cx="5258241" cy="5678129"/>
          </a:xfrm>
        </p:spPr>
        <p:txBody>
          <a:bodyPr>
            <a:normAutofit/>
          </a:bodyPr>
          <a:lstStyle/>
          <a:p>
            <a:r>
              <a:rPr lang="en-US" sz="3000" dirty="0"/>
              <a:t>Only Burien has an active eviction moratorium </a:t>
            </a:r>
          </a:p>
          <a:p>
            <a:r>
              <a:rPr lang="en-US" sz="3000" dirty="0"/>
              <a:t>After Seattle lifted its own on 2/28/2022, we have seen roughly 2,100 calls in March compared to 1,100 in February </a:t>
            </a:r>
          </a:p>
          <a:p>
            <a:r>
              <a:rPr lang="en-US" sz="3000" dirty="0"/>
              <a:t>The Dispute Resolution Center provides some mediation services through June, 2023</a:t>
            </a:r>
          </a:p>
          <a:p>
            <a:r>
              <a:rPr lang="en-US" sz="3000" b="1" dirty="0"/>
              <a:t>Eviction hearings are over Zoom </a:t>
            </a:r>
          </a:p>
          <a:p>
            <a:pPr marL="685800" lvl="1" indent="0">
              <a:buNone/>
            </a:pPr>
            <a:endParaRPr lang="en-US" sz="3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8584" y="0"/>
            <a:ext cx="11329416" cy="10287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85532" y="836677"/>
            <a:ext cx="9876147" cy="8608781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6D192E-4DD0-FA41-96B9-D07E0970B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8794" y="1992203"/>
            <a:ext cx="9028997" cy="629772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254713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A9F47F5-28C3-A546-935D-D36EAF54EA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15"/>
          <a:stretch/>
        </p:blipFill>
        <p:spPr>
          <a:xfrm>
            <a:off x="30" y="1923"/>
            <a:ext cx="18287970" cy="1028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854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3D4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5518" y="720090"/>
            <a:ext cx="16856964" cy="88468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C2C7BB7-B51B-F54A-82E6-577118F921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5659" y="965201"/>
            <a:ext cx="14596682" cy="835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430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36B64F-EBD0-50F1-91B4-EAC1830383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6565" b="9165"/>
          <a:stretch/>
        </p:blipFill>
        <p:spPr>
          <a:xfrm>
            <a:off x="30" y="15"/>
            <a:ext cx="18287970" cy="102869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F75FB8-23FC-B141-85DA-F0991354F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How do nonpayment of rent evictions work?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483785C-1EF9-E7BA-F79D-79D0FAAF12F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57300" y="2738438"/>
          <a:ext cx="15773400" cy="6527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31618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408536"/>
            <a:ext cx="18283236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2895"/>
            <a:ext cx="18288000" cy="260333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3F51FE-E73F-F149-8A74-9CBB7D3B6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110" y="734159"/>
            <a:ext cx="16709781" cy="1395671"/>
          </a:xfrm>
        </p:spPr>
        <p:txBody>
          <a:bodyPr vert="horz" lIns="137160" tIns="68580" rIns="137160" bIns="68580" rtlCol="0" anchor="b">
            <a:normAutofit/>
          </a:bodyPr>
          <a:lstStyle/>
          <a:p>
            <a:pPr algn="ctr"/>
            <a:r>
              <a:rPr lang="en-US" sz="8100">
                <a:solidFill>
                  <a:schemeClr val="bg1"/>
                </a:solidFill>
              </a:rPr>
              <a:t>The Tenant can still stop the eviction: 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86600" y="2219600"/>
            <a:ext cx="41148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3302103"/>
            <a:ext cx="18283236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Figure 1">
            <a:extLst>
              <a:ext uri="{FF2B5EF4-FFF2-40B4-BE49-F238E27FC236}">
                <a16:creationId xmlns:a16="http://schemas.microsoft.com/office/drawing/2014/main" id="{BB192FAE-0F75-CD4A-B716-F6535B999B6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52476" y="3641312"/>
            <a:ext cx="11700399" cy="599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228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639814" cy="1028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4F8AEF-CDEB-9541-B06E-3298C3DEC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112" y="930588"/>
            <a:ext cx="5712402" cy="8257032"/>
          </a:xfrm>
        </p:spPr>
        <p:txBody>
          <a:bodyPr>
            <a:normAutofit/>
          </a:bodyPr>
          <a:lstStyle/>
          <a:p>
            <a:r>
              <a:rPr lang="en-US" sz="9000">
                <a:solidFill>
                  <a:schemeClr val="bg1"/>
                </a:solidFill>
              </a:rPr>
              <a:t>Rental Assistance Pledges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EB84FF1-B586-84DF-FAEC-D6859DCE3E8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202584" y="930588"/>
          <a:ext cx="9395460" cy="8257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3146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F21DD1-93E3-05F1-9B32-B91D5AB8E5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25000"/>
          <a:stretch/>
        </p:blipFill>
        <p:spPr>
          <a:xfrm>
            <a:off x="30" y="15"/>
            <a:ext cx="18287970" cy="102869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C85701-9406-2144-9E6E-CF68DD154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Common Issues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279BF00-723B-1B03-D470-4FD5B38E755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57300" y="2738438"/>
          <a:ext cx="15773400" cy="6527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873622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639814" cy="1028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FF2FD5-D194-CB4C-8F9F-890679482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112" y="930588"/>
            <a:ext cx="5712402" cy="8257032"/>
          </a:xfrm>
        </p:spPr>
        <p:txBody>
          <a:bodyPr>
            <a:normAutofit/>
          </a:bodyPr>
          <a:lstStyle/>
          <a:p>
            <a:r>
              <a:rPr lang="en-US" sz="9000">
                <a:solidFill>
                  <a:schemeClr val="bg1"/>
                </a:solidFill>
              </a:rPr>
              <a:t>Landlords Refusing Rental Assistance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818F5F0-03C3-29C5-6526-517C5D53FB2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202584" y="930588"/>
          <a:ext cx="9395460" cy="8257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0234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80CFB-1EEE-CB42-9186-2D16759D0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the Housing Justice Project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963ADA6-38AB-9CF1-64FF-7628C8EB893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57300" y="2738438"/>
          <a:ext cx="15773400" cy="6527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17464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BD627E-F44E-7949-BAB8-236A7B151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212" y="2175983"/>
            <a:ext cx="5898045" cy="5935035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Tenants not being processed in time for rental assistance </a:t>
            </a:r>
            <a:br>
              <a:rPr lang="en-US">
                <a:solidFill>
                  <a:schemeClr val="bg1"/>
                </a:solidFill>
              </a:rPr>
            </a:br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5" name="Straight Connector 9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521212" y="2175983"/>
            <a:ext cx="589804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1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521212" y="8112857"/>
            <a:ext cx="589804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308FF-71FF-A340-94F1-EF7D4702F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1" y="1662092"/>
            <a:ext cx="7513352" cy="6857958"/>
          </a:xfrm>
        </p:spPr>
        <p:txBody>
          <a:bodyPr anchor="ctr">
            <a:normAutofit/>
          </a:bodyPr>
          <a:lstStyle/>
          <a:p>
            <a:r>
              <a:rPr lang="en-US" sz="3000">
                <a:solidFill>
                  <a:schemeClr val="bg1"/>
                </a:solidFill>
              </a:rPr>
              <a:t>If tenant has a Summons, court date, or writ of restitution, Housing Justice Project can request to expedite the application </a:t>
            </a:r>
          </a:p>
        </p:txBody>
      </p:sp>
    </p:spTree>
    <p:extLst>
      <p:ext uri="{BB962C8B-B14F-4D97-AF65-F5344CB8AC3E}">
        <p14:creationId xmlns:p14="http://schemas.microsoft.com/office/powerpoint/2010/main" val="50584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639814" cy="1028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EB29B2-8A8E-ED44-9797-4F4BBE0A0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112" y="930588"/>
            <a:ext cx="5712402" cy="8257032"/>
          </a:xfrm>
        </p:spPr>
        <p:txBody>
          <a:bodyPr>
            <a:normAutofit/>
          </a:bodyPr>
          <a:lstStyle/>
          <a:p>
            <a:r>
              <a:rPr lang="en-US" sz="7050">
                <a:solidFill>
                  <a:schemeClr val="bg1"/>
                </a:solidFill>
              </a:rPr>
              <a:t>Tenants signing mutual terminations when Landlord refuses or due to other pressure </a:t>
            </a:r>
            <a:br>
              <a:rPr lang="en-US" sz="7050">
                <a:solidFill>
                  <a:schemeClr val="bg1"/>
                </a:solidFill>
              </a:rPr>
            </a:br>
            <a:endParaRPr lang="en-US" sz="705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77DC3D6-AF44-C2BE-1B65-CFE135D50BF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202584" y="930588"/>
          <a:ext cx="9395460" cy="8257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07648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954012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AFBF4F-8D58-0E40-AE51-6BA4574C1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916" y="1068404"/>
            <a:ext cx="5056497" cy="825339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Tenants missing court dates </a:t>
            </a:r>
            <a:br>
              <a:rPr lang="en-US">
                <a:solidFill>
                  <a:srgbClr val="FFFFFF"/>
                </a:solidFill>
              </a:rPr>
            </a:b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77824" y="4457700"/>
            <a:ext cx="0" cy="13716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BC83C51-FC01-9D10-9A87-BF610E1FFE8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920038" y="964408"/>
          <a:ext cx="9403557" cy="8358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03443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E57A3F2-3497-430E-BCD2-151E9B574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88B1F424-0E60-4F04-AFC7-00E1F2110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781716" y="1366675"/>
            <a:ext cx="1031631" cy="8566448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defTabSz="1371600"/>
            <a:endParaRPr lang="en-US" sz="27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6B509DD1-7F4E-4C4D-9B18-626473A5F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200247" y="965201"/>
            <a:ext cx="614057" cy="8282121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defTabSz="1371600"/>
            <a:endParaRPr lang="en-US" sz="27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BB89D3BB-9A77-48E3-8C98-9A0A1DD4F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93294" y="966573"/>
            <a:ext cx="5784036" cy="78774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defTabSz="1371600"/>
            <a:endParaRPr lang="en-US" sz="27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E13118-A425-C24D-92C0-36791627D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4132" y="2284230"/>
            <a:ext cx="4122062" cy="5402871"/>
          </a:xfrm>
        </p:spPr>
        <p:txBody>
          <a:bodyPr anchor="ctr">
            <a:normAutofit/>
          </a:bodyPr>
          <a:lstStyle/>
          <a:p>
            <a:r>
              <a:rPr lang="en-US" sz="5400">
                <a:solidFill>
                  <a:srgbClr val="FFFFFF"/>
                </a:solidFill>
              </a:rPr>
              <a:t>Tenants not receiving proper notice to vacate </a:t>
            </a:r>
            <a:br>
              <a:rPr lang="en-US" sz="5400">
                <a:solidFill>
                  <a:srgbClr val="FFFFFF"/>
                </a:solidFill>
              </a:rPr>
            </a:br>
            <a:endParaRPr lang="en-US" sz="54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91ED57D-8222-B4E3-3993-1742B2C56A5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564272" y="965201"/>
          <a:ext cx="9734265" cy="7878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54906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639814" cy="1028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789A8E-B3F9-9B49-B871-D2BBA9ACE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112" y="930588"/>
            <a:ext cx="5712402" cy="8257032"/>
          </a:xfrm>
        </p:spPr>
        <p:txBody>
          <a:bodyPr>
            <a:normAutofit/>
          </a:bodyPr>
          <a:lstStyle/>
          <a:p>
            <a:r>
              <a:rPr lang="en-US" sz="9000">
                <a:solidFill>
                  <a:schemeClr val="bg1"/>
                </a:solidFill>
              </a:rPr>
              <a:t>Landlords ignoring the new Just Cause Law </a:t>
            </a:r>
            <a:br>
              <a:rPr lang="en-US" sz="9000">
                <a:solidFill>
                  <a:schemeClr val="bg1"/>
                </a:solidFill>
              </a:rPr>
            </a:br>
            <a:endParaRPr lang="en-US" sz="900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EB446DD-BB35-46E1-1D89-FE43DDB7C9D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202584" y="930588"/>
          <a:ext cx="9395460" cy="8257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64226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86756" y="0"/>
            <a:ext cx="1270" cy="10287000"/>
          </a:xfrm>
          <a:custGeom>
            <a:avLst/>
            <a:gdLst/>
            <a:ahLst/>
            <a:cxnLst/>
            <a:rect l="l" t="t" r="r" b="b"/>
            <a:pathLst>
              <a:path w="1269" h="10287000">
                <a:moveTo>
                  <a:pt x="0" y="10286999"/>
                </a:moveTo>
                <a:lnTo>
                  <a:pt x="1242" y="10286999"/>
                </a:lnTo>
                <a:lnTo>
                  <a:pt x="1242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0064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7314565" cy="10287000"/>
          </a:xfrm>
          <a:custGeom>
            <a:avLst/>
            <a:gdLst/>
            <a:ahLst/>
            <a:cxnLst/>
            <a:rect l="l" t="t" r="r" b="b"/>
            <a:pathLst>
              <a:path w="7314565" h="10287000">
                <a:moveTo>
                  <a:pt x="0" y="10286999"/>
                </a:moveTo>
                <a:lnTo>
                  <a:pt x="7313958" y="10286999"/>
                </a:lnTo>
                <a:lnTo>
                  <a:pt x="7313958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0064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13958" y="0"/>
            <a:ext cx="10972800" cy="10287000"/>
          </a:xfrm>
          <a:custGeom>
            <a:avLst/>
            <a:gdLst/>
            <a:ahLst/>
            <a:cxnLst/>
            <a:rect l="l" t="t" r="r" b="b"/>
            <a:pathLst>
              <a:path w="10972800" h="10287000">
                <a:moveTo>
                  <a:pt x="10972799" y="10286998"/>
                </a:moveTo>
                <a:lnTo>
                  <a:pt x="0" y="10286998"/>
                </a:lnTo>
                <a:lnTo>
                  <a:pt x="0" y="0"/>
                </a:lnTo>
                <a:lnTo>
                  <a:pt x="10972799" y="0"/>
                </a:lnTo>
                <a:lnTo>
                  <a:pt x="10972799" y="10286998"/>
                </a:lnTo>
                <a:close/>
              </a:path>
            </a:pathLst>
          </a:custGeom>
          <a:solidFill>
            <a:srgbClr val="6FA6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54698" y="1028700"/>
            <a:ext cx="4909185" cy="3338829"/>
          </a:xfrm>
          <a:custGeom>
            <a:avLst/>
            <a:gdLst/>
            <a:ahLst/>
            <a:cxnLst/>
            <a:rect l="l" t="t" r="r" b="b"/>
            <a:pathLst>
              <a:path w="4909185" h="3338829">
                <a:moveTo>
                  <a:pt x="0" y="0"/>
                </a:moveTo>
                <a:lnTo>
                  <a:pt x="4909000" y="0"/>
                </a:lnTo>
                <a:lnTo>
                  <a:pt x="4909000" y="3338822"/>
                </a:lnTo>
                <a:lnTo>
                  <a:pt x="0" y="333882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71309" y="1459719"/>
            <a:ext cx="4074355" cy="23388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54667" y="5921148"/>
            <a:ext cx="4905375" cy="3333750"/>
          </a:xfrm>
          <a:custGeom>
            <a:avLst/>
            <a:gdLst/>
            <a:ahLst/>
            <a:cxnLst/>
            <a:rect l="l" t="t" r="r" b="b"/>
            <a:pathLst>
              <a:path w="4905375" h="3333750">
                <a:moveTo>
                  <a:pt x="0" y="0"/>
                </a:moveTo>
                <a:lnTo>
                  <a:pt x="4905374" y="0"/>
                </a:lnTo>
                <a:lnTo>
                  <a:pt x="4905374" y="3333684"/>
                </a:lnTo>
                <a:lnTo>
                  <a:pt x="0" y="333368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19450" y="6159309"/>
            <a:ext cx="4381499" cy="28574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881384" y="1087439"/>
            <a:ext cx="335597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21130" algn="l"/>
                <a:tab pos="2397760" algn="l"/>
              </a:tabLst>
            </a:pPr>
            <a:r>
              <a:rPr sz="3300" spc="380" dirty="0">
                <a:solidFill>
                  <a:srgbClr val="004165"/>
                </a:solidFill>
                <a:latin typeface="Raleway" pitchFamily="2" charset="77"/>
              </a:rPr>
              <a:t>W</a:t>
            </a:r>
            <a:r>
              <a:rPr sz="3300" spc="-425" dirty="0">
                <a:solidFill>
                  <a:srgbClr val="004165"/>
                </a:solidFill>
                <a:latin typeface="Raleway" pitchFamily="2" charset="77"/>
              </a:rPr>
              <a:t> </a:t>
            </a:r>
            <a:r>
              <a:rPr sz="3300" spc="90" dirty="0">
                <a:solidFill>
                  <a:srgbClr val="004165"/>
                </a:solidFill>
                <a:latin typeface="Raleway" pitchFamily="2" charset="77"/>
              </a:rPr>
              <a:t>H</a:t>
            </a:r>
            <a:r>
              <a:rPr sz="3300" spc="-425" dirty="0">
                <a:solidFill>
                  <a:srgbClr val="004165"/>
                </a:solidFill>
                <a:latin typeface="Raleway" pitchFamily="2" charset="77"/>
              </a:rPr>
              <a:t> </a:t>
            </a:r>
            <a:r>
              <a:rPr sz="3300" spc="-170" dirty="0">
                <a:solidFill>
                  <a:srgbClr val="004165"/>
                </a:solidFill>
                <a:latin typeface="Raleway" pitchFamily="2" charset="77"/>
              </a:rPr>
              <a:t>O	</a:t>
            </a:r>
            <a:r>
              <a:rPr sz="3300" spc="380" dirty="0">
                <a:solidFill>
                  <a:srgbClr val="004165"/>
                </a:solidFill>
                <a:latin typeface="Raleway" pitchFamily="2" charset="77"/>
              </a:rPr>
              <a:t>W</a:t>
            </a:r>
            <a:r>
              <a:rPr sz="3300" spc="-425" dirty="0">
                <a:solidFill>
                  <a:srgbClr val="004165"/>
                </a:solidFill>
                <a:latin typeface="Raleway" pitchFamily="2" charset="77"/>
              </a:rPr>
              <a:t> </a:t>
            </a:r>
            <a:r>
              <a:rPr sz="3300" spc="-235" dirty="0">
                <a:solidFill>
                  <a:srgbClr val="004165"/>
                </a:solidFill>
                <a:latin typeface="Raleway" pitchFamily="2" charset="77"/>
              </a:rPr>
              <a:t>E	</a:t>
            </a:r>
            <a:r>
              <a:rPr sz="3300" spc="-170" dirty="0">
                <a:solidFill>
                  <a:srgbClr val="004165"/>
                </a:solidFill>
                <a:latin typeface="Raleway" pitchFamily="2" charset="77"/>
              </a:rPr>
              <a:t>A </a:t>
            </a:r>
            <a:r>
              <a:rPr sz="3300" spc="-120" dirty="0">
                <a:solidFill>
                  <a:srgbClr val="004165"/>
                </a:solidFill>
                <a:latin typeface="Raleway" pitchFamily="2" charset="77"/>
              </a:rPr>
              <a:t>R</a:t>
            </a:r>
            <a:r>
              <a:rPr sz="3300" spc="-765" dirty="0">
                <a:solidFill>
                  <a:srgbClr val="004165"/>
                </a:solidFill>
                <a:latin typeface="Raleway" pitchFamily="2" charset="77"/>
              </a:rPr>
              <a:t> </a:t>
            </a:r>
            <a:r>
              <a:rPr sz="3300" spc="-235" dirty="0">
                <a:solidFill>
                  <a:srgbClr val="004165"/>
                </a:solidFill>
                <a:latin typeface="Raleway" pitchFamily="2" charset="77"/>
              </a:rPr>
              <a:t>E</a:t>
            </a:r>
            <a:endParaRPr sz="3300" dirty="0">
              <a:latin typeface="Raleway" pitchFamily="2" charset="77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81384" y="1831969"/>
            <a:ext cx="8997315" cy="68827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5090">
              <a:lnSpc>
                <a:spcPct val="122500"/>
              </a:lnSpc>
              <a:spcBef>
                <a:spcPts val="100"/>
              </a:spcBef>
              <a:tabLst>
                <a:tab pos="1020444" algn="l"/>
              </a:tabLst>
            </a:pPr>
            <a:r>
              <a:rPr sz="2500" spc="220" dirty="0">
                <a:solidFill>
                  <a:srgbClr val="FFFFFF"/>
                </a:solidFill>
                <a:latin typeface="Trebuchet MS"/>
                <a:cs typeface="Trebuchet MS"/>
              </a:rPr>
              <a:t>LCYC	</a:t>
            </a:r>
            <a:r>
              <a:rPr sz="2500" spc="60" dirty="0">
                <a:solidFill>
                  <a:srgbClr val="FFFFFF"/>
                </a:solidFill>
                <a:latin typeface="Trebuchet MS"/>
                <a:cs typeface="Trebuchet MS"/>
              </a:rPr>
              <a:t>protects </a:t>
            </a:r>
            <a:r>
              <a:rPr sz="2500" spc="25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2500" spc="35" dirty="0">
                <a:solidFill>
                  <a:srgbClr val="FFFFFF"/>
                </a:solidFill>
                <a:latin typeface="Trebuchet MS"/>
                <a:cs typeface="Trebuchet MS"/>
              </a:rPr>
              <a:t>interests </a:t>
            </a:r>
            <a:r>
              <a:rPr sz="2500" spc="110" dirty="0">
                <a:solidFill>
                  <a:srgbClr val="FFFFFF"/>
                </a:solidFill>
                <a:latin typeface="Trebuchet MS"/>
                <a:cs typeface="Trebuchet MS"/>
              </a:rPr>
              <a:t>and </a:t>
            </a:r>
            <a:r>
              <a:rPr sz="2500" spc="55" dirty="0">
                <a:solidFill>
                  <a:srgbClr val="FFFFFF"/>
                </a:solidFill>
                <a:latin typeface="Trebuchet MS"/>
                <a:cs typeface="Trebuchet MS"/>
              </a:rPr>
              <a:t>safety </a:t>
            </a:r>
            <a:r>
              <a:rPr sz="2500" spc="30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2500" spc="80" dirty="0">
                <a:solidFill>
                  <a:srgbClr val="FFFFFF"/>
                </a:solidFill>
                <a:latin typeface="Trebuchet MS"/>
                <a:cs typeface="Trebuchet MS"/>
              </a:rPr>
              <a:t>youth </a:t>
            </a:r>
            <a:r>
              <a:rPr sz="2500" spc="-30" dirty="0">
                <a:solidFill>
                  <a:srgbClr val="FFFFFF"/>
                </a:solidFill>
                <a:latin typeface="Trebuchet MS"/>
                <a:cs typeface="Trebuchet MS"/>
              </a:rPr>
              <a:t>in  </a:t>
            </a:r>
            <a:r>
              <a:rPr sz="2500" spc="130" dirty="0">
                <a:solidFill>
                  <a:srgbClr val="FFFFFF"/>
                </a:solidFill>
                <a:latin typeface="Trebuchet MS"/>
                <a:cs typeface="Trebuchet MS"/>
              </a:rPr>
              <a:t>Washington</a:t>
            </a:r>
            <a:r>
              <a:rPr sz="25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spc="145" dirty="0">
                <a:solidFill>
                  <a:srgbClr val="FFFFFF"/>
                </a:solidFill>
                <a:latin typeface="Trebuchet MS"/>
                <a:cs typeface="Trebuchet MS"/>
              </a:rPr>
              <a:t>by</a:t>
            </a:r>
            <a:r>
              <a:rPr sz="25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spc="105" dirty="0">
                <a:solidFill>
                  <a:srgbClr val="FFFFFF"/>
                </a:solidFill>
                <a:latin typeface="Trebuchet MS"/>
                <a:cs typeface="Trebuchet MS"/>
              </a:rPr>
              <a:t>advancing</a:t>
            </a:r>
            <a:r>
              <a:rPr sz="25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spc="-30" dirty="0">
                <a:solidFill>
                  <a:srgbClr val="FFFFFF"/>
                </a:solidFill>
                <a:latin typeface="Trebuchet MS"/>
                <a:cs typeface="Trebuchet MS"/>
              </a:rPr>
              <a:t>their</a:t>
            </a:r>
            <a:r>
              <a:rPr sz="25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spc="80" dirty="0">
                <a:solidFill>
                  <a:srgbClr val="FFFFFF"/>
                </a:solidFill>
                <a:latin typeface="Trebuchet MS"/>
                <a:cs typeface="Trebuchet MS"/>
              </a:rPr>
              <a:t>legal</a:t>
            </a:r>
            <a:r>
              <a:rPr sz="25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spc="-25" dirty="0">
                <a:solidFill>
                  <a:srgbClr val="FFFFFF"/>
                </a:solidFill>
                <a:latin typeface="Trebuchet MS"/>
                <a:cs typeface="Trebuchet MS"/>
              </a:rPr>
              <a:t>rights.</a:t>
            </a:r>
            <a:r>
              <a:rPr sz="25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spc="300" dirty="0">
                <a:solidFill>
                  <a:srgbClr val="FFFFFF"/>
                </a:solidFill>
                <a:latin typeface="Trebuchet MS"/>
                <a:cs typeface="Trebuchet MS"/>
              </a:rPr>
              <a:t>We</a:t>
            </a:r>
            <a:r>
              <a:rPr sz="25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spc="105" dirty="0">
                <a:solidFill>
                  <a:srgbClr val="FFFFFF"/>
                </a:solidFill>
                <a:latin typeface="Trebuchet MS"/>
                <a:cs typeface="Trebuchet MS"/>
              </a:rPr>
              <a:t>accomplish  </a:t>
            </a:r>
            <a:r>
              <a:rPr sz="2500" spc="70" dirty="0">
                <a:solidFill>
                  <a:srgbClr val="FFFFFF"/>
                </a:solidFill>
                <a:latin typeface="Trebuchet MS"/>
                <a:cs typeface="Trebuchet MS"/>
              </a:rPr>
              <a:t>our </a:t>
            </a:r>
            <a:r>
              <a:rPr sz="2500" spc="95" dirty="0">
                <a:solidFill>
                  <a:srgbClr val="FFFFFF"/>
                </a:solidFill>
                <a:latin typeface="Trebuchet MS"/>
                <a:cs typeface="Trebuchet MS"/>
              </a:rPr>
              <a:t>mission </a:t>
            </a:r>
            <a:r>
              <a:rPr sz="2500" spc="85" dirty="0">
                <a:solidFill>
                  <a:srgbClr val="FFFFFF"/>
                </a:solidFill>
                <a:latin typeface="Trebuchet MS"/>
                <a:cs typeface="Trebuchet MS"/>
              </a:rPr>
              <a:t>through </a:t>
            </a:r>
            <a:r>
              <a:rPr sz="2500" spc="15" dirty="0">
                <a:solidFill>
                  <a:srgbClr val="FFFFFF"/>
                </a:solidFill>
                <a:latin typeface="Trebuchet MS"/>
                <a:cs typeface="Trebuchet MS"/>
              </a:rPr>
              <a:t>direct </a:t>
            </a:r>
            <a:r>
              <a:rPr sz="2500" spc="80" dirty="0">
                <a:solidFill>
                  <a:srgbClr val="FFFFFF"/>
                </a:solidFill>
                <a:latin typeface="Trebuchet MS"/>
                <a:cs typeface="Trebuchet MS"/>
              </a:rPr>
              <a:t>legal </a:t>
            </a:r>
            <a:r>
              <a:rPr sz="2500" spc="20" dirty="0">
                <a:solidFill>
                  <a:srgbClr val="FFFFFF"/>
                </a:solidFill>
                <a:latin typeface="Trebuchet MS"/>
                <a:cs typeface="Trebuchet MS"/>
              </a:rPr>
              <a:t>representation, </a:t>
            </a:r>
            <a:r>
              <a:rPr sz="2500" spc="95" dirty="0">
                <a:solidFill>
                  <a:srgbClr val="FFFFFF"/>
                </a:solidFill>
                <a:latin typeface="Trebuchet MS"/>
                <a:cs typeface="Trebuchet MS"/>
              </a:rPr>
              <a:t>strong  </a:t>
            </a:r>
            <a:r>
              <a:rPr sz="2500" spc="100" dirty="0">
                <a:solidFill>
                  <a:srgbClr val="FFFFFF"/>
                </a:solidFill>
                <a:latin typeface="Trebuchet MS"/>
                <a:cs typeface="Trebuchet MS"/>
              </a:rPr>
              <a:t>community </a:t>
            </a:r>
            <a:r>
              <a:rPr sz="2500" spc="30" dirty="0">
                <a:solidFill>
                  <a:srgbClr val="FFFFFF"/>
                </a:solidFill>
                <a:latin typeface="Trebuchet MS"/>
                <a:cs typeface="Trebuchet MS"/>
              </a:rPr>
              <a:t>partnerships, </a:t>
            </a:r>
            <a:r>
              <a:rPr sz="2500" spc="110" dirty="0">
                <a:solidFill>
                  <a:srgbClr val="FFFFFF"/>
                </a:solidFill>
                <a:latin typeface="Trebuchet MS"/>
                <a:cs typeface="Trebuchet MS"/>
              </a:rPr>
              <a:t>and </a:t>
            </a:r>
            <a:r>
              <a:rPr sz="2500" spc="100" dirty="0">
                <a:solidFill>
                  <a:srgbClr val="FFFFFF"/>
                </a:solidFill>
                <a:latin typeface="Trebuchet MS"/>
                <a:cs typeface="Trebuchet MS"/>
              </a:rPr>
              <a:t>systemic</a:t>
            </a:r>
            <a:r>
              <a:rPr sz="2500" spc="-5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spc="65" dirty="0">
                <a:solidFill>
                  <a:srgbClr val="FFFFFF"/>
                </a:solidFill>
                <a:latin typeface="Trebuchet MS"/>
                <a:cs typeface="Trebuchet MS"/>
              </a:rPr>
              <a:t>advocacy.</a:t>
            </a:r>
            <a:endParaRPr sz="25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150" dirty="0">
              <a:latin typeface="Trebuchet MS"/>
              <a:cs typeface="Trebuchet MS"/>
            </a:endParaRPr>
          </a:p>
          <a:p>
            <a:pPr marL="12700" marR="5080">
              <a:lnSpc>
                <a:spcPct val="122500"/>
              </a:lnSpc>
            </a:pPr>
            <a:r>
              <a:rPr sz="2500" b="1" spc="155" dirty="0">
                <a:solidFill>
                  <a:srgbClr val="FFFFFF"/>
                </a:solidFill>
                <a:latin typeface="Trebuchet MS"/>
                <a:cs typeface="Trebuchet MS"/>
              </a:rPr>
              <a:t>LCYC </a:t>
            </a:r>
            <a:r>
              <a:rPr sz="2500" b="1" spc="40" dirty="0">
                <a:solidFill>
                  <a:srgbClr val="FFFFFF"/>
                </a:solidFill>
                <a:latin typeface="Trebuchet MS"/>
                <a:cs typeface="Trebuchet MS"/>
              </a:rPr>
              <a:t>is </a:t>
            </a:r>
            <a:r>
              <a:rPr sz="2500" b="1" spc="100" dirty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2500" b="1" spc="135" dirty="0">
                <a:solidFill>
                  <a:srgbClr val="FFFFFF"/>
                </a:solidFill>
                <a:latin typeface="Trebuchet MS"/>
                <a:cs typeface="Trebuchet MS"/>
              </a:rPr>
              <a:t>legal </a:t>
            </a:r>
            <a:r>
              <a:rPr sz="2500" b="1" spc="70" dirty="0">
                <a:solidFill>
                  <a:srgbClr val="FFFFFF"/>
                </a:solidFill>
                <a:latin typeface="Trebuchet MS"/>
                <a:cs typeface="Trebuchet MS"/>
              </a:rPr>
              <a:t>services </a:t>
            </a:r>
            <a:r>
              <a:rPr sz="2500" b="1" spc="35" dirty="0">
                <a:solidFill>
                  <a:srgbClr val="FFFFFF"/>
                </a:solidFill>
                <a:latin typeface="Trebuchet MS"/>
                <a:cs typeface="Trebuchet MS"/>
              </a:rPr>
              <a:t>nonprofit </a:t>
            </a:r>
            <a:r>
              <a:rPr sz="2500" b="1" spc="30" dirty="0">
                <a:solidFill>
                  <a:srgbClr val="FFFFFF"/>
                </a:solidFill>
                <a:latin typeface="Trebuchet MS"/>
                <a:cs typeface="Trebuchet MS"/>
              </a:rPr>
              <a:t>that </a:t>
            </a:r>
            <a:r>
              <a:rPr sz="2500" b="1" spc="70" dirty="0">
                <a:solidFill>
                  <a:srgbClr val="FFFFFF"/>
                </a:solidFill>
                <a:latin typeface="Trebuchet MS"/>
                <a:cs typeface="Trebuchet MS"/>
              </a:rPr>
              <a:t>practices </a:t>
            </a:r>
            <a:r>
              <a:rPr sz="2500" b="1" spc="-25" dirty="0">
                <a:solidFill>
                  <a:srgbClr val="FFFFFF"/>
                </a:solidFill>
                <a:latin typeface="Trebuchet MS"/>
                <a:cs typeface="Trebuchet MS"/>
              </a:rPr>
              <a:t>in </a:t>
            </a:r>
            <a:r>
              <a:rPr sz="2500" b="1" spc="30" dirty="0">
                <a:solidFill>
                  <a:srgbClr val="FFFFFF"/>
                </a:solidFill>
                <a:latin typeface="Trebuchet MS"/>
                <a:cs typeface="Trebuchet MS"/>
              </a:rPr>
              <a:t>four  </a:t>
            </a:r>
            <a:r>
              <a:rPr sz="2500" b="1" spc="20" dirty="0">
                <a:solidFill>
                  <a:srgbClr val="FFFFFF"/>
                </a:solidFill>
                <a:latin typeface="Trebuchet MS"/>
                <a:cs typeface="Trebuchet MS"/>
              </a:rPr>
              <a:t>major</a:t>
            </a:r>
            <a:r>
              <a:rPr sz="2500" b="1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b="1" spc="20" dirty="0">
                <a:solidFill>
                  <a:srgbClr val="FFFFFF"/>
                </a:solidFill>
                <a:latin typeface="Trebuchet MS"/>
                <a:cs typeface="Trebuchet MS"/>
              </a:rPr>
              <a:t>areas:</a:t>
            </a:r>
            <a:r>
              <a:rPr sz="2500" b="1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b="1" spc="80" dirty="0">
                <a:solidFill>
                  <a:srgbClr val="FFFFFF"/>
                </a:solidFill>
                <a:latin typeface="Trebuchet MS"/>
                <a:cs typeface="Trebuchet MS"/>
              </a:rPr>
              <a:t>Child</a:t>
            </a:r>
            <a:r>
              <a:rPr sz="2500" b="1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b="1" spc="50" dirty="0">
                <a:solidFill>
                  <a:srgbClr val="FFFFFF"/>
                </a:solidFill>
                <a:latin typeface="Trebuchet MS"/>
                <a:cs typeface="Trebuchet MS"/>
              </a:rPr>
              <a:t>Welfare,</a:t>
            </a:r>
            <a:r>
              <a:rPr sz="2500" b="1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b="1" spc="30" dirty="0">
                <a:solidFill>
                  <a:srgbClr val="FFFFFF"/>
                </a:solidFill>
                <a:latin typeface="Trebuchet MS"/>
                <a:cs typeface="Trebuchet MS"/>
              </a:rPr>
              <a:t>Juvenile</a:t>
            </a:r>
            <a:r>
              <a:rPr sz="2500" b="1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Trebuchet MS"/>
                <a:cs typeface="Trebuchet MS"/>
              </a:rPr>
              <a:t>Court,</a:t>
            </a:r>
            <a:r>
              <a:rPr sz="2500" b="1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b="1" spc="40" dirty="0">
                <a:solidFill>
                  <a:srgbClr val="FFFFFF"/>
                </a:solidFill>
                <a:latin typeface="Trebuchet MS"/>
                <a:cs typeface="Trebuchet MS"/>
              </a:rPr>
              <a:t>Immigration,</a:t>
            </a:r>
            <a:r>
              <a:rPr sz="2500" b="1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b="1" spc="10" dirty="0">
                <a:solidFill>
                  <a:srgbClr val="FFFFFF"/>
                </a:solidFill>
                <a:latin typeface="Trebuchet MS"/>
                <a:cs typeface="Trebuchet MS"/>
              </a:rPr>
              <a:t>&amp;  </a:t>
            </a:r>
            <a:r>
              <a:rPr sz="2500" b="1" spc="70" dirty="0">
                <a:solidFill>
                  <a:srgbClr val="FFFFFF"/>
                </a:solidFill>
                <a:latin typeface="Trebuchet MS"/>
                <a:cs typeface="Trebuchet MS"/>
              </a:rPr>
              <a:t>Youth</a:t>
            </a:r>
            <a:r>
              <a:rPr sz="2500" b="1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b="1" spc="130" dirty="0">
                <a:solidFill>
                  <a:srgbClr val="FFFFFF"/>
                </a:solidFill>
                <a:latin typeface="Trebuchet MS"/>
                <a:cs typeface="Trebuchet MS"/>
              </a:rPr>
              <a:t>Homelessness</a:t>
            </a:r>
            <a:endParaRPr sz="25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9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325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tabLst>
                <a:tab pos="1722120" algn="l"/>
                <a:tab pos="2698750" algn="l"/>
              </a:tabLst>
            </a:pPr>
            <a:r>
              <a:rPr sz="3300" b="1" spc="380" dirty="0">
                <a:solidFill>
                  <a:srgbClr val="004165"/>
                </a:solidFill>
                <a:latin typeface="Raleway" pitchFamily="2" charset="77"/>
                <a:cs typeface="Arial"/>
              </a:rPr>
              <a:t>W</a:t>
            </a:r>
            <a:r>
              <a:rPr sz="3300" b="1" spc="-425" dirty="0">
                <a:solidFill>
                  <a:srgbClr val="004165"/>
                </a:solidFill>
                <a:latin typeface="Raleway" pitchFamily="2" charset="77"/>
                <a:cs typeface="Arial"/>
              </a:rPr>
              <a:t> </a:t>
            </a:r>
            <a:r>
              <a:rPr sz="3300" b="1" spc="90" dirty="0">
                <a:solidFill>
                  <a:srgbClr val="004165"/>
                </a:solidFill>
                <a:latin typeface="Raleway" pitchFamily="2" charset="77"/>
                <a:cs typeface="Arial"/>
              </a:rPr>
              <a:t>H</a:t>
            </a:r>
            <a:r>
              <a:rPr sz="3300" b="1" spc="-425" dirty="0">
                <a:solidFill>
                  <a:srgbClr val="004165"/>
                </a:solidFill>
                <a:latin typeface="Raleway" pitchFamily="2" charset="77"/>
                <a:cs typeface="Arial"/>
              </a:rPr>
              <a:t> </a:t>
            </a:r>
            <a:r>
              <a:rPr sz="3300" b="1" spc="-170" dirty="0">
                <a:solidFill>
                  <a:srgbClr val="004165"/>
                </a:solidFill>
                <a:latin typeface="Raleway" pitchFamily="2" charset="77"/>
                <a:cs typeface="Arial"/>
              </a:rPr>
              <a:t>A</a:t>
            </a:r>
            <a:r>
              <a:rPr sz="3300" b="1" spc="-425" dirty="0">
                <a:solidFill>
                  <a:srgbClr val="004165"/>
                </a:solidFill>
                <a:latin typeface="Raleway" pitchFamily="2" charset="77"/>
                <a:cs typeface="Arial"/>
              </a:rPr>
              <a:t> </a:t>
            </a:r>
            <a:r>
              <a:rPr sz="3300" b="1" spc="40" dirty="0">
                <a:solidFill>
                  <a:srgbClr val="004165"/>
                </a:solidFill>
                <a:latin typeface="Raleway" pitchFamily="2" charset="77"/>
                <a:cs typeface="Arial"/>
              </a:rPr>
              <a:t>T	</a:t>
            </a:r>
            <a:r>
              <a:rPr sz="3300" b="1" spc="380" dirty="0">
                <a:solidFill>
                  <a:srgbClr val="004165"/>
                </a:solidFill>
                <a:latin typeface="Raleway" pitchFamily="2" charset="77"/>
                <a:cs typeface="Arial"/>
              </a:rPr>
              <a:t>W</a:t>
            </a:r>
            <a:r>
              <a:rPr sz="3300" b="1" spc="-425" dirty="0">
                <a:solidFill>
                  <a:srgbClr val="004165"/>
                </a:solidFill>
                <a:latin typeface="Raleway" pitchFamily="2" charset="77"/>
                <a:cs typeface="Arial"/>
              </a:rPr>
              <a:t> </a:t>
            </a:r>
            <a:r>
              <a:rPr sz="3300" b="1" spc="-235" dirty="0">
                <a:solidFill>
                  <a:srgbClr val="004165"/>
                </a:solidFill>
                <a:latin typeface="Raleway" pitchFamily="2" charset="77"/>
                <a:cs typeface="Arial"/>
              </a:rPr>
              <a:t>E	</a:t>
            </a:r>
            <a:r>
              <a:rPr sz="3300" b="1" spc="-20" dirty="0">
                <a:solidFill>
                  <a:srgbClr val="004165"/>
                </a:solidFill>
                <a:latin typeface="Raleway" pitchFamily="2" charset="77"/>
                <a:cs typeface="Arial"/>
              </a:rPr>
              <a:t>D</a:t>
            </a:r>
            <a:r>
              <a:rPr sz="3300" b="1" spc="-425" dirty="0">
                <a:solidFill>
                  <a:srgbClr val="004165"/>
                </a:solidFill>
                <a:latin typeface="Raleway" pitchFamily="2" charset="77"/>
                <a:cs typeface="Arial"/>
              </a:rPr>
              <a:t> </a:t>
            </a:r>
            <a:r>
              <a:rPr sz="3300" b="1" spc="-170" dirty="0">
                <a:solidFill>
                  <a:srgbClr val="004165"/>
                </a:solidFill>
                <a:latin typeface="Raleway" pitchFamily="2" charset="77"/>
                <a:cs typeface="Arial"/>
              </a:rPr>
              <a:t>O</a:t>
            </a:r>
            <a:endParaRPr sz="3300" dirty="0">
              <a:latin typeface="Raleway" pitchFamily="2" charset="77"/>
              <a:cs typeface="Arial"/>
            </a:endParaRPr>
          </a:p>
          <a:p>
            <a:pPr marL="12700" marR="235585" algn="just">
              <a:lnSpc>
                <a:spcPct val="122500"/>
              </a:lnSpc>
              <a:spcBef>
                <a:spcPts val="1905"/>
              </a:spcBef>
            </a:pPr>
            <a:r>
              <a:rPr sz="2500" spc="220" dirty="0">
                <a:solidFill>
                  <a:srgbClr val="FFFFFF"/>
                </a:solidFill>
                <a:latin typeface="Trebuchet MS"/>
                <a:cs typeface="Trebuchet MS"/>
              </a:rPr>
              <a:t>LCYC</a:t>
            </a:r>
            <a:r>
              <a:rPr sz="25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spc="90" dirty="0">
                <a:solidFill>
                  <a:srgbClr val="FFFFFF"/>
                </a:solidFill>
                <a:latin typeface="Trebuchet MS"/>
                <a:cs typeface="Trebuchet MS"/>
              </a:rPr>
              <a:t>provides</a:t>
            </a:r>
            <a:r>
              <a:rPr sz="25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spc="15" dirty="0">
                <a:solidFill>
                  <a:srgbClr val="FFFFFF"/>
                </a:solidFill>
                <a:latin typeface="Trebuchet MS"/>
                <a:cs typeface="Trebuchet MS"/>
              </a:rPr>
              <a:t>free</a:t>
            </a:r>
            <a:r>
              <a:rPr sz="25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spc="-15" dirty="0">
                <a:solidFill>
                  <a:srgbClr val="FFFFFF"/>
                </a:solidFill>
                <a:latin typeface="Trebuchet MS"/>
                <a:cs typeface="Trebuchet MS"/>
              </a:rPr>
              <a:t>civil</a:t>
            </a:r>
            <a:r>
              <a:rPr sz="25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spc="80" dirty="0">
                <a:solidFill>
                  <a:srgbClr val="FFFFFF"/>
                </a:solidFill>
                <a:latin typeface="Trebuchet MS"/>
                <a:cs typeface="Trebuchet MS"/>
              </a:rPr>
              <a:t>legal</a:t>
            </a:r>
            <a:r>
              <a:rPr sz="25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spc="90" dirty="0">
                <a:solidFill>
                  <a:srgbClr val="FFFFFF"/>
                </a:solidFill>
                <a:latin typeface="Trebuchet MS"/>
                <a:cs typeface="Trebuchet MS"/>
              </a:rPr>
              <a:t>services</a:t>
            </a:r>
            <a:r>
              <a:rPr sz="25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spc="5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25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spc="80" dirty="0">
                <a:solidFill>
                  <a:srgbClr val="FFFFFF"/>
                </a:solidFill>
                <a:latin typeface="Trebuchet MS"/>
                <a:cs typeface="Trebuchet MS"/>
              </a:rPr>
              <a:t>youth</a:t>
            </a:r>
            <a:r>
              <a:rPr sz="25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spc="110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25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spc="165" dirty="0">
                <a:solidFill>
                  <a:srgbClr val="FFFFFF"/>
                </a:solidFill>
                <a:latin typeface="Trebuchet MS"/>
                <a:cs typeface="Trebuchet MS"/>
              </a:rPr>
              <a:t>young  </a:t>
            </a:r>
            <a:r>
              <a:rPr sz="2500" spc="10" dirty="0">
                <a:solidFill>
                  <a:srgbClr val="FFFFFF"/>
                </a:solidFill>
                <a:latin typeface="Trebuchet MS"/>
                <a:cs typeface="Trebuchet MS"/>
              </a:rPr>
              <a:t>adults,</a:t>
            </a:r>
            <a:r>
              <a:rPr sz="25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spc="165" dirty="0">
                <a:solidFill>
                  <a:srgbClr val="FFFFFF"/>
                </a:solidFill>
                <a:latin typeface="Trebuchet MS"/>
                <a:cs typeface="Trebuchet MS"/>
              </a:rPr>
              <a:t>aged</a:t>
            </a:r>
            <a:r>
              <a:rPr sz="25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spc="-55" dirty="0">
                <a:solidFill>
                  <a:srgbClr val="FFFFFF"/>
                </a:solidFill>
                <a:latin typeface="Trebuchet MS"/>
                <a:cs typeface="Trebuchet MS"/>
              </a:rPr>
              <a:t>12-24,</a:t>
            </a:r>
            <a:r>
              <a:rPr sz="25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spc="145" dirty="0">
                <a:solidFill>
                  <a:srgbClr val="FFFFFF"/>
                </a:solidFill>
                <a:latin typeface="Trebuchet MS"/>
                <a:cs typeface="Trebuchet MS"/>
              </a:rPr>
              <a:t>who</a:t>
            </a:r>
            <a:r>
              <a:rPr sz="25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spc="30" dirty="0">
                <a:solidFill>
                  <a:srgbClr val="FFFFFF"/>
                </a:solidFill>
                <a:latin typeface="Trebuchet MS"/>
                <a:cs typeface="Trebuchet MS"/>
              </a:rPr>
              <a:t>are</a:t>
            </a:r>
            <a:r>
              <a:rPr sz="25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spc="70" dirty="0">
                <a:solidFill>
                  <a:srgbClr val="FFFFFF"/>
                </a:solidFill>
                <a:latin typeface="Trebuchet MS"/>
                <a:cs typeface="Trebuchet MS"/>
              </a:rPr>
              <a:t>experiencing</a:t>
            </a:r>
            <a:r>
              <a:rPr sz="25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spc="150" dirty="0">
                <a:solidFill>
                  <a:srgbClr val="FFFFFF"/>
                </a:solidFill>
                <a:latin typeface="Trebuchet MS"/>
                <a:cs typeface="Trebuchet MS"/>
              </a:rPr>
              <a:t>homelessness</a:t>
            </a:r>
            <a:r>
              <a:rPr sz="25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spc="35" dirty="0">
                <a:solidFill>
                  <a:srgbClr val="FFFFFF"/>
                </a:solidFill>
                <a:latin typeface="Trebuchet MS"/>
                <a:cs typeface="Trebuchet MS"/>
              </a:rPr>
              <a:t>or  </a:t>
            </a:r>
            <a:r>
              <a:rPr sz="2500" spc="125" dirty="0">
                <a:solidFill>
                  <a:srgbClr val="FFFFFF"/>
                </a:solidFill>
                <a:latin typeface="Trebuchet MS"/>
                <a:cs typeface="Trebuchet MS"/>
              </a:rPr>
              <a:t>housing </a:t>
            </a:r>
            <a:r>
              <a:rPr sz="2500" spc="-5" dirty="0">
                <a:solidFill>
                  <a:srgbClr val="FFFFFF"/>
                </a:solidFill>
                <a:latin typeface="Trebuchet MS"/>
                <a:cs typeface="Trebuchet MS"/>
              </a:rPr>
              <a:t>instability </a:t>
            </a:r>
            <a:r>
              <a:rPr sz="2500" spc="-30" dirty="0">
                <a:solidFill>
                  <a:srgbClr val="FFFFFF"/>
                </a:solidFill>
                <a:latin typeface="Trebuchet MS"/>
                <a:cs typeface="Trebuchet MS"/>
              </a:rPr>
              <a:t>in </a:t>
            </a:r>
            <a:r>
              <a:rPr sz="2500" spc="130" dirty="0">
                <a:solidFill>
                  <a:srgbClr val="FFFFFF"/>
                </a:solidFill>
                <a:latin typeface="Trebuchet MS"/>
                <a:cs typeface="Trebuchet MS"/>
              </a:rPr>
              <a:t>Washington</a:t>
            </a:r>
            <a:r>
              <a:rPr sz="2500" spc="-3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spc="-50" dirty="0">
                <a:solidFill>
                  <a:srgbClr val="FFFFFF"/>
                </a:solidFill>
                <a:latin typeface="Trebuchet MS"/>
                <a:cs typeface="Trebuchet MS"/>
              </a:rPr>
              <a:t>state.</a:t>
            </a:r>
            <a:endParaRPr sz="25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4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06854" cy="2575832"/>
          </a:xfrm>
          <a:prstGeom prst="rect">
            <a:avLst/>
          </a:prstGeom>
          <a:solidFill>
            <a:srgbClr val="70A65D"/>
          </a:solidFill>
        </p:spPr>
      </p:sp>
      <p:sp>
        <p:nvSpPr>
          <p:cNvPr id="3" name="TextBox 3"/>
          <p:cNvSpPr txBox="1"/>
          <p:nvPr/>
        </p:nvSpPr>
        <p:spPr>
          <a:xfrm>
            <a:off x="2074240" y="7066643"/>
            <a:ext cx="14613560" cy="12181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900"/>
              </a:lnSpc>
              <a:spcBef>
                <a:spcPct val="0"/>
              </a:spcBef>
            </a:pPr>
            <a:r>
              <a:rPr lang="en-US" sz="3500" dirty="0">
                <a:solidFill>
                  <a:srgbClr val="FFFFFF"/>
                </a:solidFill>
                <a:latin typeface="Telegraf"/>
              </a:rPr>
              <a:t>Rhea Yo – </a:t>
            </a:r>
            <a:r>
              <a:rPr lang="en-US" sz="3500" dirty="0">
                <a:solidFill>
                  <a:srgbClr val="FFFFFF"/>
                </a:solidFill>
                <a:latin typeface="Telegraf"/>
                <a:hlinkClick r:id="rId2"/>
              </a:rPr>
              <a:t>rhea@lcycwa.org</a:t>
            </a:r>
            <a:r>
              <a:rPr lang="en-US" sz="3500" dirty="0">
                <a:solidFill>
                  <a:srgbClr val="FFFFFF"/>
                </a:solidFill>
                <a:latin typeface="Telegraf"/>
              </a:rPr>
              <a:t> </a:t>
            </a:r>
          </a:p>
          <a:p>
            <a:pPr>
              <a:lnSpc>
                <a:spcPts val="4900"/>
              </a:lnSpc>
              <a:spcBef>
                <a:spcPct val="0"/>
              </a:spcBef>
            </a:pPr>
            <a:r>
              <a:rPr lang="en-US" sz="3500" dirty="0">
                <a:solidFill>
                  <a:srgbClr val="FFFFFF"/>
                </a:solidFill>
                <a:latin typeface="Telegraf"/>
              </a:rPr>
              <a:t>Director of Legal Services – Youth Homelessness Program</a:t>
            </a:r>
          </a:p>
        </p:txBody>
      </p:sp>
      <p:sp>
        <p:nvSpPr>
          <p:cNvPr id="4" name="AutoShape 4"/>
          <p:cNvSpPr/>
          <p:nvPr/>
        </p:nvSpPr>
        <p:spPr>
          <a:xfrm>
            <a:off x="0" y="2570389"/>
            <a:ext cx="406854" cy="2575832"/>
          </a:xfrm>
          <a:prstGeom prst="rect">
            <a:avLst/>
          </a:prstGeom>
          <a:solidFill>
            <a:srgbClr val="F15A29"/>
          </a:solidFill>
        </p:spPr>
      </p:sp>
      <p:sp>
        <p:nvSpPr>
          <p:cNvPr id="5" name="AutoShape 5"/>
          <p:cNvSpPr/>
          <p:nvPr/>
        </p:nvSpPr>
        <p:spPr>
          <a:xfrm>
            <a:off x="0" y="5140779"/>
            <a:ext cx="406854" cy="2575832"/>
          </a:xfrm>
          <a:prstGeom prst="rect">
            <a:avLst/>
          </a:prstGeom>
          <a:solidFill>
            <a:srgbClr val="939598"/>
          </a:solidFill>
        </p:spPr>
      </p:sp>
      <p:sp>
        <p:nvSpPr>
          <p:cNvPr id="6" name="AutoShape 6"/>
          <p:cNvSpPr/>
          <p:nvPr/>
        </p:nvSpPr>
        <p:spPr>
          <a:xfrm>
            <a:off x="0" y="7711168"/>
            <a:ext cx="406854" cy="2575832"/>
          </a:xfrm>
          <a:prstGeom prst="rect">
            <a:avLst/>
          </a:prstGeom>
          <a:solidFill>
            <a:srgbClr val="004265"/>
          </a:solidFill>
        </p:spPr>
      </p:sp>
      <p:sp>
        <p:nvSpPr>
          <p:cNvPr id="7" name="TextBox 7"/>
          <p:cNvSpPr txBox="1"/>
          <p:nvPr/>
        </p:nvSpPr>
        <p:spPr>
          <a:xfrm>
            <a:off x="1981200" y="1562101"/>
            <a:ext cx="15392400" cy="62189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757"/>
              </a:lnSpc>
            </a:pPr>
            <a:r>
              <a:rPr lang="en-US" sz="8131" b="1" dirty="0">
                <a:solidFill>
                  <a:srgbClr val="FFFFFF"/>
                </a:solidFill>
                <a:latin typeface="Raleway Heavy"/>
              </a:rPr>
              <a:t>Eviction Prevention</a:t>
            </a:r>
            <a:r>
              <a:rPr lang="en-US" sz="8131" dirty="0">
                <a:solidFill>
                  <a:srgbClr val="FFFFFF"/>
                </a:solidFill>
                <a:latin typeface="Raleway Heavy"/>
              </a:rPr>
              <a:t>: </a:t>
            </a:r>
          </a:p>
          <a:p>
            <a:pPr>
              <a:lnSpc>
                <a:spcPts val="9757"/>
              </a:lnSpc>
            </a:pPr>
            <a:r>
              <a:rPr lang="en-US" sz="8131" dirty="0">
                <a:solidFill>
                  <a:srgbClr val="FFFFFF"/>
                </a:solidFill>
                <a:latin typeface="Raleway Heavy"/>
              </a:rPr>
              <a:t>How can lawyers help address the underlying causes of evictions?</a:t>
            </a:r>
          </a:p>
          <a:p>
            <a:pPr>
              <a:lnSpc>
                <a:spcPts val="9757"/>
              </a:lnSpc>
            </a:pPr>
            <a:r>
              <a:rPr lang="en-US" sz="8131" dirty="0">
                <a:solidFill>
                  <a:srgbClr val="FFFFFF"/>
                </a:solidFill>
                <a:latin typeface="Raleway Heavy"/>
              </a:rPr>
              <a:t>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4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8534400" y="2730354"/>
            <a:ext cx="9296400" cy="52117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658" dirty="0">
                <a:solidFill>
                  <a:srgbClr val="F15A29"/>
                </a:solidFill>
                <a:latin typeface="Raleway Bold"/>
              </a:rPr>
              <a:t>Part 1:</a:t>
            </a:r>
            <a:r>
              <a:rPr lang="en-US" sz="3658" dirty="0">
                <a:solidFill>
                  <a:srgbClr val="F15A29"/>
                </a:solidFill>
                <a:latin typeface="Raleway"/>
              </a:rPr>
              <a:t> </a:t>
            </a:r>
            <a:r>
              <a:rPr lang="en-US" sz="3658" dirty="0">
                <a:solidFill>
                  <a:srgbClr val="FFFFFF"/>
                </a:solidFill>
                <a:latin typeface="Raleway"/>
              </a:rPr>
              <a:t>Understanding and advocating for 	   	     tenants’ rights. </a:t>
            </a:r>
          </a:p>
          <a:p>
            <a:endParaRPr lang="en-US" sz="3658" dirty="0">
              <a:solidFill>
                <a:srgbClr val="FFFFFF"/>
              </a:solidFill>
              <a:latin typeface="Raleway"/>
            </a:endParaRPr>
          </a:p>
          <a:p>
            <a:r>
              <a:rPr lang="en-US" sz="3658" dirty="0">
                <a:solidFill>
                  <a:srgbClr val="F15A29"/>
                </a:solidFill>
                <a:latin typeface="Raleway Bold"/>
              </a:rPr>
              <a:t>Part 2:</a:t>
            </a:r>
            <a:r>
              <a:rPr lang="en-US" sz="3658" dirty="0">
                <a:solidFill>
                  <a:srgbClr val="F15A29"/>
                </a:solidFill>
                <a:latin typeface="Raleway"/>
              </a:rPr>
              <a:t> </a:t>
            </a:r>
            <a:r>
              <a:rPr lang="en-US" sz="3658" dirty="0">
                <a:solidFill>
                  <a:schemeClr val="bg1"/>
                </a:solidFill>
                <a:latin typeface="Raleway"/>
              </a:rPr>
              <a:t>Accessing safety for survivors of  	   	     domestic violence. </a:t>
            </a:r>
          </a:p>
          <a:p>
            <a:endParaRPr lang="en-US" sz="3658" dirty="0">
              <a:solidFill>
                <a:srgbClr val="FFFFFF"/>
              </a:solidFill>
              <a:latin typeface="Raleway"/>
            </a:endParaRPr>
          </a:p>
          <a:p>
            <a:r>
              <a:rPr lang="en-US" sz="3658" dirty="0">
                <a:solidFill>
                  <a:srgbClr val="F15A29"/>
                </a:solidFill>
                <a:latin typeface="Raleway Bold"/>
              </a:rPr>
              <a:t>Part 3:</a:t>
            </a:r>
            <a:r>
              <a:rPr lang="en-US" sz="3658" dirty="0">
                <a:solidFill>
                  <a:srgbClr val="FFFFFF"/>
                </a:solidFill>
                <a:latin typeface="Raleway"/>
              </a:rPr>
              <a:t> Accessing benefits and reducing 		     debt. </a:t>
            </a:r>
          </a:p>
          <a:p>
            <a:pPr>
              <a:lnSpc>
                <a:spcPts val="6220"/>
              </a:lnSpc>
            </a:pPr>
            <a:endParaRPr lang="en-US" sz="3658" dirty="0">
              <a:solidFill>
                <a:srgbClr val="FFFFFF"/>
              </a:solidFill>
              <a:latin typeface="Raleway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0" y="0"/>
            <a:ext cx="406854" cy="2575832"/>
          </a:xfrm>
          <a:prstGeom prst="rect">
            <a:avLst/>
          </a:prstGeom>
          <a:solidFill>
            <a:srgbClr val="70A65D"/>
          </a:solidFill>
        </p:spPr>
      </p:sp>
      <p:sp>
        <p:nvSpPr>
          <p:cNvPr id="5" name="AutoShape 5"/>
          <p:cNvSpPr/>
          <p:nvPr/>
        </p:nvSpPr>
        <p:spPr>
          <a:xfrm>
            <a:off x="0" y="2570389"/>
            <a:ext cx="406854" cy="2575832"/>
          </a:xfrm>
          <a:prstGeom prst="rect">
            <a:avLst/>
          </a:prstGeom>
          <a:solidFill>
            <a:srgbClr val="F15A29"/>
          </a:solidFill>
        </p:spPr>
      </p:sp>
      <p:sp>
        <p:nvSpPr>
          <p:cNvPr id="6" name="AutoShape 6"/>
          <p:cNvSpPr/>
          <p:nvPr/>
        </p:nvSpPr>
        <p:spPr>
          <a:xfrm>
            <a:off x="0" y="5140779"/>
            <a:ext cx="406854" cy="2575832"/>
          </a:xfrm>
          <a:prstGeom prst="rect">
            <a:avLst/>
          </a:prstGeom>
          <a:solidFill>
            <a:srgbClr val="939598"/>
          </a:solidFill>
        </p:spPr>
      </p:sp>
      <p:sp>
        <p:nvSpPr>
          <p:cNvPr id="7" name="AutoShape 7"/>
          <p:cNvSpPr/>
          <p:nvPr/>
        </p:nvSpPr>
        <p:spPr>
          <a:xfrm>
            <a:off x="0" y="7711168"/>
            <a:ext cx="406854" cy="2575832"/>
          </a:xfrm>
          <a:prstGeom prst="rect">
            <a:avLst/>
          </a:prstGeom>
          <a:solidFill>
            <a:srgbClr val="004265"/>
          </a:solidFill>
        </p:spPr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B3BD5B-617C-8CEC-89B4-6957188589E5}"/>
              </a:ext>
            </a:extLst>
          </p:cNvPr>
          <p:cNvSpPr txBox="1"/>
          <p:nvPr/>
        </p:nvSpPr>
        <p:spPr>
          <a:xfrm>
            <a:off x="990600" y="2730355"/>
            <a:ext cx="7391400" cy="41549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6600" b="1" dirty="0">
                <a:solidFill>
                  <a:srgbClr val="FFFFFF"/>
                </a:solidFill>
                <a:latin typeface="Raleway Heavy"/>
              </a:rPr>
              <a:t>How can civil legal aid help prevent evictions?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4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06854" cy="10287000"/>
          </a:xfrm>
          <a:prstGeom prst="rect">
            <a:avLst/>
          </a:prstGeom>
          <a:solidFill>
            <a:srgbClr val="004265"/>
          </a:solidFill>
        </p:spPr>
      </p:sp>
      <p:sp>
        <p:nvSpPr>
          <p:cNvPr id="13" name="TextBox 13"/>
          <p:cNvSpPr txBox="1"/>
          <p:nvPr/>
        </p:nvSpPr>
        <p:spPr>
          <a:xfrm>
            <a:off x="1028700" y="3139186"/>
            <a:ext cx="7048500" cy="26930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514"/>
              </a:lnSpc>
            </a:pPr>
            <a:r>
              <a:rPr lang="en-US" sz="8762" b="1" dirty="0">
                <a:solidFill>
                  <a:srgbClr val="FFFFFF"/>
                </a:solidFill>
                <a:latin typeface="Raleway Heavy"/>
              </a:rPr>
              <a:t>Tenants’ Rights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086600" y="1604246"/>
            <a:ext cx="11201400" cy="8455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FFFFFF"/>
                </a:solidFill>
                <a:latin typeface="Raleway"/>
              </a:rPr>
              <a:t>Habitability issues and repairs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FFFFFF"/>
                </a:solidFill>
                <a:latin typeface="Raleway"/>
              </a:rPr>
              <a:t>Landlord harassment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FFFFFF"/>
                </a:solidFill>
                <a:latin typeface="Raleway"/>
              </a:rPr>
              <a:t>Illegal lockouts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FFFFFF"/>
                </a:solidFill>
                <a:latin typeface="Raleway"/>
              </a:rPr>
              <a:t>Landlord negotiations 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FFFFFF"/>
                </a:solidFill>
                <a:latin typeface="Raleway"/>
              </a:rPr>
              <a:t>Understanding the terms of your lease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FFFFFF"/>
                </a:solidFill>
                <a:latin typeface="Raleway"/>
              </a:rPr>
              <a:t>Security Deposits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FFFFFF"/>
                </a:solidFill>
                <a:latin typeface="Raleway"/>
              </a:rPr>
              <a:t>Orders of Limited Dissemination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4400" dirty="0">
                <a:solidFill>
                  <a:srgbClr val="FFFFFF"/>
                </a:solidFill>
                <a:latin typeface="Raleway"/>
              </a:rPr>
              <a:t> </a:t>
            </a:r>
          </a:p>
          <a:p>
            <a:pPr marL="342900" indent="-342900">
              <a:lnSpc>
                <a:spcPts val="28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  <a:latin typeface="Raleway Bold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4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06854" cy="10287000"/>
          </a:xfrm>
          <a:prstGeom prst="rect">
            <a:avLst/>
          </a:prstGeom>
          <a:solidFill>
            <a:srgbClr val="004265"/>
          </a:solidFill>
        </p:spPr>
      </p:sp>
      <p:sp>
        <p:nvSpPr>
          <p:cNvPr id="3" name="TextBox 3"/>
          <p:cNvSpPr txBox="1"/>
          <p:nvPr/>
        </p:nvSpPr>
        <p:spPr>
          <a:xfrm>
            <a:off x="6172200" y="635644"/>
            <a:ext cx="6405633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514"/>
              </a:lnSpc>
            </a:pPr>
            <a:r>
              <a:rPr lang="en-US" sz="8762" dirty="0">
                <a:solidFill>
                  <a:srgbClr val="FFFFFF"/>
                </a:solidFill>
                <a:latin typeface="Raleway Heavy"/>
              </a:rPr>
              <a:t>Habitability</a:t>
            </a:r>
          </a:p>
        </p:txBody>
      </p:sp>
      <p:pic>
        <p:nvPicPr>
          <p:cNvPr id="4" name="Online Media 3" descr="Landlord Responsibilities">
            <a:hlinkClick r:id="" action="ppaction://media"/>
            <a:extLst>
              <a:ext uri="{FF2B5EF4-FFF2-40B4-BE49-F238E27FC236}">
                <a16:creationId xmlns:a16="http://schemas.microsoft.com/office/drawing/2014/main" id="{CC08F754-626D-B640-D112-FCC1DE6D88D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139842" y="2324100"/>
            <a:ext cx="10008316" cy="75062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7" name="Freeform: Shape 11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71638" y="0"/>
            <a:ext cx="14944725" cy="10287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371600">
              <a:defRPr/>
            </a:pPr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2496" y="0"/>
            <a:ext cx="14923008" cy="10287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371600">
              <a:defRPr/>
            </a:pPr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8F5B1FA-ACB7-4D4B-A00D-DACE70869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5" y="2999423"/>
            <a:ext cx="13716000" cy="4146042"/>
          </a:xfrm>
        </p:spPr>
        <p:txBody>
          <a:bodyPr vert="horz" lIns="137160" tIns="68580" rIns="137160" bIns="68580" rtlCol="0" anchor="ctr">
            <a:normAutofit/>
          </a:bodyPr>
          <a:lstStyle/>
          <a:p>
            <a:pPr algn="ctr"/>
            <a:r>
              <a:rPr lang="en-US" sz="10800" dirty="0"/>
              <a:t>What Causes Eviction?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77840" y="8287179"/>
            <a:ext cx="7132320" cy="411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063785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4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06854" cy="10287000"/>
          </a:xfrm>
          <a:prstGeom prst="rect">
            <a:avLst/>
          </a:prstGeom>
          <a:solidFill>
            <a:srgbClr val="004265"/>
          </a:solidFill>
        </p:spPr>
      </p:sp>
      <p:sp>
        <p:nvSpPr>
          <p:cNvPr id="3" name="TextBox 3"/>
          <p:cNvSpPr txBox="1"/>
          <p:nvPr/>
        </p:nvSpPr>
        <p:spPr>
          <a:xfrm>
            <a:off x="1371600" y="342901"/>
            <a:ext cx="15163800" cy="12552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514"/>
              </a:lnSpc>
            </a:pPr>
            <a:r>
              <a:rPr lang="en-US" sz="8000" dirty="0">
                <a:solidFill>
                  <a:srgbClr val="FFFFFF"/>
                </a:solidFill>
                <a:latin typeface="Raleway Heavy"/>
              </a:rPr>
              <a:t>Orders of Limited Dissemination</a:t>
            </a:r>
          </a:p>
        </p:txBody>
      </p:sp>
      <p:pic>
        <p:nvPicPr>
          <p:cNvPr id="5" name="Online Media 4" descr="Is An Eviction Harming Your Rental History?">
            <a:hlinkClick r:id="" action="ppaction://media"/>
            <a:extLst>
              <a:ext uri="{FF2B5EF4-FFF2-40B4-BE49-F238E27FC236}">
                <a16:creationId xmlns:a16="http://schemas.microsoft.com/office/drawing/2014/main" id="{E3186238-70DC-894F-8955-D3B53FBE6C0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797754" y="2017281"/>
            <a:ext cx="10401300" cy="780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38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8241846" cy="10287000"/>
          </a:xfrm>
          <a:prstGeom prst="rect">
            <a:avLst/>
          </a:prstGeom>
          <a:solidFill>
            <a:srgbClr val="00647B"/>
          </a:solidFill>
        </p:spPr>
      </p:sp>
      <p:sp>
        <p:nvSpPr>
          <p:cNvPr id="3" name="AutoShape 3"/>
          <p:cNvSpPr/>
          <p:nvPr/>
        </p:nvSpPr>
        <p:spPr>
          <a:xfrm>
            <a:off x="9270546" y="1028700"/>
            <a:ext cx="7988754" cy="114300"/>
          </a:xfrm>
          <a:prstGeom prst="rect">
            <a:avLst/>
          </a:prstGeom>
          <a:solidFill>
            <a:srgbClr val="F15A29"/>
          </a:solidFill>
        </p:spPr>
      </p:sp>
      <p:sp>
        <p:nvSpPr>
          <p:cNvPr id="4" name="AutoShape 4"/>
          <p:cNvSpPr/>
          <p:nvPr/>
        </p:nvSpPr>
        <p:spPr>
          <a:xfrm>
            <a:off x="9270546" y="1649673"/>
            <a:ext cx="7988754" cy="9525"/>
          </a:xfrm>
          <a:prstGeom prst="rect">
            <a:avLst/>
          </a:prstGeom>
          <a:solidFill>
            <a:srgbClr val="70A65D"/>
          </a:solidFill>
        </p:spPr>
      </p:sp>
      <p:grpSp>
        <p:nvGrpSpPr>
          <p:cNvPr id="5" name="Group 5"/>
          <p:cNvGrpSpPr/>
          <p:nvPr/>
        </p:nvGrpSpPr>
        <p:grpSpPr>
          <a:xfrm>
            <a:off x="533400" y="1143000"/>
            <a:ext cx="6781800" cy="4924425"/>
            <a:chOff x="0" y="-9525"/>
            <a:chExt cx="9301977" cy="3768718"/>
          </a:xfrm>
        </p:grpSpPr>
        <p:sp>
          <p:nvSpPr>
            <p:cNvPr id="6" name="TextBox 6"/>
            <p:cNvSpPr txBox="1"/>
            <p:nvPr/>
          </p:nvSpPr>
          <p:spPr>
            <a:xfrm>
              <a:off x="0" y="-9525"/>
              <a:ext cx="9301977" cy="376871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8000" b="1" dirty="0">
                  <a:solidFill>
                    <a:srgbClr val="FFFFFF"/>
                  </a:solidFill>
                  <a:latin typeface="Raleway Heavy"/>
                </a:rPr>
                <a:t>Safety for Survivors of Domestic Violence  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424431"/>
              <a:ext cx="8121141" cy="5510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499"/>
                </a:lnSpc>
                <a:spcBef>
                  <a:spcPct val="0"/>
                </a:spcBef>
              </a:pPr>
              <a:endParaRPr lang="en-US" sz="2499" dirty="0">
                <a:solidFill>
                  <a:srgbClr val="FFFFFF"/>
                </a:solidFill>
                <a:latin typeface="Raleway"/>
              </a:endParaRPr>
            </a:p>
          </p:txBody>
        </p:sp>
      </p:grpSp>
      <p:sp>
        <p:nvSpPr>
          <p:cNvPr id="8" name="AutoShape 8"/>
          <p:cNvSpPr/>
          <p:nvPr/>
        </p:nvSpPr>
        <p:spPr>
          <a:xfrm>
            <a:off x="9461046" y="3885262"/>
            <a:ext cx="7988754" cy="9525"/>
          </a:xfrm>
          <a:prstGeom prst="rect">
            <a:avLst/>
          </a:prstGeom>
          <a:solidFill>
            <a:srgbClr val="70A65D"/>
          </a:solidFill>
        </p:spPr>
      </p:sp>
      <p:sp>
        <p:nvSpPr>
          <p:cNvPr id="9" name="AutoShape 9"/>
          <p:cNvSpPr/>
          <p:nvPr/>
        </p:nvSpPr>
        <p:spPr>
          <a:xfrm>
            <a:off x="9461046" y="6905597"/>
            <a:ext cx="7988754" cy="9525"/>
          </a:xfrm>
          <a:prstGeom prst="rect">
            <a:avLst/>
          </a:prstGeom>
          <a:solidFill>
            <a:srgbClr val="70A65D"/>
          </a:solidFill>
        </p:spPr>
      </p:sp>
      <p:sp>
        <p:nvSpPr>
          <p:cNvPr id="10" name="TextBox 10"/>
          <p:cNvSpPr txBox="1"/>
          <p:nvPr/>
        </p:nvSpPr>
        <p:spPr>
          <a:xfrm>
            <a:off x="9804736" y="2225429"/>
            <a:ext cx="7301375" cy="916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78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000000"/>
                </a:solidFill>
                <a:latin typeface="Raleway"/>
              </a:rPr>
              <a:t>Domestic Violence Protection Orders</a:t>
            </a:r>
          </a:p>
          <a:p>
            <a:pPr algn="ctr">
              <a:lnSpc>
                <a:spcPts val="3678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000000"/>
                </a:solidFill>
                <a:latin typeface="Raleway"/>
              </a:rPr>
              <a:t>Confidential Petitions for Name Changes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804736" y="7387642"/>
            <a:ext cx="7301375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82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000000"/>
                </a:solidFill>
                <a:latin typeface="Raleway"/>
              </a:rPr>
              <a:t>Rights in Subsidized Housing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099889" y="4806190"/>
            <a:ext cx="6711068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82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000000"/>
                </a:solidFill>
                <a:latin typeface="Raleway"/>
              </a:rPr>
              <a:t>Ending your lease early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4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06854" cy="10287000"/>
          </a:xfrm>
          <a:prstGeom prst="rect">
            <a:avLst/>
          </a:prstGeom>
          <a:solidFill>
            <a:srgbClr val="004265"/>
          </a:solidFill>
        </p:spPr>
      </p:sp>
      <p:sp>
        <p:nvSpPr>
          <p:cNvPr id="3" name="TextBox 3"/>
          <p:cNvSpPr txBox="1"/>
          <p:nvPr/>
        </p:nvSpPr>
        <p:spPr>
          <a:xfrm>
            <a:off x="1371600" y="342901"/>
            <a:ext cx="15163800" cy="12552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14"/>
              </a:lnSpc>
            </a:pPr>
            <a:r>
              <a:rPr lang="en-US" sz="8000" dirty="0">
                <a:solidFill>
                  <a:srgbClr val="FFFFFF"/>
                </a:solidFill>
                <a:latin typeface="Raleway Heavy"/>
              </a:rPr>
              <a:t>Rights of DV Survivors </a:t>
            </a:r>
          </a:p>
        </p:txBody>
      </p:sp>
      <p:pic>
        <p:nvPicPr>
          <p:cNvPr id="4" name="Online Media 3" descr="Ending Your Lease for Domestic Violence Survivors">
            <a:hlinkClick r:id="" action="ppaction://media"/>
            <a:extLst>
              <a:ext uri="{FF2B5EF4-FFF2-40B4-BE49-F238E27FC236}">
                <a16:creationId xmlns:a16="http://schemas.microsoft.com/office/drawing/2014/main" id="{0EEF5336-7E47-06A5-296C-A70DE9FD4FB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657600" y="1943099"/>
            <a:ext cx="10668000" cy="800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17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4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06854" cy="10287000"/>
          </a:xfrm>
          <a:prstGeom prst="rect">
            <a:avLst/>
          </a:prstGeom>
          <a:solidFill>
            <a:srgbClr val="70A65D"/>
          </a:solidFill>
        </p:spPr>
      </p:sp>
      <p:sp>
        <p:nvSpPr>
          <p:cNvPr id="3" name="TextBox 3"/>
          <p:cNvSpPr txBox="1"/>
          <p:nvPr/>
        </p:nvSpPr>
        <p:spPr>
          <a:xfrm>
            <a:off x="406854" y="1009650"/>
            <a:ext cx="17652546" cy="14712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016"/>
              </a:lnSpc>
            </a:pPr>
            <a:r>
              <a:rPr lang="en-US" sz="7200" b="1" dirty="0">
                <a:solidFill>
                  <a:srgbClr val="FFFFFF"/>
                </a:solidFill>
                <a:latin typeface="Raleway Heavy"/>
              </a:rPr>
              <a:t>Accessing Benefits &amp; Reducing Debt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674677" y="4862831"/>
            <a:ext cx="5933028" cy="8940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39"/>
              </a:lnSpc>
              <a:spcBef>
                <a:spcPct val="0"/>
              </a:spcBef>
            </a:pPr>
            <a:r>
              <a:rPr lang="en-US" sz="2599" b="1" i="1" dirty="0">
                <a:solidFill>
                  <a:srgbClr val="FFFFFF"/>
                </a:solidFill>
                <a:latin typeface="Raleway"/>
              </a:rPr>
              <a:t>Medical Debt, Fines/Fees (tickets), Consumer Debt </a:t>
            </a:r>
            <a:endParaRPr lang="en-US" sz="2599" b="1" i="1" dirty="0">
              <a:solidFill>
                <a:srgbClr val="FFFFFF"/>
              </a:solidFill>
              <a:latin typeface="Raleway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511037" y="4862830"/>
            <a:ext cx="960978" cy="781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en-US" sz="5000">
                <a:solidFill>
                  <a:srgbClr val="F15A29"/>
                </a:solidFill>
                <a:latin typeface="Raleway Heavy"/>
              </a:rPr>
              <a:t>01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674676" y="7414209"/>
            <a:ext cx="5933028" cy="1349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  <a:spcBef>
                <a:spcPct val="0"/>
              </a:spcBef>
            </a:pPr>
            <a:r>
              <a:rPr lang="en-US" sz="2600" i="1" dirty="0">
                <a:solidFill>
                  <a:srgbClr val="FFFFFF"/>
                </a:solidFill>
                <a:latin typeface="Raleway Bold"/>
              </a:rPr>
              <a:t>Identity Issues: Identification documents, Identity Theft, Name and Gender Marker Changes </a:t>
            </a:r>
            <a:endParaRPr lang="en-US" sz="2600" i="1" dirty="0">
              <a:solidFill>
                <a:srgbClr val="FFFFFF"/>
              </a:solidFill>
              <a:latin typeface="Raleway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511037" y="7599629"/>
            <a:ext cx="960978" cy="781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en-US" sz="5000">
                <a:solidFill>
                  <a:srgbClr val="F15A29"/>
                </a:solidFill>
                <a:latin typeface="Raleway Heavy"/>
              </a:rPr>
              <a:t>02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081716" y="4809515"/>
            <a:ext cx="6180496" cy="8876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40"/>
              </a:lnSpc>
              <a:spcBef>
                <a:spcPct val="0"/>
              </a:spcBef>
            </a:pPr>
            <a:r>
              <a:rPr lang="en-US" sz="2600" i="1" dirty="0">
                <a:solidFill>
                  <a:srgbClr val="FFFFFF"/>
                </a:solidFill>
                <a:latin typeface="Raleway Bold"/>
              </a:rPr>
              <a:t>Benefits: Social Security disability or survivors’ benefits, TANF, Child Support</a:t>
            </a:r>
            <a:endParaRPr lang="en-US" sz="2600" i="1" dirty="0">
              <a:solidFill>
                <a:srgbClr val="FFFFFF"/>
              </a:solidFill>
              <a:latin typeface="Raleway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9816266" y="4743450"/>
            <a:ext cx="960978" cy="781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en-US" sz="5000">
                <a:solidFill>
                  <a:srgbClr val="F15A29"/>
                </a:solidFill>
                <a:latin typeface="Raleway Heavy"/>
              </a:rPr>
              <a:t>03</a:t>
            </a:r>
          </a:p>
        </p:txBody>
      </p:sp>
      <p:sp>
        <p:nvSpPr>
          <p:cNvPr id="10" name="AutoShape 10"/>
          <p:cNvSpPr/>
          <p:nvPr/>
        </p:nvSpPr>
        <p:spPr>
          <a:xfrm>
            <a:off x="5149623" y="2833482"/>
            <a:ext cx="7988754" cy="114300"/>
          </a:xfrm>
          <a:prstGeom prst="rect">
            <a:avLst/>
          </a:prstGeom>
          <a:solidFill>
            <a:srgbClr val="004265"/>
          </a:solidFill>
        </p:spPr>
      </p:sp>
      <p:sp>
        <p:nvSpPr>
          <p:cNvPr id="11" name="TextBox 11"/>
          <p:cNvSpPr txBox="1"/>
          <p:nvPr/>
        </p:nvSpPr>
        <p:spPr>
          <a:xfrm>
            <a:off x="9816266" y="7414209"/>
            <a:ext cx="960978" cy="781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en-US" sz="5000">
                <a:solidFill>
                  <a:srgbClr val="F15A29"/>
                </a:solidFill>
                <a:latin typeface="Raleway Heavy"/>
              </a:rPr>
              <a:t>04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040704" y="7289750"/>
            <a:ext cx="5933028" cy="1349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  <a:spcBef>
                <a:spcPct val="0"/>
              </a:spcBef>
            </a:pPr>
            <a:r>
              <a:rPr lang="en-US" sz="2600" b="1" dirty="0">
                <a:solidFill>
                  <a:srgbClr val="FFFFFF"/>
                </a:solidFill>
                <a:latin typeface="Raleway Italics"/>
              </a:rPr>
              <a:t>Criminal issues: Vacating criminal records, reducing or waiving Legal Financial Obligations </a:t>
            </a:r>
            <a:endParaRPr lang="en-US" sz="2600" b="1" dirty="0">
              <a:solidFill>
                <a:srgbClr val="FFFFFF"/>
              </a:solidFill>
              <a:latin typeface="Raleway Bold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8289322" cy="10287000"/>
          </a:xfrm>
          <a:prstGeom prst="rect">
            <a:avLst/>
          </a:prstGeom>
          <a:solidFill>
            <a:srgbClr val="70A65D"/>
          </a:solidFill>
        </p:spPr>
      </p:sp>
      <p:sp>
        <p:nvSpPr>
          <p:cNvPr id="3" name="AutoShape 3"/>
          <p:cNvSpPr/>
          <p:nvPr/>
        </p:nvSpPr>
        <p:spPr>
          <a:xfrm>
            <a:off x="1074060" y="5328166"/>
            <a:ext cx="6141202" cy="9525"/>
          </a:xfrm>
          <a:prstGeom prst="rect">
            <a:avLst/>
          </a:prstGeom>
          <a:solidFill>
            <a:srgbClr val="F15A29"/>
          </a:solidFill>
        </p:spPr>
      </p:sp>
      <p:sp>
        <p:nvSpPr>
          <p:cNvPr id="4" name="TextBox 4"/>
          <p:cNvSpPr txBox="1"/>
          <p:nvPr/>
        </p:nvSpPr>
        <p:spPr>
          <a:xfrm>
            <a:off x="1028700" y="6110498"/>
            <a:ext cx="6141202" cy="1009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59"/>
              </a:lnSpc>
              <a:spcBef>
                <a:spcPct val="0"/>
              </a:spcBef>
            </a:pPr>
            <a:r>
              <a:rPr lang="en-US" sz="2899" dirty="0">
                <a:solidFill>
                  <a:srgbClr val="FFFFFF"/>
                </a:solidFill>
                <a:latin typeface="Raleway"/>
              </a:rPr>
              <a:t>Making Civil Legal Aid more visible and accessible </a:t>
            </a:r>
            <a:endParaRPr lang="en-US" sz="2899" dirty="0">
              <a:solidFill>
                <a:srgbClr val="FFFFFF"/>
              </a:solidFill>
              <a:latin typeface="Raleway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19402" y="2736495"/>
            <a:ext cx="6850518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6000" b="1" dirty="0">
                <a:solidFill>
                  <a:srgbClr val="FFFFFF"/>
                </a:solidFill>
                <a:latin typeface="Raleway Heavy"/>
              </a:rPr>
              <a:t>Holistic Legal Representation </a:t>
            </a:r>
          </a:p>
        </p:txBody>
      </p:sp>
      <p:sp>
        <p:nvSpPr>
          <p:cNvPr id="6" name="AutoShape 6"/>
          <p:cNvSpPr/>
          <p:nvPr/>
        </p:nvSpPr>
        <p:spPr>
          <a:xfrm>
            <a:off x="9270546" y="1028700"/>
            <a:ext cx="7988754" cy="114300"/>
          </a:xfrm>
          <a:prstGeom prst="rect">
            <a:avLst/>
          </a:prstGeom>
          <a:solidFill>
            <a:srgbClr val="00647B"/>
          </a:solidFill>
        </p:spPr>
      </p:sp>
      <p:sp>
        <p:nvSpPr>
          <p:cNvPr id="7" name="AutoShape 7"/>
          <p:cNvSpPr/>
          <p:nvPr/>
        </p:nvSpPr>
        <p:spPr>
          <a:xfrm>
            <a:off x="9270546" y="1649673"/>
            <a:ext cx="7988754" cy="9525"/>
          </a:xfrm>
          <a:prstGeom prst="rect">
            <a:avLst/>
          </a:prstGeom>
          <a:solidFill>
            <a:srgbClr val="F15A29"/>
          </a:solidFill>
        </p:spPr>
      </p:sp>
      <p:sp>
        <p:nvSpPr>
          <p:cNvPr id="8" name="AutoShape 8"/>
          <p:cNvSpPr/>
          <p:nvPr/>
        </p:nvSpPr>
        <p:spPr>
          <a:xfrm>
            <a:off x="9461046" y="3885262"/>
            <a:ext cx="7988754" cy="9525"/>
          </a:xfrm>
          <a:prstGeom prst="rect">
            <a:avLst/>
          </a:prstGeom>
          <a:solidFill>
            <a:srgbClr val="F15A29"/>
          </a:solidFill>
        </p:spPr>
      </p:sp>
      <p:sp>
        <p:nvSpPr>
          <p:cNvPr id="9" name="AutoShape 9"/>
          <p:cNvSpPr/>
          <p:nvPr/>
        </p:nvSpPr>
        <p:spPr>
          <a:xfrm>
            <a:off x="9461046" y="6905597"/>
            <a:ext cx="7988754" cy="9525"/>
          </a:xfrm>
          <a:prstGeom prst="rect">
            <a:avLst/>
          </a:prstGeom>
          <a:solidFill>
            <a:srgbClr val="F15A29"/>
          </a:solidFill>
        </p:spPr>
      </p:sp>
      <p:sp>
        <p:nvSpPr>
          <p:cNvPr id="10" name="TextBox 10"/>
          <p:cNvSpPr txBox="1"/>
          <p:nvPr/>
        </p:nvSpPr>
        <p:spPr>
          <a:xfrm>
            <a:off x="9633729" y="2024760"/>
            <a:ext cx="7301375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41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000000"/>
                </a:solidFill>
                <a:latin typeface="Raleway"/>
              </a:rPr>
              <a:t>Community Engagement and </a:t>
            </a:r>
          </a:p>
          <a:p>
            <a:pPr algn="ctr">
              <a:lnSpc>
                <a:spcPts val="3541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000000"/>
                </a:solidFill>
                <a:latin typeface="Raleway"/>
              </a:rPr>
              <a:t>Strong Partnerships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804735" y="7384937"/>
            <a:ext cx="7301375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38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000000"/>
                </a:solidFill>
                <a:latin typeface="Raleway"/>
              </a:rPr>
              <a:t>Understanding and addressing Nonlegal needs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617780" y="4263162"/>
            <a:ext cx="7301375" cy="1795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38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000000"/>
                </a:solidFill>
                <a:latin typeface="Raleway"/>
              </a:rPr>
              <a:t>Centering the client: </a:t>
            </a:r>
          </a:p>
          <a:p>
            <a:pPr algn="ctr">
              <a:lnSpc>
                <a:spcPts val="3538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000000"/>
                </a:solidFill>
                <a:latin typeface="Raleway"/>
              </a:rPr>
              <a:t>addressing multiple legal issues, meeting them in the community, accessible language and materials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4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06854" cy="10287000"/>
          </a:xfrm>
          <a:prstGeom prst="rect">
            <a:avLst/>
          </a:prstGeom>
          <a:solidFill>
            <a:srgbClr val="F15A29"/>
          </a:solidFill>
        </p:spPr>
      </p:sp>
      <p:sp>
        <p:nvSpPr>
          <p:cNvPr id="3" name="AutoShape 3"/>
          <p:cNvSpPr/>
          <p:nvPr/>
        </p:nvSpPr>
        <p:spPr>
          <a:xfrm>
            <a:off x="1844299" y="8888928"/>
            <a:ext cx="15006255" cy="9525"/>
          </a:xfrm>
          <a:prstGeom prst="rect">
            <a:avLst/>
          </a:prstGeom>
          <a:solidFill>
            <a:srgbClr val="70A65D"/>
          </a:solidFill>
        </p:spPr>
      </p:sp>
      <p:sp>
        <p:nvSpPr>
          <p:cNvPr id="4" name="TextBox 4"/>
          <p:cNvSpPr txBox="1"/>
          <p:nvPr/>
        </p:nvSpPr>
        <p:spPr>
          <a:xfrm>
            <a:off x="2997055" y="843448"/>
            <a:ext cx="12413875" cy="1241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99"/>
              </a:lnSpc>
            </a:pPr>
            <a:r>
              <a:rPr lang="en-US" sz="8499" b="1" dirty="0">
                <a:solidFill>
                  <a:srgbClr val="FFFFFF"/>
                </a:solidFill>
                <a:latin typeface="Raleway Heavy"/>
              </a:rPr>
              <a:t>Where to find a lawyer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0742171-2B20-41BA-BB10-DCF7B0F537FC}"/>
              </a:ext>
            </a:extLst>
          </p:cNvPr>
          <p:cNvSpPr txBox="1"/>
          <p:nvPr/>
        </p:nvSpPr>
        <p:spPr>
          <a:xfrm>
            <a:off x="1448048" y="2826356"/>
            <a:ext cx="7559363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A65D"/>
                </a:solidFill>
                <a:latin typeface="Raleway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Housing Justice Project</a:t>
            </a:r>
            <a:endParaRPr lang="en-US" sz="3200" b="1" dirty="0">
              <a:solidFill>
                <a:srgbClr val="70A65D"/>
              </a:solidFill>
              <a:latin typeface="Raleway" pitchFamily="2" charset="0"/>
            </a:endParaRPr>
          </a:p>
          <a:p>
            <a:endParaRPr lang="en-US" sz="3200" b="1" dirty="0">
              <a:solidFill>
                <a:srgbClr val="70A65D"/>
              </a:solidFill>
              <a:latin typeface="Raleway" pitchFamily="2" charset="0"/>
            </a:endParaRPr>
          </a:p>
          <a:p>
            <a:r>
              <a:rPr lang="en-US" sz="3200" b="1" dirty="0">
                <a:solidFill>
                  <a:srgbClr val="70A65D"/>
                </a:solidFill>
                <a:latin typeface="Raleway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Eastside Legal Assistance Program </a:t>
            </a:r>
            <a:endParaRPr lang="en-US" sz="3200" b="1" dirty="0">
              <a:solidFill>
                <a:srgbClr val="70A65D"/>
              </a:solidFill>
              <a:latin typeface="Raleway" pitchFamily="2" charset="0"/>
            </a:endParaRPr>
          </a:p>
          <a:p>
            <a:endParaRPr lang="en-US" sz="3200" b="1" dirty="0">
              <a:solidFill>
                <a:srgbClr val="70A65D"/>
              </a:solidFill>
              <a:latin typeface="Raleway" pitchFamily="2" charset="0"/>
            </a:endParaRPr>
          </a:p>
          <a:p>
            <a:r>
              <a:rPr lang="en-US" sz="3200" b="1" dirty="0">
                <a:solidFill>
                  <a:srgbClr val="70A65D"/>
                </a:solidFill>
                <a:latin typeface="Raleway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Legal Counsel for Youth and Children </a:t>
            </a:r>
            <a:endParaRPr lang="en-US" sz="3200" b="1" dirty="0">
              <a:solidFill>
                <a:srgbClr val="70A65D"/>
              </a:solidFill>
              <a:latin typeface="Raleway" pitchFamily="2" charset="0"/>
            </a:endParaRPr>
          </a:p>
          <a:p>
            <a:endParaRPr lang="en-US" sz="3200" b="1" dirty="0">
              <a:solidFill>
                <a:srgbClr val="70A65D"/>
              </a:solidFill>
              <a:latin typeface="Raleway" pitchFamily="2" charset="0"/>
            </a:endParaRPr>
          </a:p>
          <a:p>
            <a:r>
              <a:rPr lang="en-US" sz="3200" b="1" dirty="0">
                <a:solidFill>
                  <a:srgbClr val="70A65D"/>
                </a:solidFill>
                <a:latin typeface="Raleway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Tenant Law Center </a:t>
            </a:r>
            <a:endParaRPr lang="en-US" sz="3200" b="1" dirty="0">
              <a:solidFill>
                <a:srgbClr val="70A65D"/>
              </a:solidFill>
              <a:latin typeface="Raleway" pitchFamily="2" charset="0"/>
            </a:endParaRPr>
          </a:p>
          <a:p>
            <a:endParaRPr lang="en-US" sz="3200" b="1" dirty="0">
              <a:solidFill>
                <a:srgbClr val="70A65D"/>
              </a:solidFill>
              <a:latin typeface="Raleway" pitchFamily="2" charset="0"/>
            </a:endParaRPr>
          </a:p>
          <a:p>
            <a:r>
              <a:rPr lang="en-US" sz="3200" b="1" dirty="0">
                <a:solidFill>
                  <a:srgbClr val="70A65D"/>
                </a:solidFill>
                <a:latin typeface="Raleway" pitchFamily="2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Solid Ground </a:t>
            </a:r>
            <a:endParaRPr lang="en-US" sz="3200" b="1" dirty="0">
              <a:solidFill>
                <a:srgbClr val="70A65D"/>
              </a:solidFill>
              <a:latin typeface="Raleway" pitchFamily="2" charset="0"/>
            </a:endParaRPr>
          </a:p>
          <a:p>
            <a:endParaRPr lang="en-US" sz="3200" b="1" dirty="0">
              <a:solidFill>
                <a:srgbClr val="70A65D"/>
              </a:solidFill>
              <a:latin typeface="Raleway" pitchFamily="2" charset="0"/>
            </a:endParaRPr>
          </a:p>
          <a:p>
            <a:r>
              <a:rPr lang="en-US" sz="3200" b="1" dirty="0">
                <a:solidFill>
                  <a:srgbClr val="70A65D"/>
                </a:solidFill>
                <a:latin typeface="Raleway" pitchFamily="2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Legal Voice</a:t>
            </a:r>
            <a:endParaRPr lang="en-US" sz="3200" b="1" dirty="0">
              <a:solidFill>
                <a:srgbClr val="70A65D"/>
              </a:solidFill>
              <a:latin typeface="Raleway" pitchFamily="2" charset="0"/>
            </a:endParaRPr>
          </a:p>
          <a:p>
            <a:endParaRPr lang="en-US" sz="3200" b="1" dirty="0">
              <a:solidFill>
                <a:srgbClr val="70A65D"/>
              </a:solidFill>
              <a:latin typeface="Raleway" pitchFamily="2" charset="0"/>
            </a:endParaRPr>
          </a:p>
          <a:p>
            <a:endParaRPr lang="en-US" sz="2800" b="1" dirty="0">
              <a:solidFill>
                <a:srgbClr val="70A65D"/>
              </a:solidFill>
              <a:latin typeface="Raleway" pitchFamily="2" charset="0"/>
            </a:endParaRPr>
          </a:p>
          <a:p>
            <a:endParaRPr lang="en-US" sz="2800" b="1" dirty="0">
              <a:solidFill>
                <a:srgbClr val="70A65D"/>
              </a:solidFill>
              <a:latin typeface="Raleway" pitchFamily="2" charset="0"/>
            </a:endParaRPr>
          </a:p>
          <a:p>
            <a:endParaRPr lang="en-US" sz="2800" b="1" dirty="0">
              <a:solidFill>
                <a:srgbClr val="70A65D"/>
              </a:solidFill>
              <a:latin typeface="Raleway" pitchFamily="2" charset="0"/>
            </a:endParaRPr>
          </a:p>
          <a:p>
            <a:endParaRPr lang="en-US" sz="2800" b="1" dirty="0">
              <a:solidFill>
                <a:srgbClr val="70A65D"/>
              </a:solidFill>
              <a:latin typeface="Raleway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D2CA99-E08A-F0A6-9793-0AE711C89221}"/>
              </a:ext>
            </a:extLst>
          </p:cNvPr>
          <p:cNvSpPr txBox="1"/>
          <p:nvPr/>
        </p:nvSpPr>
        <p:spPr>
          <a:xfrm>
            <a:off x="10048605" y="2826356"/>
            <a:ext cx="7543800" cy="6617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70A65D"/>
                </a:solidFill>
                <a:latin typeface="Raleway" pitchFamily="2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Benefits Law Center</a:t>
            </a:r>
            <a:endParaRPr lang="en-US" sz="3200" b="1" dirty="0">
              <a:solidFill>
                <a:srgbClr val="70A65D"/>
              </a:solidFill>
              <a:latin typeface="Raleway" pitchFamily="2" charset="0"/>
            </a:endParaRPr>
          </a:p>
          <a:p>
            <a:endParaRPr lang="en-US" sz="3200" b="1" dirty="0">
              <a:solidFill>
                <a:srgbClr val="70A65D"/>
              </a:solidFill>
              <a:latin typeface="Raleway" pitchFamily="2" charset="0"/>
            </a:endParaRPr>
          </a:p>
          <a:p>
            <a:r>
              <a:rPr lang="en-US" sz="3200" b="1" dirty="0">
                <a:solidFill>
                  <a:srgbClr val="70A65D"/>
                </a:solidFill>
                <a:latin typeface="Raleway" pitchFamily="2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Unemployment Law Project </a:t>
            </a:r>
            <a:endParaRPr lang="en-US" sz="3200" b="1" dirty="0">
              <a:solidFill>
                <a:srgbClr val="70A65D"/>
              </a:solidFill>
              <a:latin typeface="Raleway" pitchFamily="2" charset="0"/>
            </a:endParaRPr>
          </a:p>
          <a:p>
            <a:endParaRPr lang="en-US" sz="3200" b="1" dirty="0">
              <a:solidFill>
                <a:srgbClr val="70A65D"/>
              </a:solidFill>
              <a:latin typeface="Raleway" pitchFamily="2" charset="0"/>
            </a:endParaRPr>
          </a:p>
          <a:p>
            <a:r>
              <a:rPr lang="en-US" sz="3200" b="1" dirty="0" err="1">
                <a:solidFill>
                  <a:srgbClr val="70A65D"/>
                </a:solidFill>
                <a:latin typeface="Raleway" pitchFamily="2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TeamChild</a:t>
            </a:r>
            <a:endParaRPr lang="en-US" sz="3200" b="1" dirty="0">
              <a:solidFill>
                <a:srgbClr val="70A65D"/>
              </a:solidFill>
              <a:latin typeface="Raleway" pitchFamily="2" charset="0"/>
            </a:endParaRPr>
          </a:p>
          <a:p>
            <a:endParaRPr lang="en-US" sz="3200" b="1" dirty="0">
              <a:solidFill>
                <a:srgbClr val="70A65D"/>
              </a:solidFill>
              <a:latin typeface="Raleway" pitchFamily="2" charset="0"/>
            </a:endParaRPr>
          </a:p>
          <a:p>
            <a:r>
              <a:rPr lang="en-US" sz="3200" b="1" dirty="0">
                <a:solidFill>
                  <a:srgbClr val="70A65D"/>
                </a:solidFill>
                <a:latin typeface="Raleway" pitchFamily="2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Northwest Justice Project </a:t>
            </a:r>
            <a:endParaRPr lang="en-US" sz="3200" b="1" dirty="0">
              <a:solidFill>
                <a:srgbClr val="70A65D"/>
              </a:solidFill>
              <a:latin typeface="Raleway" pitchFamily="2" charset="0"/>
            </a:endParaRPr>
          </a:p>
          <a:p>
            <a:endParaRPr lang="en-US" sz="3200" b="1" dirty="0">
              <a:solidFill>
                <a:srgbClr val="70A65D"/>
              </a:solidFill>
              <a:latin typeface="Raleway" pitchFamily="2" charset="0"/>
            </a:endParaRPr>
          </a:p>
          <a:p>
            <a:r>
              <a:rPr lang="en-US" sz="3200" b="1" dirty="0">
                <a:solidFill>
                  <a:srgbClr val="70A65D"/>
                </a:solidFill>
                <a:latin typeface="Raleway" pitchFamily="2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Neighborhood Legal Clinics </a:t>
            </a:r>
            <a:endParaRPr lang="en-US" sz="3200" b="1" dirty="0">
              <a:solidFill>
                <a:srgbClr val="70A65D"/>
              </a:solidFill>
              <a:latin typeface="Raleway" pitchFamily="2" charset="0"/>
            </a:endParaRPr>
          </a:p>
          <a:p>
            <a:endParaRPr lang="en-US" sz="3200" b="1" dirty="0">
              <a:solidFill>
                <a:srgbClr val="70A65D"/>
              </a:solidFill>
              <a:latin typeface="Raleway" pitchFamily="2" charset="0"/>
            </a:endParaRPr>
          </a:p>
          <a:p>
            <a:endParaRPr lang="en-US" sz="3200" b="1" dirty="0">
              <a:solidFill>
                <a:srgbClr val="70A65D"/>
              </a:solidFill>
              <a:latin typeface="Raleway" pitchFamily="2" charset="0"/>
            </a:endParaRPr>
          </a:p>
          <a:p>
            <a:endParaRPr lang="en-US" sz="1800" b="1" dirty="0">
              <a:solidFill>
                <a:srgbClr val="70A65D"/>
              </a:solidFill>
              <a:latin typeface="Raleway" pitchFamily="2" charset="0"/>
            </a:endParaRPr>
          </a:p>
          <a:p>
            <a:endParaRPr lang="en-US" sz="1800" b="1" dirty="0">
              <a:solidFill>
                <a:srgbClr val="70A65D"/>
              </a:solidFill>
              <a:latin typeface="Raleway" pitchFamily="2" charset="0"/>
            </a:endParaRPr>
          </a:p>
          <a:p>
            <a:endParaRPr lang="en-US" sz="1800" b="1" dirty="0">
              <a:solidFill>
                <a:srgbClr val="70A65D"/>
              </a:solidFill>
              <a:latin typeface="Raleway" pitchFamily="2" charset="0"/>
            </a:endParaRPr>
          </a:p>
          <a:p>
            <a:endParaRPr lang="en-US" sz="1800" b="1" dirty="0">
              <a:solidFill>
                <a:srgbClr val="70A65D"/>
              </a:solidFill>
              <a:latin typeface="Raleway" pitchFamily="2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A3D0CE2-91FF-49B3-A5D8-181E900D7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81251" y="2020420"/>
            <a:ext cx="15334488" cy="121025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AEBD96-C315-4F53-9D9E-0E20E993E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81251" y="6449545"/>
            <a:ext cx="15334488" cy="121025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8916AAA-66F6-4DFA-88ED-7E27CF6B8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81251" y="2227169"/>
            <a:ext cx="15334488" cy="41148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137D43F-BAD6-47F1-AA65-AEEA38A2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4473823" y="6103385"/>
            <a:ext cx="1621356" cy="1621353"/>
            <a:chOff x="9685338" y="4460675"/>
            <a:chExt cx="1080904" cy="108090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512C9B2-6B22-4211-A940-FCD7C2CD0B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5F7DB84-CDE7-46F8-90DD-9D048A7D5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A3CA49A-71DD-4E8D-8D00-0D000AB38C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6E8537E-57AF-43EA-8734-3C66AD7246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157984" cy="10287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srgbClr val="A2542B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DA8C18B-9C8E-47E6-BAEF-86331BC0A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57984" y="0"/>
            <a:ext cx="4823460" cy="1028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86A0A4-E346-274F-9606-1F4F030B647F}"/>
              </a:ext>
            </a:extLst>
          </p:cNvPr>
          <p:cNvSpPr/>
          <p:nvPr/>
        </p:nvSpPr>
        <p:spPr>
          <a:xfrm>
            <a:off x="0" y="0"/>
            <a:ext cx="6981444" cy="10287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EF7C26-F4D6-9646-BBEF-1655C722F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2847" y="352552"/>
            <a:ext cx="6344433" cy="9829292"/>
          </a:xfrm>
        </p:spPr>
        <p:txBody>
          <a:bodyPr vert="horz" lIns="137160" tIns="68580" rIns="137160" bIns="68580" rtlCol="0" anchor="ctr">
            <a:normAutofit/>
          </a:bodyPr>
          <a:lstStyle/>
          <a:p>
            <a:pPr algn="ctr"/>
            <a:r>
              <a:rPr lang="en-US" sz="4800" dirty="0">
                <a:solidFill>
                  <a:srgbClr val="FFFFFF"/>
                </a:solidFill>
              </a:rPr>
              <a:t>Eastside </a:t>
            </a:r>
            <a:br>
              <a:rPr lang="en-US" sz="4800" dirty="0"/>
            </a:br>
            <a:r>
              <a:rPr lang="en-US" sz="4800" dirty="0">
                <a:solidFill>
                  <a:srgbClr val="FFFFFF"/>
                </a:solidFill>
              </a:rPr>
              <a:t>Legal Assistance </a:t>
            </a:r>
            <a:br>
              <a:rPr lang="en-US" sz="4800" dirty="0"/>
            </a:br>
            <a:r>
              <a:rPr lang="en-US" sz="4800" dirty="0">
                <a:solidFill>
                  <a:srgbClr val="FFFFFF"/>
                </a:solidFill>
              </a:rPr>
              <a:t>Program</a:t>
            </a:r>
          </a:p>
          <a:p>
            <a:pPr algn="ctr"/>
            <a:r>
              <a:rPr lang="en-US" sz="2400" b="0" dirty="0">
                <a:solidFill>
                  <a:srgbClr val="FFFFFF"/>
                </a:solidFill>
              </a:rPr>
              <a:t>We are a nonprofit dedicated to </a:t>
            </a:r>
            <a:r>
              <a:rPr lang="en-US" sz="2400" dirty="0">
                <a:solidFill>
                  <a:srgbClr val="FFFFFF"/>
                </a:solidFill>
              </a:rPr>
              <a:t>working with people</a:t>
            </a:r>
            <a:r>
              <a:rPr lang="en-US" sz="2400" b="0" dirty="0">
                <a:solidFill>
                  <a:srgbClr val="FFFFFF"/>
                </a:solidFill>
              </a:rPr>
              <a:t> facing domestic violence, housing, financial, healthcare, immigration and other issues that </a:t>
            </a:r>
            <a:r>
              <a:rPr lang="en-US" sz="2400" dirty="0">
                <a:solidFill>
                  <a:srgbClr val="FFFFFF"/>
                </a:solidFill>
              </a:rPr>
              <a:t>need a legal solution.</a:t>
            </a:r>
            <a:r>
              <a:rPr lang="en-US" sz="2400" b="0" dirty="0">
                <a:solidFill>
                  <a:srgbClr val="FFFFFF"/>
                </a:solidFill>
              </a:rPr>
              <a:t> </a:t>
            </a:r>
            <a:endParaRPr lang="en-US" sz="2400" b="0" dirty="0">
              <a:solidFill>
                <a:srgbClr val="FFFFFF"/>
              </a:solidFill>
              <a:cs typeface="Calibri"/>
            </a:endParaRPr>
          </a:p>
          <a:p>
            <a:pPr algn="ctr"/>
            <a:r>
              <a:rPr lang="en-US" sz="2400" b="0" dirty="0">
                <a:solidFill>
                  <a:srgbClr val="FFFFFF"/>
                </a:solidFill>
              </a:rPr>
              <a:t>We also </a:t>
            </a:r>
            <a:r>
              <a:rPr lang="en-US" sz="2400" dirty="0">
                <a:solidFill>
                  <a:srgbClr val="FFFFFF"/>
                </a:solidFill>
              </a:rPr>
              <a:t>educate communities </a:t>
            </a:r>
            <a:br>
              <a:rPr lang="en-US" sz="2400" dirty="0"/>
            </a:br>
            <a:r>
              <a:rPr lang="en-US" sz="2400" b="0" dirty="0">
                <a:solidFill>
                  <a:srgbClr val="FFFFFF"/>
                </a:solidFill>
              </a:rPr>
              <a:t>about their legal rights. </a:t>
            </a:r>
            <a:endParaRPr lang="en-US" sz="2400" b="0" dirty="0">
              <a:solidFill>
                <a:srgbClr val="FFFFFF"/>
              </a:solidFill>
              <a:cs typeface="Calibri"/>
            </a:endParaRPr>
          </a:p>
          <a:p>
            <a:pPr algn="ctr"/>
            <a:r>
              <a:rPr lang="en-US" sz="2400" dirty="0">
                <a:solidFill>
                  <a:srgbClr val="FFFFFF"/>
                </a:solidFill>
              </a:rPr>
              <a:t>We work for free </a:t>
            </a:r>
            <a:r>
              <a:rPr lang="en-US" sz="2400" b="0" dirty="0">
                <a:solidFill>
                  <a:srgbClr val="FFFFFF"/>
                </a:solidFill>
              </a:rPr>
              <a:t>to solve legal issues and provide resources for our community members because </a:t>
            </a:r>
            <a:br>
              <a:rPr lang="en-US" sz="2400" b="0" dirty="0"/>
            </a:br>
            <a:r>
              <a:rPr lang="en-US" sz="2400" dirty="0">
                <a:solidFill>
                  <a:srgbClr val="FFFFFF"/>
                </a:solidFill>
              </a:rPr>
              <a:t>not everyone can afford a lawyer.</a:t>
            </a:r>
            <a:r>
              <a:rPr lang="en-US" sz="2400" b="0" dirty="0">
                <a:solidFill>
                  <a:srgbClr val="FFFFFF"/>
                </a:solidFill>
              </a:rPr>
              <a:t> </a:t>
            </a:r>
            <a:endParaRPr lang="en-US" sz="2400" b="0" dirty="0">
              <a:solidFill>
                <a:srgbClr val="FFFFFF"/>
              </a:solidFill>
              <a:cs typeface="Calibri"/>
            </a:endParaRPr>
          </a:p>
          <a:p>
            <a:pPr algn="ctr"/>
            <a:r>
              <a:rPr lang="en-US" sz="2400" b="0" dirty="0">
                <a:solidFill>
                  <a:srgbClr val="FFFFFF"/>
                </a:solidFill>
              </a:rPr>
              <a:t>Legal aid is a tool that can </a:t>
            </a:r>
            <a:br>
              <a:rPr lang="en-US" sz="2400" b="0" dirty="0"/>
            </a:br>
            <a:r>
              <a:rPr lang="en-US" sz="2400" dirty="0">
                <a:solidFill>
                  <a:srgbClr val="FFFFFF"/>
                </a:solidFill>
              </a:rPr>
              <a:t>prevent poverty and injustice.</a:t>
            </a:r>
            <a:endParaRPr lang="en-US" sz="2400" dirty="0">
              <a:solidFill>
                <a:srgbClr val="FFFFFF"/>
              </a:solidFill>
              <a:cs typeface="Calibri"/>
            </a:endParaRPr>
          </a:p>
          <a:p>
            <a:pPr algn="ctr"/>
            <a:endParaRPr lang="en-US" sz="2400" dirty="0">
              <a:solidFill>
                <a:srgbClr val="FFFFFF"/>
              </a:solidFill>
              <a:cs typeface="Calibri"/>
            </a:endParaRPr>
          </a:p>
          <a:p>
            <a:pPr algn="ctr"/>
            <a:br>
              <a:rPr lang="en-US" sz="2400" b="0" dirty="0">
                <a:ea typeface="+mn-lt"/>
                <a:cs typeface="+mn-lt"/>
              </a:rPr>
            </a:br>
            <a:endParaRPr lang="en-US" sz="2400" b="0" dirty="0">
              <a:ea typeface="+mn-lt"/>
              <a:cs typeface="+mn-lt"/>
            </a:endParaRPr>
          </a:p>
          <a:p>
            <a:pPr algn="ctr"/>
            <a:endParaRPr lang="en-US" sz="2400" dirty="0">
              <a:solidFill>
                <a:srgbClr val="FFFFFF"/>
              </a:solidFill>
              <a:cs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3DF7ED-2ACA-D643-8B9C-6AF2987A7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0395" y="1069848"/>
            <a:ext cx="9451719" cy="1157322"/>
          </a:xfrm>
        </p:spPr>
        <p:txBody>
          <a:bodyPr vert="horz" lIns="137160" tIns="68580" rIns="137160" bIns="68580" rtlCol="0" anchor="t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6600" b="1" cap="all" dirty="0">
                <a:solidFill>
                  <a:schemeClr val="accent1"/>
                </a:solidFill>
                <a:cs typeface="Calibri"/>
              </a:rPr>
              <a:t>Housing stability program</a:t>
            </a:r>
            <a:br>
              <a:rPr lang="en-US" sz="7200" b="1" cap="all" dirty="0"/>
            </a:br>
            <a:br>
              <a:rPr lang="en-US" sz="3600" b="1" dirty="0"/>
            </a:br>
            <a:r>
              <a:rPr lang="en-US" sz="4800" b="1" cap="all" dirty="0">
                <a:cs typeface="Calibri"/>
              </a:rPr>
              <a:t> </a:t>
            </a:r>
            <a:br>
              <a:rPr lang="en-US" sz="7200" b="1" cap="all" dirty="0"/>
            </a:br>
            <a:endParaRPr lang="en-US" sz="7200" b="1" cap="all" dirty="0">
              <a:cs typeface="Calibri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85164077-81EF-F74F-9931-BDAF3D177F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23109" y="8462772"/>
            <a:ext cx="3037790" cy="14173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7C4334-256E-4042-A2FB-21C3AB4353EB}"/>
              </a:ext>
            </a:extLst>
          </p:cNvPr>
          <p:cNvSpPr txBox="1"/>
          <p:nvPr/>
        </p:nvSpPr>
        <p:spPr>
          <a:xfrm>
            <a:off x="7489860" y="2389306"/>
            <a:ext cx="1000261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 defTabSz="13716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Calibri" panose="020F0502020204030204"/>
              </a:rPr>
              <a:t>Tenants who are facing eviction prior to receiving a Summons and Complaint</a:t>
            </a:r>
          </a:p>
          <a:p>
            <a:pPr marL="428625" indent="-428625" defTabSz="13716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Calibri" panose="020F0502020204030204"/>
              </a:rPr>
              <a:t>DV related lease breaks</a:t>
            </a:r>
          </a:p>
          <a:p>
            <a:pPr marL="428625" indent="-428625" defTabSz="13716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Calibri" panose="020F0502020204030204"/>
              </a:rPr>
              <a:t>DVPOs to necessary to maintain current housing</a:t>
            </a:r>
          </a:p>
          <a:p>
            <a:pPr marL="428625" indent="-428625" defTabSz="13716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Calibri" panose="020F0502020204030204"/>
              </a:rPr>
              <a:t>Repair requests / habitability issues </a:t>
            </a:r>
          </a:p>
          <a:p>
            <a:pPr marL="428625" indent="-428625" defTabSz="13716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Calibri" panose="020F0502020204030204"/>
              </a:rPr>
              <a:t>Reasonable accommodations </a:t>
            </a:r>
          </a:p>
          <a:p>
            <a:pPr marL="428625" indent="-428625" defTabSz="13716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Calibri" panose="020F0502020204030204"/>
              </a:rPr>
              <a:t>Subsidized housing terminations and/or denials </a:t>
            </a:r>
          </a:p>
          <a:p>
            <a:pPr marL="428625" indent="-428625" defTabSz="13716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Calibri" panose="020F0502020204030204"/>
              </a:rPr>
              <a:t>Other emergencies that affect tenant’s ability to pay rent</a:t>
            </a:r>
          </a:p>
        </p:txBody>
      </p:sp>
    </p:spTree>
    <p:extLst>
      <p:ext uri="{BB962C8B-B14F-4D97-AF65-F5344CB8AC3E}">
        <p14:creationId xmlns:p14="http://schemas.microsoft.com/office/powerpoint/2010/main" val="2034628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D26C90F-1B34-2C4E-B623-5222F5E1561B}"/>
              </a:ext>
            </a:extLst>
          </p:cNvPr>
          <p:cNvSpPr/>
          <p:nvPr/>
        </p:nvSpPr>
        <p:spPr>
          <a:xfrm>
            <a:off x="1" y="2754726"/>
            <a:ext cx="18287999" cy="753227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B7828D-0759-0247-81A2-55A01D67F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145" y="554403"/>
            <a:ext cx="16500764" cy="2414016"/>
          </a:xfrm>
        </p:spPr>
        <p:txBody>
          <a:bodyPr>
            <a:normAutofit/>
          </a:bodyPr>
          <a:lstStyle/>
          <a:p>
            <a:pPr algn="ctr"/>
            <a:r>
              <a:rPr lang="en-US" sz="9000" dirty="0">
                <a:solidFill>
                  <a:schemeClr val="accent2"/>
                </a:solidFill>
              </a:rPr>
              <a:t>Subsidized Housing</a:t>
            </a:r>
            <a:endParaRPr lang="en-US" sz="9000" dirty="0">
              <a:solidFill>
                <a:schemeClr val="accent2"/>
              </a:solidFill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D16C7-AEF6-0847-A5ED-37E51B4BB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651" y="2763135"/>
            <a:ext cx="9265445" cy="6058329"/>
          </a:xfrm>
        </p:spPr>
        <p:txBody>
          <a:bodyPr vert="horz" lIns="137160" tIns="68580" rIns="137160" bIns="68580" rtlCol="0" anchor="t">
            <a:normAutofit fontScale="85000" lnSpcReduction="20000"/>
          </a:bodyPr>
          <a:lstStyle/>
          <a:p>
            <a:pPr marL="685800" indent="-685800"/>
            <a:endParaRPr lang="en-US" sz="4200" dirty="0">
              <a:cs typeface="Calibri"/>
            </a:endParaRPr>
          </a:p>
          <a:p>
            <a:pPr marL="685800" indent="-685800">
              <a:buClr>
                <a:srgbClr val="944D29"/>
              </a:buClr>
            </a:pPr>
            <a:r>
              <a:rPr lang="en-US" sz="4200" dirty="0">
                <a:cs typeface="Calibri"/>
              </a:rPr>
              <a:t>Public Housing</a:t>
            </a:r>
          </a:p>
          <a:p>
            <a:pPr marL="685800" indent="-685800">
              <a:buClr>
                <a:srgbClr val="944D29"/>
              </a:buClr>
            </a:pPr>
            <a:r>
              <a:rPr lang="en-US" sz="4200" dirty="0">
                <a:cs typeface="Calibri"/>
              </a:rPr>
              <a:t>Section 8 Housing Choice Vouchers</a:t>
            </a:r>
          </a:p>
          <a:p>
            <a:pPr marL="685800" indent="-685800">
              <a:buClr>
                <a:srgbClr val="944D29"/>
              </a:buClr>
            </a:pPr>
            <a:r>
              <a:rPr lang="en-US" sz="4200" dirty="0">
                <a:cs typeface="Calibri"/>
              </a:rPr>
              <a:t>Project Based Vouchers</a:t>
            </a:r>
          </a:p>
          <a:p>
            <a:pPr marL="685800" indent="-685800">
              <a:buClr>
                <a:srgbClr val="944D29"/>
              </a:buClr>
            </a:pPr>
            <a:r>
              <a:rPr lang="en-US" sz="4200" dirty="0">
                <a:cs typeface="Calibri"/>
              </a:rPr>
              <a:t>Project Based Rental Assistance</a:t>
            </a:r>
          </a:p>
          <a:p>
            <a:pPr marL="685800" indent="-685800">
              <a:buClr>
                <a:srgbClr val="944D29"/>
              </a:buClr>
            </a:pPr>
            <a:r>
              <a:rPr lang="en-US" sz="4200" dirty="0">
                <a:cs typeface="Calibri"/>
              </a:rPr>
              <a:t>Section 2020 and Section 811 Programs for the Elderly or Persons with Disabilities</a:t>
            </a:r>
          </a:p>
          <a:p>
            <a:pPr marL="685800" indent="-685800">
              <a:buClr>
                <a:srgbClr val="944D29"/>
              </a:buClr>
            </a:pPr>
            <a:r>
              <a:rPr lang="en-US" sz="4200" dirty="0">
                <a:cs typeface="Calibri"/>
              </a:rPr>
              <a:t>Low-Income Housing Tax Credits</a:t>
            </a:r>
          </a:p>
          <a:p>
            <a:pPr marL="685800" indent="-685800">
              <a:buClr>
                <a:srgbClr val="944D29"/>
              </a:buClr>
            </a:pPr>
            <a:r>
              <a:rPr lang="en-US" sz="4200" dirty="0">
                <a:cs typeface="Calibri"/>
              </a:rPr>
              <a:t>USDA Rural Homeownership Programs</a:t>
            </a:r>
          </a:p>
          <a:p>
            <a:pPr marL="685800" indent="-685800">
              <a:buClr>
                <a:srgbClr val="944D29"/>
              </a:buClr>
            </a:pPr>
            <a:r>
              <a:rPr lang="en-US" sz="4200" dirty="0">
                <a:cs typeface="Calibri"/>
              </a:rPr>
              <a:t>USDA Rural Rental Housing Programs</a:t>
            </a:r>
          </a:p>
          <a:p>
            <a:pPr marL="685800" indent="-685800">
              <a:buClr>
                <a:srgbClr val="944D29"/>
              </a:buClr>
            </a:pPr>
            <a:endParaRPr lang="en-US" sz="4200" dirty="0">
              <a:cs typeface="Calibri"/>
            </a:endParaRPr>
          </a:p>
          <a:p>
            <a:pPr marL="685800" indent="-685800">
              <a:buClr>
                <a:srgbClr val="944D29"/>
              </a:buClr>
            </a:pPr>
            <a:endParaRPr lang="en-US" sz="4200" dirty="0">
              <a:cs typeface="Calibri"/>
            </a:endParaRPr>
          </a:p>
          <a:p>
            <a:pPr marL="685800" indent="-685800">
              <a:buClr>
                <a:srgbClr val="944D29"/>
              </a:buClr>
            </a:pPr>
            <a:endParaRPr lang="en-US" sz="4200" dirty="0">
              <a:cs typeface="Calibri"/>
            </a:endParaRP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83643BA9-789D-D241-B48A-45F3B82AC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3109" y="8462772"/>
            <a:ext cx="3037790" cy="14173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9F713B-22FD-4C25-8076-8569CA75E2FA}"/>
              </a:ext>
            </a:extLst>
          </p:cNvPr>
          <p:cNvSpPr txBox="1"/>
          <p:nvPr/>
        </p:nvSpPr>
        <p:spPr>
          <a:xfrm>
            <a:off x="401129" y="9243204"/>
            <a:ext cx="6465498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37160" tIns="68580" rIns="137160" bIns="685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1371600"/>
            <a:r>
              <a:rPr lang="en-US" sz="2700">
                <a:solidFill>
                  <a:srgbClr val="000000"/>
                </a:solidFill>
                <a:latin typeface="Calibri" panose="020F0502020204030204"/>
              </a:rPr>
              <a:t>Photo by </a:t>
            </a:r>
            <a:r>
              <a:rPr lang="en-US" sz="2700">
                <a:solidFill>
                  <a:srgbClr val="000000"/>
                </a:solidFill>
                <a:latin typeface="Calibri" panose="020F0502020204030204"/>
                <a:hlinkClick r:id="rId3"/>
              </a:rPr>
              <a:t>Brandon Griggs</a:t>
            </a:r>
            <a:r>
              <a:rPr lang="en-US" sz="2700">
                <a:solidFill>
                  <a:srgbClr val="000000"/>
                </a:solidFill>
                <a:latin typeface="Calibri" panose="020F0502020204030204"/>
              </a:rPr>
              <a:t> on </a:t>
            </a:r>
            <a:r>
              <a:rPr lang="en-US" sz="2700">
                <a:solidFill>
                  <a:srgbClr val="000000"/>
                </a:solidFill>
                <a:latin typeface="Calibri" panose="020F0502020204030204"/>
                <a:hlinkClick r:id="rId4"/>
              </a:rPr>
              <a:t>Unsplash</a:t>
            </a:r>
            <a:r>
              <a:rPr lang="en-US" sz="2700">
                <a:solidFill>
                  <a:srgbClr val="000000"/>
                </a:solidFill>
                <a:latin typeface="Calibri" panose="020F0502020204030204"/>
              </a:rPr>
              <a:t> 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300BD18F-FE75-4DCC-8A55-EA2B4A976A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3249" y="3029453"/>
            <a:ext cx="7716327" cy="515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5597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D26C90F-1B34-2C4E-B623-5222F5E1561B}"/>
              </a:ext>
            </a:extLst>
          </p:cNvPr>
          <p:cNvSpPr/>
          <p:nvPr/>
        </p:nvSpPr>
        <p:spPr>
          <a:xfrm>
            <a:off x="1" y="2754726"/>
            <a:ext cx="18287999" cy="753227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B7828D-0759-0247-81A2-55A01D67F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145" y="554403"/>
            <a:ext cx="16500764" cy="2414016"/>
          </a:xfrm>
        </p:spPr>
        <p:txBody>
          <a:bodyPr>
            <a:normAutofit/>
          </a:bodyPr>
          <a:lstStyle/>
          <a:p>
            <a:pPr algn="ctr"/>
            <a:r>
              <a:rPr lang="en-US" sz="9000" dirty="0">
                <a:solidFill>
                  <a:schemeClr val="accent2"/>
                </a:solidFill>
              </a:rPr>
              <a:t>Subsidized Housing: In Washington</a:t>
            </a:r>
            <a:endParaRPr lang="en-US" sz="9000" dirty="0">
              <a:solidFill>
                <a:schemeClr val="accent2"/>
              </a:solidFill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D16C7-AEF6-0847-A5ED-37E51B4BB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650" y="2763135"/>
            <a:ext cx="16707258" cy="6058329"/>
          </a:xfrm>
        </p:spPr>
        <p:txBody>
          <a:bodyPr vert="horz" lIns="137160" tIns="68580" rIns="137160" bIns="68580" rtlCol="0" anchor="t">
            <a:normAutofit/>
          </a:bodyPr>
          <a:lstStyle/>
          <a:p>
            <a:pPr marL="685800" indent="-685800"/>
            <a:endParaRPr lang="en-US" sz="4200" dirty="0">
              <a:cs typeface="Calibri"/>
            </a:endParaRPr>
          </a:p>
          <a:p>
            <a:pPr marL="685800" indent="-685800">
              <a:buClr>
                <a:srgbClr val="944D29"/>
              </a:buClr>
            </a:pPr>
            <a:r>
              <a:rPr lang="en-US" sz="4200" dirty="0">
                <a:cs typeface="Calibri"/>
              </a:rPr>
              <a:t>204,900 people in 104,000 Washington households use federal rental assistance to afford modest housing</a:t>
            </a:r>
          </a:p>
          <a:p>
            <a:pPr marL="1097280" lvl="1" indent="-685800">
              <a:buClr>
                <a:srgbClr val="944D29"/>
              </a:buClr>
            </a:pPr>
            <a:r>
              <a:rPr lang="en-US" sz="3900" dirty="0">
                <a:cs typeface="Calibri"/>
              </a:rPr>
              <a:t>21% are seniors </a:t>
            </a:r>
          </a:p>
          <a:p>
            <a:pPr marL="1097280" lvl="1" indent="-685800">
              <a:buClr>
                <a:srgbClr val="944D29"/>
              </a:buClr>
            </a:pPr>
            <a:r>
              <a:rPr lang="en-US" sz="3900" dirty="0">
                <a:cs typeface="Calibri"/>
              </a:rPr>
              <a:t>32% have a disability</a:t>
            </a:r>
          </a:p>
          <a:p>
            <a:pPr marL="1097280" lvl="1" indent="-685800">
              <a:buClr>
                <a:srgbClr val="944D29"/>
              </a:buClr>
            </a:pPr>
            <a:r>
              <a:rPr lang="en-US" sz="3900" dirty="0">
                <a:cs typeface="Calibri"/>
              </a:rPr>
              <a:t>55% are families with children </a:t>
            </a:r>
            <a:endParaRPr lang="en-US" sz="4200" dirty="0">
              <a:cs typeface="Calibri"/>
            </a:endParaRP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83643BA9-789D-D241-B48A-45F3B82AC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3109" y="8462772"/>
            <a:ext cx="3037790" cy="14173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13174CE-645C-4E10-B677-A541FDBB6C45}"/>
              </a:ext>
            </a:extLst>
          </p:cNvPr>
          <p:cNvSpPr txBox="1"/>
          <p:nvPr/>
        </p:nvSpPr>
        <p:spPr>
          <a:xfrm>
            <a:off x="112916" y="9040100"/>
            <a:ext cx="1513892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r>
              <a:rPr lang="en-US" sz="2700" dirty="0">
                <a:solidFill>
                  <a:srgbClr val="000000"/>
                </a:solidFill>
                <a:latin typeface="Calibri" panose="020F0502020204030204"/>
                <a:cs typeface="Calibri"/>
              </a:rPr>
              <a:t>Source: Center on Budget and Policy Priorities, Federal Rental Assistance Fact Sheets, January 19, 2022 </a:t>
            </a:r>
            <a:br>
              <a:rPr lang="en-US" sz="2700" dirty="0">
                <a:solidFill>
                  <a:srgbClr val="000000"/>
                </a:solidFill>
                <a:latin typeface="Calibri" panose="020F0502020204030204"/>
                <a:cs typeface="Calibri"/>
              </a:rPr>
            </a:br>
            <a:r>
              <a:rPr lang="en-US" sz="2700" dirty="0">
                <a:solidFill>
                  <a:srgbClr val="000000"/>
                </a:solidFill>
                <a:latin typeface="Calibri" panose="020F0502020204030204"/>
                <a:cs typeface="Calibri"/>
                <a:hlinkClick r:id="rId3"/>
              </a:rPr>
              <a:t>https://www.cbpp.org/research/2022-federal-rental-assistance-factsheets-sources-and-methodology</a:t>
            </a:r>
            <a:r>
              <a:rPr lang="en-US" sz="2700" dirty="0">
                <a:solidFill>
                  <a:srgbClr val="000000"/>
                </a:solidFill>
                <a:latin typeface="Calibri" panose="020F0502020204030204"/>
                <a:cs typeface="Calibri"/>
              </a:rPr>
              <a:t> </a:t>
            </a:r>
          </a:p>
          <a:p>
            <a:pPr defTabSz="1371600"/>
            <a:endParaRPr lang="en-US" sz="2700" dirty="0">
              <a:solidFill>
                <a:srgbClr val="0000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838037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D26C90F-1B34-2C4E-B623-5222F5E1561B}"/>
              </a:ext>
            </a:extLst>
          </p:cNvPr>
          <p:cNvSpPr/>
          <p:nvPr/>
        </p:nvSpPr>
        <p:spPr>
          <a:xfrm>
            <a:off x="1" y="2831783"/>
            <a:ext cx="18287999" cy="753227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B7828D-0759-0247-81A2-55A01D67F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145" y="554403"/>
            <a:ext cx="16500764" cy="2414016"/>
          </a:xfrm>
        </p:spPr>
        <p:txBody>
          <a:bodyPr>
            <a:normAutofit/>
          </a:bodyPr>
          <a:lstStyle/>
          <a:p>
            <a:pPr algn="ctr"/>
            <a:r>
              <a:rPr lang="en-US" sz="9000" dirty="0">
                <a:solidFill>
                  <a:schemeClr val="accent2"/>
                </a:solidFill>
              </a:rPr>
              <a:t>Subsidized Housing: In Washington</a:t>
            </a:r>
            <a:endParaRPr lang="en-US" sz="9000" dirty="0">
              <a:solidFill>
                <a:schemeClr val="accent2"/>
              </a:solidFill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D16C7-AEF6-0847-A5ED-37E51B4BB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650" y="2763135"/>
            <a:ext cx="16707258" cy="6058329"/>
          </a:xfrm>
        </p:spPr>
        <p:txBody>
          <a:bodyPr vert="horz" lIns="137160" tIns="68580" rIns="137160" bIns="68580" rtlCol="0" anchor="t">
            <a:normAutofit/>
          </a:bodyPr>
          <a:lstStyle/>
          <a:p>
            <a:pPr marL="685800" indent="-685800"/>
            <a:endParaRPr lang="en-US" sz="4200" dirty="0">
              <a:cs typeface="Calibri"/>
            </a:endParaRPr>
          </a:p>
          <a:p>
            <a:pPr marL="0" indent="0">
              <a:buClr>
                <a:srgbClr val="944D29"/>
              </a:buClr>
              <a:buNone/>
            </a:pPr>
            <a:endParaRPr lang="en-US" sz="4200" dirty="0">
              <a:cs typeface="Calibri"/>
            </a:endParaRPr>
          </a:p>
          <a:p>
            <a:pPr marL="685800" indent="-685800">
              <a:buClr>
                <a:srgbClr val="944D29"/>
              </a:buClr>
            </a:pPr>
            <a:endParaRPr lang="en-US" sz="4200" dirty="0">
              <a:cs typeface="Calibri"/>
            </a:endParaRP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83643BA9-789D-D241-B48A-45F3B82AC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3109" y="8462772"/>
            <a:ext cx="3037790" cy="14173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F4FAED7-322A-4FC2-A983-974DBCDCE817}"/>
              </a:ext>
            </a:extLst>
          </p:cNvPr>
          <p:cNvSpPr txBox="1"/>
          <p:nvPr/>
        </p:nvSpPr>
        <p:spPr>
          <a:xfrm>
            <a:off x="13348678" y="3064923"/>
            <a:ext cx="4877321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 defTabSz="1371600"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rgbClr val="000000"/>
                </a:solidFill>
                <a:latin typeface="Calibri" panose="020F0502020204030204"/>
              </a:rPr>
              <a:t>Washington has the 7</a:t>
            </a:r>
            <a:r>
              <a:rPr lang="en-US" sz="2700" baseline="30000" dirty="0">
                <a:solidFill>
                  <a:srgbClr val="000000"/>
                </a:solidFill>
                <a:latin typeface="Calibri" panose="020F0502020204030204"/>
              </a:rPr>
              <a:t>th</a:t>
            </a:r>
            <a:r>
              <a:rPr lang="en-US" sz="2700" dirty="0">
                <a:solidFill>
                  <a:srgbClr val="000000"/>
                </a:solidFill>
                <a:latin typeface="Calibri" panose="020F0502020204030204"/>
              </a:rPr>
              <a:t> highest state housing wage in the country</a:t>
            </a:r>
          </a:p>
          <a:p>
            <a:pPr defTabSz="1371600"/>
            <a:endParaRPr lang="en-US" sz="2700" dirty="0">
              <a:solidFill>
                <a:srgbClr val="000000"/>
              </a:solidFill>
              <a:latin typeface="Calibri" panose="020F0502020204030204"/>
            </a:endParaRPr>
          </a:p>
          <a:p>
            <a:pPr marL="428625" indent="-428625" defTabSz="1371600"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rgbClr val="000000"/>
                </a:solidFill>
                <a:latin typeface="Calibri" panose="020F0502020204030204"/>
              </a:rPr>
              <a:t>Subsidized housing helps tenants remain housed </a:t>
            </a:r>
          </a:p>
          <a:p>
            <a:pPr defTabSz="1371600"/>
            <a:endParaRPr lang="en-US" sz="2700" dirty="0">
              <a:solidFill>
                <a:srgbClr val="000000"/>
              </a:solidFill>
              <a:latin typeface="Calibri" panose="020F0502020204030204"/>
            </a:endParaRPr>
          </a:p>
          <a:p>
            <a:pPr marL="428625" indent="-428625" defTabSz="1371600"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rgbClr val="000000"/>
                </a:solidFill>
                <a:latin typeface="Calibri" panose="020F0502020204030204"/>
              </a:rPr>
              <a:t>Loss or denial of the subsidy has devastating consequences </a:t>
            </a:r>
          </a:p>
        </p:txBody>
      </p:sp>
      <p:pic>
        <p:nvPicPr>
          <p:cNvPr id="14" name="Picture 13" descr="Map&#10;&#10;Description automatically generated">
            <a:extLst>
              <a:ext uri="{FF2B5EF4-FFF2-40B4-BE49-F238E27FC236}">
                <a16:creationId xmlns:a16="http://schemas.microsoft.com/office/drawing/2014/main" id="{E3D0B9B2-93B2-4EE5-AD63-5DDCD4EE8D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31783"/>
            <a:ext cx="13348677" cy="750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407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77629"/>
            <a:ext cx="18288000" cy="11048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8F63AC-45E9-6D4C-8AF6-7C41AFC0B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799" y="965201"/>
            <a:ext cx="16816388" cy="1117254"/>
          </a:xfrm>
        </p:spPr>
        <p:txBody>
          <a:bodyPr vert="horz" lIns="137160" tIns="68580" rIns="137160" bIns="68580" rtlCol="0" anchor="ctr">
            <a:normAutofit/>
          </a:bodyPr>
          <a:lstStyle/>
          <a:p>
            <a:pPr algn="ctr"/>
            <a:r>
              <a:rPr lang="en-US" sz="4800">
                <a:solidFill>
                  <a:schemeClr val="bg1"/>
                </a:solidFill>
              </a:rPr>
              <a:t>Causes of Eviction (2019 King County)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3F1D935-BFFD-F449-9E63-B6DD42875D5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65201" y="3029049"/>
          <a:ext cx="16357601" cy="5558889"/>
        </p:xfrm>
        <a:graphic>
          <a:graphicData uri="http://schemas.openxmlformats.org/drawingml/2006/table">
            <a:tbl>
              <a:tblPr/>
              <a:tblGrid>
                <a:gridCol w="13705664">
                  <a:extLst>
                    <a:ext uri="{9D8B030D-6E8A-4147-A177-3AD203B41FA5}">
                      <a16:colId xmlns:a16="http://schemas.microsoft.com/office/drawing/2014/main" val="2914306941"/>
                    </a:ext>
                  </a:extLst>
                </a:gridCol>
                <a:gridCol w="2651937">
                  <a:extLst>
                    <a:ext uri="{9D8B030D-6E8A-4147-A177-3AD203B41FA5}">
                      <a16:colId xmlns:a16="http://schemas.microsoft.com/office/drawing/2014/main" val="4253296709"/>
                    </a:ext>
                  </a:extLst>
                </a:gridCol>
              </a:tblGrid>
              <a:tr h="794127">
                <a:tc>
                  <a:txBody>
                    <a:bodyPr/>
                    <a:lstStyle/>
                    <a:p>
                      <a:pPr rtl="0" fontAlgn="b"/>
                      <a:r>
                        <a:rPr lang="en-US" sz="4700">
                          <a:solidFill>
                            <a:srgbClr val="000000"/>
                          </a:solidFill>
                          <a:effectLst/>
                        </a:rPr>
                        <a:t>Lease violation/ Behavior</a:t>
                      </a:r>
                    </a:p>
                  </a:txBody>
                  <a:tcPr marL="72990" marR="72990" marT="0" marB="0" anchor="b">
                    <a:lnL>
                      <a:noFill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4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4700">
                          <a:solidFill>
                            <a:srgbClr val="000000"/>
                          </a:solidFill>
                          <a:effectLst/>
                        </a:rPr>
                        <a:t>183</a:t>
                      </a:r>
                    </a:p>
                  </a:txBody>
                  <a:tcPr marL="72990" marR="72990" marT="0" marB="0" anchor="b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950951"/>
                  </a:ext>
                </a:extLst>
              </a:tr>
              <a:tr h="794127">
                <a:tc>
                  <a:txBody>
                    <a:bodyPr/>
                    <a:lstStyle/>
                    <a:p>
                      <a:pPr rtl="0" fontAlgn="b"/>
                      <a:r>
                        <a:rPr lang="en-US" sz="4700">
                          <a:solidFill>
                            <a:srgbClr val="000000"/>
                          </a:solidFill>
                          <a:effectLst/>
                        </a:rPr>
                        <a:t>Mutual termination</a:t>
                      </a:r>
                    </a:p>
                  </a:txBody>
                  <a:tcPr marL="72990" marR="72990" marT="0" marB="0" anchor="b">
                    <a:lnL>
                      <a:noFill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4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4700">
                          <a:solidFill>
                            <a:srgbClr val="000000"/>
                          </a:solidFill>
                          <a:effectLst/>
                        </a:rPr>
                        <a:t>40</a:t>
                      </a:r>
                    </a:p>
                  </a:txBody>
                  <a:tcPr marL="72990" marR="72990" marT="0" marB="0" anchor="b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9803093"/>
                  </a:ext>
                </a:extLst>
              </a:tr>
              <a:tr h="794127">
                <a:tc>
                  <a:txBody>
                    <a:bodyPr/>
                    <a:lstStyle/>
                    <a:p>
                      <a:pPr rtl="0" fontAlgn="b"/>
                      <a:r>
                        <a:rPr lang="en-US" sz="4700">
                          <a:solidFill>
                            <a:srgbClr val="000000"/>
                          </a:solidFill>
                          <a:effectLst/>
                        </a:rPr>
                        <a:t>No cause termination/expiring lease</a:t>
                      </a:r>
                    </a:p>
                  </a:txBody>
                  <a:tcPr marL="72990" marR="72990" marT="0" marB="0" anchor="b">
                    <a:lnL>
                      <a:noFill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4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4700">
                          <a:solidFill>
                            <a:srgbClr val="000000"/>
                          </a:solidFill>
                          <a:effectLst/>
                        </a:rPr>
                        <a:t>192</a:t>
                      </a:r>
                    </a:p>
                  </a:txBody>
                  <a:tcPr marL="72990" marR="72990" marT="0" marB="0" anchor="b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526004"/>
                  </a:ext>
                </a:extLst>
              </a:tr>
              <a:tr h="794127">
                <a:tc>
                  <a:txBody>
                    <a:bodyPr/>
                    <a:lstStyle/>
                    <a:p>
                      <a:pPr rtl="0" fontAlgn="b"/>
                      <a:r>
                        <a:rPr lang="en-US" sz="4700">
                          <a:solidFill>
                            <a:srgbClr val="000000"/>
                          </a:solidFill>
                          <a:effectLst/>
                        </a:rPr>
                        <a:t>Nonpayment of rent and/or other charges</a:t>
                      </a:r>
                    </a:p>
                  </a:txBody>
                  <a:tcPr marL="72990" marR="72990" marT="0" marB="0" anchor="b">
                    <a:lnL>
                      <a:noFill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4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4700">
                          <a:solidFill>
                            <a:srgbClr val="000000"/>
                          </a:solidFill>
                          <a:effectLst/>
                        </a:rPr>
                        <a:t>3914</a:t>
                      </a:r>
                    </a:p>
                  </a:txBody>
                  <a:tcPr marL="72990" marR="72990" marT="0" marB="0" anchor="b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747487"/>
                  </a:ext>
                </a:extLst>
              </a:tr>
              <a:tr h="794127">
                <a:tc>
                  <a:txBody>
                    <a:bodyPr/>
                    <a:lstStyle/>
                    <a:p>
                      <a:pPr rtl="0" fontAlgn="b"/>
                      <a:r>
                        <a:rPr lang="en-US" sz="4700">
                          <a:solidFill>
                            <a:srgbClr val="000000"/>
                          </a:solidFill>
                          <a:effectLst/>
                        </a:rPr>
                        <a:t>Other</a:t>
                      </a:r>
                    </a:p>
                  </a:txBody>
                  <a:tcPr marL="72990" marR="72990" marT="0" marB="0" anchor="b">
                    <a:lnL>
                      <a:noFill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4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4700">
                          <a:solidFill>
                            <a:srgbClr val="000000"/>
                          </a:solidFill>
                          <a:effectLst/>
                        </a:rPr>
                        <a:t>96</a:t>
                      </a:r>
                    </a:p>
                  </a:txBody>
                  <a:tcPr marL="72990" marR="72990" marT="0" marB="0" anchor="b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624039"/>
                  </a:ext>
                </a:extLst>
              </a:tr>
              <a:tr h="794127">
                <a:tc>
                  <a:txBody>
                    <a:bodyPr/>
                    <a:lstStyle/>
                    <a:p>
                      <a:pPr rtl="0" fontAlgn="b"/>
                      <a:r>
                        <a:rPr lang="en-US" sz="4700">
                          <a:solidFill>
                            <a:srgbClr val="000000"/>
                          </a:solidFill>
                          <a:effectLst/>
                        </a:rPr>
                        <a:t>Unauthorized occupant(s)</a:t>
                      </a:r>
                    </a:p>
                  </a:txBody>
                  <a:tcPr marL="72990" marR="72990" marT="0" marB="0" anchor="b">
                    <a:lnL>
                      <a:noFill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4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4700">
                          <a:solidFill>
                            <a:srgbClr val="000000"/>
                          </a:solidFill>
                          <a:effectLst/>
                        </a:rPr>
                        <a:t>51</a:t>
                      </a:r>
                    </a:p>
                  </a:txBody>
                  <a:tcPr marL="72990" marR="72990" marT="0" marB="0" anchor="b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369332"/>
                  </a:ext>
                </a:extLst>
              </a:tr>
              <a:tr h="794127">
                <a:tc>
                  <a:txBody>
                    <a:bodyPr/>
                    <a:lstStyle/>
                    <a:p>
                      <a:pPr rtl="0" fontAlgn="b"/>
                      <a:r>
                        <a:rPr lang="en-US" sz="4700" b="1">
                          <a:solidFill>
                            <a:srgbClr val="000000"/>
                          </a:solidFill>
                          <a:effectLst/>
                        </a:rPr>
                        <a:t>Grand Total</a:t>
                      </a:r>
                    </a:p>
                  </a:txBody>
                  <a:tcPr marL="72990" marR="72990" marT="0" marB="0" anchor="b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E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4700" b="1">
                          <a:solidFill>
                            <a:srgbClr val="000000"/>
                          </a:solidFill>
                          <a:effectLst/>
                        </a:rPr>
                        <a:t>4476</a:t>
                      </a:r>
                    </a:p>
                  </a:txBody>
                  <a:tcPr marL="72990" marR="72990" marT="0" marB="0" anchor="b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4961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23805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D26C90F-1B34-2C4E-B623-5222F5E1561B}"/>
              </a:ext>
            </a:extLst>
          </p:cNvPr>
          <p:cNvSpPr/>
          <p:nvPr/>
        </p:nvSpPr>
        <p:spPr>
          <a:xfrm>
            <a:off x="1" y="2831783"/>
            <a:ext cx="18287999" cy="753227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B7828D-0759-0247-81A2-55A01D67F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145" y="554403"/>
            <a:ext cx="16500764" cy="241401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000" dirty="0">
                <a:solidFill>
                  <a:schemeClr val="accent2"/>
                </a:solidFill>
              </a:rPr>
              <a:t>Subsidized Housing: Legal Intervention</a:t>
            </a:r>
            <a:endParaRPr lang="en-US" sz="9000" dirty="0">
              <a:solidFill>
                <a:schemeClr val="accent2"/>
              </a:solidFill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D16C7-AEF6-0847-A5ED-37E51B4BB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650" y="2763135"/>
            <a:ext cx="16707258" cy="6058329"/>
          </a:xfrm>
        </p:spPr>
        <p:txBody>
          <a:bodyPr vert="horz" lIns="137160" tIns="68580" rIns="137160" bIns="68580" rtlCol="0" anchor="t">
            <a:normAutofit/>
          </a:bodyPr>
          <a:lstStyle/>
          <a:p>
            <a:pPr marL="685800" indent="-685800"/>
            <a:endParaRPr lang="en-US" sz="4200" dirty="0">
              <a:cs typeface="Calibri"/>
            </a:endParaRPr>
          </a:p>
          <a:p>
            <a:pPr marL="0" indent="0">
              <a:buClr>
                <a:srgbClr val="944D29"/>
              </a:buClr>
              <a:buNone/>
            </a:pPr>
            <a:endParaRPr lang="en-US" sz="4200" dirty="0">
              <a:cs typeface="Calibri"/>
            </a:endParaRPr>
          </a:p>
          <a:p>
            <a:pPr marL="685800" indent="-685800">
              <a:buClr>
                <a:srgbClr val="944D29"/>
              </a:buClr>
            </a:pPr>
            <a:endParaRPr lang="en-US" sz="4200" dirty="0">
              <a:cs typeface="Calibri"/>
            </a:endParaRP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83643BA9-789D-D241-B48A-45F3B82AC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3109" y="8462772"/>
            <a:ext cx="3037790" cy="1417320"/>
          </a:xfrm>
          <a:prstGeom prst="rect">
            <a:avLst/>
          </a:prstGeom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424FB6A5-ABF0-4515-9FFA-5F99074EA1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777954"/>
              </p:ext>
            </p:extLst>
          </p:nvPr>
        </p:nvGraphicFramePr>
        <p:xfrm>
          <a:off x="1396002" y="3777102"/>
          <a:ext cx="14211175" cy="3217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6128">
                  <a:extLst>
                    <a:ext uri="{9D8B030D-6E8A-4147-A177-3AD203B41FA5}">
                      <a16:colId xmlns:a16="http://schemas.microsoft.com/office/drawing/2014/main" val="2724390604"/>
                    </a:ext>
                  </a:extLst>
                </a:gridCol>
                <a:gridCol w="4766128">
                  <a:extLst>
                    <a:ext uri="{9D8B030D-6E8A-4147-A177-3AD203B41FA5}">
                      <a16:colId xmlns:a16="http://schemas.microsoft.com/office/drawing/2014/main" val="2161339552"/>
                    </a:ext>
                  </a:extLst>
                </a:gridCol>
                <a:gridCol w="4678919">
                  <a:extLst>
                    <a:ext uri="{9D8B030D-6E8A-4147-A177-3AD203B41FA5}">
                      <a16:colId xmlns:a16="http://schemas.microsoft.com/office/drawing/2014/main" val="1129622939"/>
                    </a:ext>
                  </a:extLst>
                </a:gridCol>
              </a:tblGrid>
              <a:tr h="62438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Before Tenancy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During Tenancy 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During Termination / Eviction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493136704"/>
                  </a:ext>
                </a:extLst>
              </a:tr>
              <a:tr h="259360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Application for subsidy is denied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“Use it or Lose it” 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Annual and 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Interim </a:t>
                      </a:r>
                      <a:r>
                        <a:rPr lang="en-US" sz="2800" dirty="0"/>
                        <a:t>Recertification Issues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Notice of Increase of Rent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Payment Plans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Failed Inspections 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Termination of subsidy vs. termination of tenancy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Administrative procedures and appeal rights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Additional legal defenses 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30635258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9904982-273A-492D-BF66-00E41E58D88D}"/>
              </a:ext>
            </a:extLst>
          </p:cNvPr>
          <p:cNvSpPr txBox="1"/>
          <p:nvPr/>
        </p:nvSpPr>
        <p:spPr>
          <a:xfrm>
            <a:off x="1557758" y="7139856"/>
            <a:ext cx="1388766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/>
            <a:r>
              <a:rPr lang="en-US" sz="2700" dirty="0">
                <a:solidFill>
                  <a:srgbClr val="000000"/>
                </a:solidFill>
                <a:latin typeface="Calibri" panose="020F0502020204030204"/>
              </a:rPr>
              <a:t> Bottom Line: subsidized housing issues can be complicated and convoluted and tenants are often unaware they have additional rights and protections. Loss of a subsidy is devastating and can affect tenant’s ability to be eligible for a subsidy in the future.</a:t>
            </a:r>
          </a:p>
        </p:txBody>
      </p:sp>
    </p:spTree>
    <p:extLst>
      <p:ext uri="{BB962C8B-B14F-4D97-AF65-F5344CB8AC3E}">
        <p14:creationId xmlns:p14="http://schemas.microsoft.com/office/powerpoint/2010/main" val="971010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72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505B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DB1B3C9-75D8-3C4B-930F-F8B4B7169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40244" y="928022"/>
            <a:ext cx="3920808" cy="7191851"/>
          </a:xfrm>
        </p:spPr>
        <p:txBody>
          <a:bodyPr vert="horz" lIns="137160" tIns="68580" rIns="137160" bIns="68580" rtlCol="0" anchor="ctr">
            <a:normAutofit/>
          </a:bodyPr>
          <a:lstStyle/>
          <a:p>
            <a:r>
              <a:rPr lang="en-US" sz="5400" b="1">
                <a:solidFill>
                  <a:srgbClr val="FFFFFF"/>
                </a:solidFill>
              </a:rPr>
              <a:t>The majority of evictions are for one month of rent or less</a:t>
            </a:r>
            <a:endParaRPr lang="en-US" sz="5400">
              <a:solidFill>
                <a:srgbClr val="FFFFFF"/>
              </a:solidFill>
            </a:endParaRPr>
          </a:p>
        </p:txBody>
      </p:sp>
      <p:sp>
        <p:nvSpPr>
          <p:cNvPr id="3079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031" y="726948"/>
            <a:ext cx="12193524" cy="858621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076" name="Picture 4" descr="https://lh6.googleusercontent.com/jcdPS6MvAgMPF46_RLTZ_R658y-QJj7lrm8tD5RLYUp7bV0veb1y0oT1ZzT-aljgRmB_fyzr7GOSZF2Dg8bI99wpEblLsH3BKiZuODgNnutfqQTnmmkrw1TjahAOi4PPsCnntA5NI_o">
            <a:extLst>
              <a:ext uri="{FF2B5EF4-FFF2-40B4-BE49-F238E27FC236}">
                <a16:creationId xmlns:a16="http://schemas.microsoft.com/office/drawing/2014/main" id="{3B115D75-E7D1-8346-BC96-12613B52EB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82"/>
          <a:stretch/>
        </p:blipFill>
        <p:spPr bwMode="auto">
          <a:xfrm>
            <a:off x="1464377" y="1413807"/>
            <a:ext cx="10744833" cy="721249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974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2BA91-7506-4C49-98C7-60A8EA66E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1" y="961235"/>
            <a:ext cx="5127989" cy="8374722"/>
          </a:xfrm>
        </p:spPr>
        <p:txBody>
          <a:bodyPr anchor="ctr">
            <a:normAutofit/>
          </a:bodyPr>
          <a:lstStyle/>
          <a:p>
            <a:r>
              <a:rPr lang="en-US" sz="6300"/>
              <a:t>King County Renter Demographics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BCF575D-433A-4B66-AB0B-5049AE5EF3E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972027" y="961234"/>
          <a:ext cx="10350768" cy="8304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8239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A5A2F57-6056-4507-8777-EBCA52A6E2D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57300" y="664370"/>
          <a:ext cx="15773400" cy="8601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4DB4CF4-5C76-0E4D-AA9E-7386D19DD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r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Source: Tim Thomas, Phd, evictions.study/washington</a:t>
            </a:r>
          </a:p>
        </p:txBody>
      </p:sp>
    </p:spTree>
    <p:extLst>
      <p:ext uri="{BB962C8B-B14F-4D97-AF65-F5344CB8AC3E}">
        <p14:creationId xmlns:p14="http://schemas.microsoft.com/office/powerpoint/2010/main" val="844867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B4560-FCFD-8047-BE3A-11A8F2ABE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1864" y="3034665"/>
            <a:ext cx="3704436" cy="4269105"/>
          </a:xfrm>
        </p:spPr>
        <p:txBody>
          <a:bodyPr vert="horz" lIns="137160" tIns="68580" rIns="137160" bIns="68580" rtlCol="0" anchor="ctr">
            <a:normAutofit/>
          </a:bodyPr>
          <a:lstStyle/>
          <a:p>
            <a:r>
              <a:rPr lang="en-US" sz="5550"/>
              <a:t>Who is impacted by eviction? </a:t>
            </a:r>
          </a:p>
        </p:txBody>
      </p:sp>
      <p:pic>
        <p:nvPicPr>
          <p:cNvPr id="2050" name="Picture 2" descr="https://lh4.googleusercontent.com/9p7LRlu7gQ84WIla6r705H1wiWSdlEICyKVZR5S2IYAIry1Yr3101KxJw_n2y_CS1JHYqvdRIj0urKZGy9rScp5_PpDGe1vf4MWvY0Gbi0EpiJAgs_j5Y5UNpKospSdXDA2CbHd8PsQ">
            <a:extLst>
              <a:ext uri="{FF2B5EF4-FFF2-40B4-BE49-F238E27FC236}">
                <a16:creationId xmlns:a16="http://schemas.microsoft.com/office/drawing/2014/main" id="{9C48B7DB-8D9B-1242-9EB3-28843DC373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0" r="1" b="1"/>
          <a:stretch/>
        </p:blipFill>
        <p:spPr bwMode="auto">
          <a:xfrm>
            <a:off x="817857" y="1287788"/>
            <a:ext cx="11412456" cy="781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652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3A826B85-D58A-48FB-ABB8-881A5F8CC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AAD7A9-3495-CC4A-AF2E-5D740418F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180" y="8129588"/>
            <a:ext cx="15407640" cy="1404939"/>
          </a:xfrm>
        </p:spPr>
        <p:txBody>
          <a:bodyPr vert="horz" lIns="137160" tIns="68580" rIns="137160" bIns="68580" rtlCol="0" anchor="ctr">
            <a:normAutofit/>
          </a:bodyPr>
          <a:lstStyle/>
          <a:p>
            <a:pPr algn="ctr"/>
            <a:r>
              <a:rPr lang="en-US" sz="6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Demographics of Individual Seattle Landlords (%)</a:t>
            </a:r>
          </a:p>
        </p:txBody>
      </p:sp>
      <p:sp>
        <p:nvSpPr>
          <p:cNvPr id="16" name="Rounded Rectangle 5">
            <a:extLst>
              <a:ext uri="{FF2B5EF4-FFF2-40B4-BE49-F238E27FC236}">
                <a16:creationId xmlns:a16="http://schemas.microsoft.com/office/drawing/2014/main" id="{20B579A7-44A3-4863-B4F6-E1E3D667A5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0180" y="1485900"/>
            <a:ext cx="15407640" cy="645795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81D9FF4-233F-954A-AC34-1A649C0D5D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767" r="2425" b="-1"/>
          <a:stretch/>
        </p:blipFill>
        <p:spPr>
          <a:xfrm>
            <a:off x="1922526" y="1964817"/>
            <a:ext cx="14442948" cy="550011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633797328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11020.OrgTemplate" id="{914DB560-2818-4DC2-A666-D195DB9D7F1E}" vid="{CFF28700-2F19-4692-B768-A718C1F5CF29}"/>
    </a:ext>
  </a:extLst>
</a:theme>
</file>

<file path=ppt/theme/theme2.xml><?xml version="1.0" encoding="utf-8"?>
<a:theme xmlns:a="http://schemas.openxmlformats.org/drawingml/2006/main" name="Wood Type">
  <a:themeElements>
    <a:clrScheme name="Custom 11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C56637"/>
      </a:accent1>
      <a:accent2>
        <a:srgbClr val="A2542B"/>
      </a:accent2>
      <a:accent3>
        <a:srgbClr val="3E647C"/>
      </a:accent3>
      <a:accent4>
        <a:srgbClr val="742B2B"/>
      </a:accent4>
      <a:accent5>
        <a:srgbClr val="DAC9A7"/>
      </a:accent5>
      <a:accent6>
        <a:srgbClr val="C4AA7F"/>
      </a:accent6>
      <a:hlink>
        <a:srgbClr val="3E647C"/>
      </a:hlink>
      <a:folHlink>
        <a:srgbClr val="96A9A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063DC96329334382B62AF6AA4EA455" ma:contentTypeVersion="17" ma:contentTypeDescription="Create a new document." ma:contentTypeScope="" ma:versionID="1a370172c00ca5792e1563188efcf8a9">
  <xsd:schema xmlns:xsd="http://www.w3.org/2001/XMLSchema" xmlns:xs="http://www.w3.org/2001/XMLSchema" xmlns:p="http://schemas.microsoft.com/office/2006/metadata/properties" xmlns:ns2="35105e1f-aec5-4642-b1e9-fb600a2dc2ce" xmlns:ns3="bcaa87e4-3aeb-4dd9-b29d-760a96d4fb61" xmlns:ns4="2beaef9f-cf1f-479f-a374-c737fe2c05cb" targetNamespace="http://schemas.microsoft.com/office/2006/metadata/properties" ma:root="true" ma:fieldsID="b9ada353b01792707dd7b8233f000655" ns2:_="" ns3:_="" ns4:_="">
    <xsd:import namespace="35105e1f-aec5-4642-b1e9-fb600a2dc2ce"/>
    <xsd:import namespace="bcaa87e4-3aeb-4dd9-b29d-760a96d4fb61"/>
    <xsd:import namespace="2beaef9f-cf1f-479f-a374-c737fe2c05c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2:SharedWithUsers" minOccurs="0"/>
                <xsd:element ref="ns2:SharedWithDetails" minOccurs="0"/>
                <xsd:element ref="ns3:Team" minOccurs="0"/>
                <xsd:element ref="ns3:ARSection" minOccurs="0"/>
                <xsd:element ref="ns3:Reviewed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105e1f-aec5-4642-b1e9-fb600a2dc2c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aa87e4-3aeb-4dd9-b29d-760a96d4fb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Team" ma:index="22" nillable="true" ma:displayName="Team" ma:default="Ops" ma:format="Dropdown" ma:internalName="Team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BHRD"/>
                        <xsd:enumeration value="RC"/>
                        <xsd:enumeration value="OAHA"/>
                        <xsd:enumeration value="Ops"/>
                        <xsd:enumeration value="VI"/>
                        <xsd:enumeration value="PME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ARSection" ma:index="23" nillable="true" ma:displayName="AR Section" ma:format="Dropdown" ma:internalName="ARSection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ssessment"/>
                    <xsd:enumeration value="Equity"/>
                    <xsd:enumeration value="Recommendations"/>
                    <xsd:enumeration value="Background"/>
                  </xsd:restriction>
                </xsd:simpleType>
              </xsd:element>
            </xsd:sequence>
          </xsd:extension>
        </xsd:complexContent>
      </xsd:complexType>
    </xsd:element>
    <xsd:element name="Reviewed" ma:index="24" nillable="true" ma:displayName="Reviewed" ma:default="1" ma:format="Dropdown" ma:internalName="Reviewed">
      <xsd:simpleType>
        <xsd:restriction base="dms:Boolean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487192d8-99aa-4f2d-82ad-d3af49b789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eaef9f-cf1f-479f-a374-c737fe2c05cb" elementFormDefault="qualified">
    <xsd:import namespace="http://schemas.microsoft.com/office/2006/documentManagement/types"/>
    <xsd:import namespace="http://schemas.microsoft.com/office/infopath/2007/PartnerControls"/>
    <xsd:element name="TaxCatchAll" ma:index="27" nillable="true" ma:displayName="Taxonomy Catch All Column" ma:hidden="true" ma:list="{9299738f-ecfd-496c-8ad7-89d1c264a195}" ma:internalName="TaxCatchAll" ma:showField="CatchAllData" ma:web="35105e1f-aec5-4642-b1e9-fb600a2dc2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caa87e4-3aeb-4dd9-b29d-760a96d4fb61">
      <Terms xmlns="http://schemas.microsoft.com/office/infopath/2007/PartnerControls"/>
    </lcf76f155ced4ddcb4097134ff3c332f>
    <Team xmlns="bcaa87e4-3aeb-4dd9-b29d-760a96d4fb61">
      <Value>Ops</Value>
    </Team>
    <ARSection xmlns="bcaa87e4-3aeb-4dd9-b29d-760a96d4fb61" xsi:nil="true"/>
    <Reviewed xmlns="bcaa87e4-3aeb-4dd9-b29d-760a96d4fb61">true</Reviewed>
    <TaxCatchAll xmlns="2beaef9f-cf1f-479f-a374-c737fe2c05cb" xsi:nil="true"/>
    <_dlc_DocId xmlns="35105e1f-aec5-4642-b1e9-fb600a2dc2ce">PRAF7MZSCJMH-1824532187-4406</_dlc_DocId>
    <_dlc_DocIdUrl xmlns="35105e1f-aec5-4642-b1e9-fb600a2dc2ce">
      <Url>https://kc1.sharepoint.com/teams/DCHS/ASD/_layouts/15/DocIdRedir.aspx?ID=PRAF7MZSCJMH-1824532187-4406</Url>
      <Description>PRAF7MZSCJMH-1824532187-4406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8E820707-E3BF-4DCA-965D-CE4C1722989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D35435B-7FFF-4626-AF94-CD47C4119C81}"/>
</file>

<file path=customXml/itemProps3.xml><?xml version="1.0" encoding="utf-8"?>
<ds:datastoreItem xmlns:ds="http://schemas.openxmlformats.org/officeDocument/2006/customXml" ds:itemID="{B1A28CA5-9191-4810-9FB7-40BC97D60F0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4.xml><?xml version="1.0" encoding="utf-8"?>
<ds:datastoreItem xmlns:ds="http://schemas.openxmlformats.org/officeDocument/2006/customXml" ds:itemID="{90A51CF9-267A-4B74-A645-67E399EEE1F7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790</TotalTime>
  <Words>1590</Words>
  <Application>Microsoft Macintosh PowerPoint</Application>
  <PresentationFormat>Custom</PresentationFormat>
  <Paragraphs>223</Paragraphs>
  <Slides>40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53" baseType="lpstr">
      <vt:lpstr>Raleway Bold</vt:lpstr>
      <vt:lpstr>Calibri</vt:lpstr>
      <vt:lpstr>Raleway Italics</vt:lpstr>
      <vt:lpstr>Raleway</vt:lpstr>
      <vt:lpstr>Arial</vt:lpstr>
      <vt:lpstr>Wingdings</vt:lpstr>
      <vt:lpstr>Telegraf</vt:lpstr>
      <vt:lpstr>Calibri Light</vt:lpstr>
      <vt:lpstr>Raleway Heavy</vt:lpstr>
      <vt:lpstr>Trebuchet MS</vt:lpstr>
      <vt:lpstr>Office Theme</vt:lpstr>
      <vt:lpstr>Wood Type</vt:lpstr>
      <vt:lpstr>1_Office Theme</vt:lpstr>
      <vt:lpstr>Evictions After the Moratorium</vt:lpstr>
      <vt:lpstr>About the Housing Justice Project</vt:lpstr>
      <vt:lpstr>What Causes Eviction? </vt:lpstr>
      <vt:lpstr>Causes of Eviction (2019 King County)</vt:lpstr>
      <vt:lpstr>The majority of evictions are for one month of rent or less</vt:lpstr>
      <vt:lpstr>King County Renter Demographics</vt:lpstr>
      <vt:lpstr>PowerPoint Presentation</vt:lpstr>
      <vt:lpstr>Who is impacted by eviction? </vt:lpstr>
      <vt:lpstr>Demographics of Individual Seattle Landlords (%)</vt:lpstr>
      <vt:lpstr>PowerPoint Presentation</vt:lpstr>
      <vt:lpstr>Current Trends </vt:lpstr>
      <vt:lpstr>Court Process:</vt:lpstr>
      <vt:lpstr>PowerPoint Presentation</vt:lpstr>
      <vt:lpstr>PowerPoint Presentation</vt:lpstr>
      <vt:lpstr>How do nonpayment of rent evictions work? </vt:lpstr>
      <vt:lpstr>The Tenant can still stop the eviction: </vt:lpstr>
      <vt:lpstr>Rental Assistance Pledges</vt:lpstr>
      <vt:lpstr>Common Issues </vt:lpstr>
      <vt:lpstr>Landlords Refusing Rental Assistance </vt:lpstr>
      <vt:lpstr>Tenants not being processed in time for rental assistance  </vt:lpstr>
      <vt:lpstr>Tenants signing mutual terminations when Landlord refuses or due to other pressure  </vt:lpstr>
      <vt:lpstr>Tenants missing court dates  </vt:lpstr>
      <vt:lpstr>Tenants not receiving proper notice to vacate  </vt:lpstr>
      <vt:lpstr>Landlords ignoring the new Just Cause Law  </vt:lpstr>
      <vt:lpstr>W H O W E A R 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Housing stability program    </vt:lpstr>
      <vt:lpstr>Subsidized Housing</vt:lpstr>
      <vt:lpstr>Subsidized Housing: In Washington</vt:lpstr>
      <vt:lpstr>Subsidized Housing: In Washington</vt:lpstr>
      <vt:lpstr>Subsidized Housing: Legal Intervention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Rhea</dc:creator>
  <cp:lastModifiedBy>Rhea</cp:lastModifiedBy>
  <cp:revision>55</cp:revision>
  <dcterms:created xsi:type="dcterms:W3CDTF">2022-05-02T06:03:17Z</dcterms:created>
  <dcterms:modified xsi:type="dcterms:W3CDTF">2022-05-02T21:30:22Z</dcterms:modified>
  <dc:identifier>DAEoKwMUGHs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0x0101003F063DC96329334382B62AF6AA4EA455</vt:lpwstr>
  </property>
  <property fmtid="{D5CDD505-2E9C-101B-9397-08002B2CF9AE}" pid="3" name="_dlc_DocIdItemGuid">
    <vt:lpwstr>2055d3c8-7730-4fcb-a250-f02dbf42bd03</vt:lpwstr>
  </property>
  <property fmtid="{D5CDD505-2E9C-101B-9397-08002B2CF9AE}" pid="4" name="MediaServiceImageTags">
    <vt:lpwstr/>
  </property>
</Properties>
</file>