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5"/>
    <p:sldMasterId id="2147484077" r:id="rId6"/>
    <p:sldMasterId id="2147484090" r:id="rId7"/>
    <p:sldMasterId id="2147484102" r:id="rId8"/>
    <p:sldMasterId id="2147484114" r:id="rId9"/>
  </p:sldMasterIdLst>
  <p:notesMasterIdLst>
    <p:notesMasterId r:id="rId87"/>
  </p:notesMasterIdLst>
  <p:sldIdLst>
    <p:sldId id="407" r:id="rId10"/>
    <p:sldId id="449" r:id="rId11"/>
    <p:sldId id="642" r:id="rId12"/>
    <p:sldId id="2978" r:id="rId13"/>
    <p:sldId id="1266" r:id="rId14"/>
    <p:sldId id="3192" r:id="rId15"/>
    <p:sldId id="2979" r:id="rId16"/>
    <p:sldId id="2753" r:id="rId17"/>
    <p:sldId id="2980" r:id="rId18"/>
    <p:sldId id="1258" r:id="rId19"/>
    <p:sldId id="451" r:id="rId20"/>
    <p:sldId id="1269" r:id="rId21"/>
    <p:sldId id="2990" r:id="rId22"/>
    <p:sldId id="2991" r:id="rId23"/>
    <p:sldId id="3209" r:id="rId24"/>
    <p:sldId id="2992" r:id="rId25"/>
    <p:sldId id="3193" r:id="rId26"/>
    <p:sldId id="3204" r:id="rId27"/>
    <p:sldId id="3205" r:id="rId28"/>
    <p:sldId id="3203" r:id="rId29"/>
    <p:sldId id="3206" r:id="rId30"/>
    <p:sldId id="3200" r:id="rId31"/>
    <p:sldId id="3201" r:id="rId32"/>
    <p:sldId id="436" r:id="rId33"/>
    <p:sldId id="3208" r:id="rId34"/>
    <p:sldId id="3228" r:id="rId35"/>
    <p:sldId id="3229" r:id="rId36"/>
    <p:sldId id="3231" r:id="rId37"/>
    <p:sldId id="3234" r:id="rId38"/>
    <p:sldId id="3235" r:id="rId39"/>
    <p:sldId id="3236" r:id="rId40"/>
    <p:sldId id="3211" r:id="rId41"/>
    <p:sldId id="3226" r:id="rId42"/>
    <p:sldId id="3246" r:id="rId43"/>
    <p:sldId id="3238" r:id="rId44"/>
    <p:sldId id="3227" r:id="rId45"/>
    <p:sldId id="3245" r:id="rId46"/>
    <p:sldId id="3244" r:id="rId47"/>
    <p:sldId id="3214" r:id="rId48"/>
    <p:sldId id="3237" r:id="rId49"/>
    <p:sldId id="3248" r:id="rId50"/>
    <p:sldId id="317" r:id="rId51"/>
    <p:sldId id="318" r:id="rId52"/>
    <p:sldId id="319" r:id="rId53"/>
    <p:sldId id="320" r:id="rId54"/>
    <p:sldId id="3217" r:id="rId55"/>
    <p:sldId id="3247" r:id="rId56"/>
    <p:sldId id="3219" r:id="rId57"/>
    <p:sldId id="3222" r:id="rId58"/>
    <p:sldId id="3223" r:id="rId59"/>
    <p:sldId id="3225" r:id="rId60"/>
    <p:sldId id="3239" r:id="rId61"/>
    <p:sldId id="3221" r:id="rId62"/>
    <p:sldId id="3220" r:id="rId63"/>
    <p:sldId id="3207" r:id="rId64"/>
    <p:sldId id="614" r:id="rId65"/>
    <p:sldId id="3218" r:id="rId66"/>
    <p:sldId id="3242" r:id="rId67"/>
    <p:sldId id="3033" r:id="rId68"/>
    <p:sldId id="440" r:id="rId69"/>
    <p:sldId id="1275" r:id="rId70"/>
    <p:sldId id="341" r:id="rId71"/>
    <p:sldId id="3186" r:id="rId72"/>
    <p:sldId id="3194" r:id="rId73"/>
    <p:sldId id="336" r:id="rId74"/>
    <p:sldId id="3240" r:id="rId75"/>
    <p:sldId id="3181" r:id="rId76"/>
    <p:sldId id="3195" r:id="rId77"/>
    <p:sldId id="3243" r:id="rId78"/>
    <p:sldId id="3210" r:id="rId79"/>
    <p:sldId id="708" r:id="rId80"/>
    <p:sldId id="3198" r:id="rId81"/>
    <p:sldId id="607" r:id="rId82"/>
    <p:sldId id="427" r:id="rId83"/>
    <p:sldId id="3199" r:id="rId84"/>
    <p:sldId id="3249" r:id="rId85"/>
    <p:sldId id="456" r:id="rId8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4"/>
    <a:srgbClr val="1D4433"/>
    <a:srgbClr val="E6F1C3"/>
    <a:srgbClr val="387328"/>
    <a:srgbClr val="C9EDB3"/>
    <a:srgbClr val="D5EDA6"/>
    <a:srgbClr val="CAF1CA"/>
    <a:srgbClr val="801F2C"/>
    <a:srgbClr val="EA889E"/>
    <a:srgbClr val="F3F7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7324" autoAdjust="0"/>
  </p:normalViewPr>
  <p:slideViewPr>
    <p:cSldViewPr snapToGrid="0" snapToObjects="1">
      <p:cViewPr varScale="1">
        <p:scale>
          <a:sx n="94" d="100"/>
          <a:sy n="94" d="100"/>
        </p:scale>
        <p:origin x="1056" y="184"/>
      </p:cViewPr>
      <p:guideLst>
        <p:guide orient="horz" pos="2160"/>
        <p:guide pos="2880"/>
      </p:guideLst>
    </p:cSldViewPr>
  </p:slideViewPr>
  <p:outlineViewPr>
    <p:cViewPr>
      <p:scale>
        <a:sx n="33" d="100"/>
        <a:sy n="33" d="100"/>
      </p:scale>
      <p:origin x="16" y="370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1.xml"/><Relationship Id="rId90" Type="http://schemas.openxmlformats.org/officeDocument/2006/relationships/theme" Target="theme/theme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3.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6B106-A7D2-47F5-B35E-9C930D8BA69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C7305B4-F522-9544-B5C4-68B95F5760EC}">
      <dgm:prSet/>
      <dgm:spPr/>
      <dgm:t>
        <a:bodyPr/>
        <a:lstStyle/>
        <a:p>
          <a:r>
            <a:rPr lang="en-US" dirty="0"/>
            <a:t>Do your best to be present.</a:t>
          </a:r>
        </a:p>
      </dgm:t>
    </dgm:pt>
    <dgm:pt modelId="{2A539180-296F-4740-8CCC-7AB6C4669965}" type="parTrans" cxnId="{D9824B7C-DDCD-8842-A393-AC4347135FAB}">
      <dgm:prSet/>
      <dgm:spPr/>
      <dgm:t>
        <a:bodyPr/>
        <a:lstStyle/>
        <a:p>
          <a:endParaRPr lang="en-US"/>
        </a:p>
      </dgm:t>
    </dgm:pt>
    <dgm:pt modelId="{E744A584-D2B6-1946-8422-B51A6A578C39}" type="sibTrans" cxnId="{D9824B7C-DDCD-8842-A393-AC4347135FAB}">
      <dgm:prSet/>
      <dgm:spPr/>
      <dgm:t>
        <a:bodyPr/>
        <a:lstStyle/>
        <a:p>
          <a:endParaRPr lang="en-US"/>
        </a:p>
      </dgm:t>
    </dgm:pt>
    <dgm:pt modelId="{DB01ED28-0CBF-4943-82E7-36B356559F80}">
      <dgm:prSet/>
      <dgm:spPr/>
      <dgm:t>
        <a:bodyPr/>
        <a:lstStyle/>
        <a:p>
          <a:r>
            <a:rPr lang="en-US" dirty="0"/>
            <a:t>Be kind to yourself. </a:t>
          </a:r>
        </a:p>
      </dgm:t>
    </dgm:pt>
    <dgm:pt modelId="{37DA1090-6F79-3346-98D0-607AB22E6AF7}" type="parTrans" cxnId="{8C62F089-F060-D04A-B6BF-40FB3FDEA8B2}">
      <dgm:prSet/>
      <dgm:spPr/>
      <dgm:t>
        <a:bodyPr/>
        <a:lstStyle/>
        <a:p>
          <a:endParaRPr lang="en-US"/>
        </a:p>
      </dgm:t>
    </dgm:pt>
    <dgm:pt modelId="{497D5766-FF5F-0B40-B341-8DA7154FDEE8}" type="sibTrans" cxnId="{8C62F089-F060-D04A-B6BF-40FB3FDEA8B2}">
      <dgm:prSet/>
      <dgm:spPr/>
      <dgm:t>
        <a:bodyPr/>
        <a:lstStyle/>
        <a:p>
          <a:endParaRPr lang="en-US"/>
        </a:p>
      </dgm:t>
    </dgm:pt>
    <dgm:pt modelId="{435D25FA-13F7-5945-8899-AF99FC5588F0}">
      <dgm:prSet/>
      <dgm:spPr/>
      <dgm:t>
        <a:bodyPr/>
        <a:lstStyle/>
        <a:p>
          <a:r>
            <a:rPr lang="en-US"/>
            <a:t>Remember that vulnerability often leads to growth.</a:t>
          </a:r>
          <a:endParaRPr lang="en-US" dirty="0"/>
        </a:p>
      </dgm:t>
    </dgm:pt>
    <dgm:pt modelId="{D928C0B3-3852-5D44-BB37-52CB0387619D}" type="parTrans" cxnId="{AEF4E172-12E3-794F-A6FB-36B7A4C4B400}">
      <dgm:prSet/>
      <dgm:spPr/>
      <dgm:t>
        <a:bodyPr/>
        <a:lstStyle/>
        <a:p>
          <a:endParaRPr lang="en-US"/>
        </a:p>
      </dgm:t>
    </dgm:pt>
    <dgm:pt modelId="{45A2B5A0-C82E-8543-94AC-140BEFA1207F}" type="sibTrans" cxnId="{AEF4E172-12E3-794F-A6FB-36B7A4C4B400}">
      <dgm:prSet/>
      <dgm:spPr/>
      <dgm:t>
        <a:bodyPr/>
        <a:lstStyle/>
        <a:p>
          <a:endParaRPr lang="en-US"/>
        </a:p>
      </dgm:t>
    </dgm:pt>
    <dgm:pt modelId="{508A29AD-67A6-9249-B61D-894C9486688E}">
      <dgm:prSet/>
      <dgm:spPr/>
      <dgm:t>
        <a:bodyPr/>
        <a:lstStyle/>
        <a:p>
          <a:r>
            <a:rPr lang="en-US" dirty="0"/>
            <a:t>Do no harm.</a:t>
          </a:r>
        </a:p>
      </dgm:t>
    </dgm:pt>
    <dgm:pt modelId="{B0B59AE8-054A-1E40-A8AA-0F8AD8D8EA79}" type="parTrans" cxnId="{B97AACA8-E6B2-914B-B02F-F866939883E9}">
      <dgm:prSet/>
      <dgm:spPr/>
      <dgm:t>
        <a:bodyPr/>
        <a:lstStyle/>
        <a:p>
          <a:endParaRPr lang="en-US"/>
        </a:p>
      </dgm:t>
    </dgm:pt>
    <dgm:pt modelId="{1B49B3F8-0FDF-6342-BCFB-AFDE18F96200}" type="sibTrans" cxnId="{B97AACA8-E6B2-914B-B02F-F866939883E9}">
      <dgm:prSet/>
      <dgm:spPr/>
      <dgm:t>
        <a:bodyPr/>
        <a:lstStyle/>
        <a:p>
          <a:endParaRPr lang="en-US"/>
        </a:p>
      </dgm:t>
    </dgm:pt>
    <dgm:pt modelId="{F86746D6-2F26-6143-8768-75CDF804DC99}" type="pres">
      <dgm:prSet presAssocID="{1BF6B106-A7D2-47F5-B35E-9C930D8BA695}" presName="linear" presStyleCnt="0">
        <dgm:presLayoutVars>
          <dgm:animLvl val="lvl"/>
          <dgm:resizeHandles val="exact"/>
        </dgm:presLayoutVars>
      </dgm:prSet>
      <dgm:spPr/>
    </dgm:pt>
    <dgm:pt modelId="{02211A00-6A41-B440-9A91-A18FA5A82341}" type="pres">
      <dgm:prSet presAssocID="{EC7305B4-F522-9544-B5C4-68B95F5760EC}" presName="parentText" presStyleLbl="node1" presStyleIdx="0" presStyleCnt="4">
        <dgm:presLayoutVars>
          <dgm:chMax val="0"/>
          <dgm:bulletEnabled val="1"/>
        </dgm:presLayoutVars>
      </dgm:prSet>
      <dgm:spPr/>
    </dgm:pt>
    <dgm:pt modelId="{9732F821-EF14-944C-B19E-CCE5DCE675CF}" type="pres">
      <dgm:prSet presAssocID="{E744A584-D2B6-1946-8422-B51A6A578C39}" presName="spacer" presStyleCnt="0"/>
      <dgm:spPr/>
    </dgm:pt>
    <dgm:pt modelId="{95D5DDCA-6B3E-644F-85D4-7ECC51F43597}" type="pres">
      <dgm:prSet presAssocID="{508A29AD-67A6-9249-B61D-894C9486688E}" presName="parentText" presStyleLbl="node1" presStyleIdx="1" presStyleCnt="4">
        <dgm:presLayoutVars>
          <dgm:chMax val="0"/>
          <dgm:bulletEnabled val="1"/>
        </dgm:presLayoutVars>
      </dgm:prSet>
      <dgm:spPr/>
    </dgm:pt>
    <dgm:pt modelId="{F27363B8-0401-ED42-9D85-57D8862591BE}" type="pres">
      <dgm:prSet presAssocID="{1B49B3F8-0FDF-6342-BCFB-AFDE18F96200}" presName="spacer" presStyleCnt="0"/>
      <dgm:spPr/>
    </dgm:pt>
    <dgm:pt modelId="{5BBF86CC-4269-FB4A-BC25-BC5B7DA165C2}" type="pres">
      <dgm:prSet presAssocID="{DB01ED28-0CBF-4943-82E7-36B356559F80}" presName="parentText" presStyleLbl="node1" presStyleIdx="2" presStyleCnt="4">
        <dgm:presLayoutVars>
          <dgm:chMax val="0"/>
          <dgm:bulletEnabled val="1"/>
        </dgm:presLayoutVars>
      </dgm:prSet>
      <dgm:spPr/>
    </dgm:pt>
    <dgm:pt modelId="{6EF70175-56FB-7542-8432-0EB440507CFF}" type="pres">
      <dgm:prSet presAssocID="{497D5766-FF5F-0B40-B341-8DA7154FDEE8}" presName="spacer" presStyleCnt="0"/>
      <dgm:spPr/>
    </dgm:pt>
    <dgm:pt modelId="{1EE03D5B-6ECE-684F-987A-BF131F521CF1}" type="pres">
      <dgm:prSet presAssocID="{435D25FA-13F7-5945-8899-AF99FC5588F0}" presName="parentText" presStyleLbl="node1" presStyleIdx="3" presStyleCnt="4">
        <dgm:presLayoutVars>
          <dgm:chMax val="0"/>
          <dgm:bulletEnabled val="1"/>
        </dgm:presLayoutVars>
      </dgm:prSet>
      <dgm:spPr/>
    </dgm:pt>
  </dgm:ptLst>
  <dgm:cxnLst>
    <dgm:cxn modelId="{8239672C-EF87-F34F-AF62-310B42B83F39}" type="presOf" srcId="{EC7305B4-F522-9544-B5C4-68B95F5760EC}" destId="{02211A00-6A41-B440-9A91-A18FA5A82341}" srcOrd="0" destOrd="0" presId="urn:microsoft.com/office/officeart/2005/8/layout/vList2"/>
    <dgm:cxn modelId="{59086A37-3979-CD48-B9E9-46914BC2CB1F}" type="presOf" srcId="{508A29AD-67A6-9249-B61D-894C9486688E}" destId="{95D5DDCA-6B3E-644F-85D4-7ECC51F43597}" srcOrd="0" destOrd="0" presId="urn:microsoft.com/office/officeart/2005/8/layout/vList2"/>
    <dgm:cxn modelId="{AF51763B-B322-6147-AA46-3A9B8A2758B4}" type="presOf" srcId="{435D25FA-13F7-5945-8899-AF99FC5588F0}" destId="{1EE03D5B-6ECE-684F-987A-BF131F521CF1}" srcOrd="0" destOrd="0" presId="urn:microsoft.com/office/officeart/2005/8/layout/vList2"/>
    <dgm:cxn modelId="{57D29C44-7F8E-7449-93A6-8489722B4864}" type="presOf" srcId="{DB01ED28-0CBF-4943-82E7-36B356559F80}" destId="{5BBF86CC-4269-FB4A-BC25-BC5B7DA165C2}" srcOrd="0" destOrd="0" presId="urn:microsoft.com/office/officeart/2005/8/layout/vList2"/>
    <dgm:cxn modelId="{AEF4E172-12E3-794F-A6FB-36B7A4C4B400}" srcId="{1BF6B106-A7D2-47F5-B35E-9C930D8BA695}" destId="{435D25FA-13F7-5945-8899-AF99FC5588F0}" srcOrd="3" destOrd="0" parTransId="{D928C0B3-3852-5D44-BB37-52CB0387619D}" sibTransId="{45A2B5A0-C82E-8543-94AC-140BEFA1207F}"/>
    <dgm:cxn modelId="{036A2D58-88A0-3B45-B3DD-4A3F3A8DDFEF}" type="presOf" srcId="{1BF6B106-A7D2-47F5-B35E-9C930D8BA695}" destId="{F86746D6-2F26-6143-8768-75CDF804DC99}" srcOrd="0" destOrd="0" presId="urn:microsoft.com/office/officeart/2005/8/layout/vList2"/>
    <dgm:cxn modelId="{D9824B7C-DDCD-8842-A393-AC4347135FAB}" srcId="{1BF6B106-A7D2-47F5-B35E-9C930D8BA695}" destId="{EC7305B4-F522-9544-B5C4-68B95F5760EC}" srcOrd="0" destOrd="0" parTransId="{2A539180-296F-4740-8CCC-7AB6C4669965}" sibTransId="{E744A584-D2B6-1946-8422-B51A6A578C39}"/>
    <dgm:cxn modelId="{8C62F089-F060-D04A-B6BF-40FB3FDEA8B2}" srcId="{1BF6B106-A7D2-47F5-B35E-9C930D8BA695}" destId="{DB01ED28-0CBF-4943-82E7-36B356559F80}" srcOrd="2" destOrd="0" parTransId="{37DA1090-6F79-3346-98D0-607AB22E6AF7}" sibTransId="{497D5766-FF5F-0B40-B341-8DA7154FDEE8}"/>
    <dgm:cxn modelId="{B97AACA8-E6B2-914B-B02F-F866939883E9}" srcId="{1BF6B106-A7D2-47F5-B35E-9C930D8BA695}" destId="{508A29AD-67A6-9249-B61D-894C9486688E}" srcOrd="1" destOrd="0" parTransId="{B0B59AE8-054A-1E40-A8AA-0F8AD8D8EA79}" sibTransId="{1B49B3F8-0FDF-6342-BCFB-AFDE18F96200}"/>
    <dgm:cxn modelId="{99BC132C-6B93-5043-B542-97C5550E6E9B}" type="presParOf" srcId="{F86746D6-2F26-6143-8768-75CDF804DC99}" destId="{02211A00-6A41-B440-9A91-A18FA5A82341}" srcOrd="0" destOrd="0" presId="urn:microsoft.com/office/officeart/2005/8/layout/vList2"/>
    <dgm:cxn modelId="{1261C9F8-028C-6D40-88C0-7C86C029FAFD}" type="presParOf" srcId="{F86746D6-2F26-6143-8768-75CDF804DC99}" destId="{9732F821-EF14-944C-B19E-CCE5DCE675CF}" srcOrd="1" destOrd="0" presId="urn:microsoft.com/office/officeart/2005/8/layout/vList2"/>
    <dgm:cxn modelId="{21A1C0AA-3BB7-0E4D-929A-E6DA8D6010D3}" type="presParOf" srcId="{F86746D6-2F26-6143-8768-75CDF804DC99}" destId="{95D5DDCA-6B3E-644F-85D4-7ECC51F43597}" srcOrd="2" destOrd="0" presId="urn:microsoft.com/office/officeart/2005/8/layout/vList2"/>
    <dgm:cxn modelId="{360685E0-0BD1-474C-A50B-D3467D4CA081}" type="presParOf" srcId="{F86746D6-2F26-6143-8768-75CDF804DC99}" destId="{F27363B8-0401-ED42-9D85-57D8862591BE}" srcOrd="3" destOrd="0" presId="urn:microsoft.com/office/officeart/2005/8/layout/vList2"/>
    <dgm:cxn modelId="{D9FF06AB-A3F5-7F42-AEC6-7E1FA6694F51}" type="presParOf" srcId="{F86746D6-2F26-6143-8768-75CDF804DC99}" destId="{5BBF86CC-4269-FB4A-BC25-BC5B7DA165C2}" srcOrd="4" destOrd="0" presId="urn:microsoft.com/office/officeart/2005/8/layout/vList2"/>
    <dgm:cxn modelId="{93A28B57-84D7-7F40-BDC5-7721CC9477E3}" type="presParOf" srcId="{F86746D6-2F26-6143-8768-75CDF804DC99}" destId="{6EF70175-56FB-7542-8432-0EB440507CFF}" srcOrd="5" destOrd="0" presId="urn:microsoft.com/office/officeart/2005/8/layout/vList2"/>
    <dgm:cxn modelId="{9A98D131-B8CF-5F41-A9E3-5CEE82D2DA92}" type="presParOf" srcId="{F86746D6-2F26-6143-8768-75CDF804DC99}" destId="{1EE03D5B-6ECE-684F-987A-BF131F521CF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D85119-DEB2-4A4D-BA4C-B212105EABE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1ACB07E-9C97-42AD-829F-631D8F9C561F}">
      <dgm:prSet/>
      <dgm:spPr/>
      <dgm:t>
        <a:bodyPr/>
        <a:lstStyle/>
        <a:p>
          <a:r>
            <a:rPr lang="en-US" dirty="0">
              <a:solidFill>
                <a:schemeClr val="tx1"/>
              </a:solidFill>
            </a:rPr>
            <a:t>The approach</a:t>
          </a:r>
        </a:p>
      </dgm:t>
    </dgm:pt>
    <dgm:pt modelId="{1F25EBBB-AE6D-482A-930B-037AB59C9089}" type="parTrans" cxnId="{115F1612-03B5-443C-89ED-0EA08F575B5D}">
      <dgm:prSet/>
      <dgm:spPr/>
      <dgm:t>
        <a:bodyPr/>
        <a:lstStyle/>
        <a:p>
          <a:endParaRPr lang="en-US"/>
        </a:p>
      </dgm:t>
    </dgm:pt>
    <dgm:pt modelId="{BF500454-8B87-47A6-998D-C100008ECC1C}" type="sibTrans" cxnId="{115F1612-03B5-443C-89ED-0EA08F575B5D}">
      <dgm:prSet/>
      <dgm:spPr/>
      <dgm:t>
        <a:bodyPr/>
        <a:lstStyle/>
        <a:p>
          <a:endParaRPr lang="en-US"/>
        </a:p>
      </dgm:t>
    </dgm:pt>
    <dgm:pt modelId="{4CBD7B41-D37C-4621-B13F-06922D97EEC7}">
      <dgm:prSet/>
      <dgm:spPr/>
      <dgm:t>
        <a:bodyPr/>
        <a:lstStyle/>
        <a:p>
          <a:r>
            <a:rPr lang="en-US" dirty="0">
              <a:solidFill>
                <a:schemeClr val="tx1"/>
              </a:solidFill>
            </a:rPr>
            <a:t>Crisis response</a:t>
          </a:r>
        </a:p>
      </dgm:t>
    </dgm:pt>
    <dgm:pt modelId="{1DDB6F9D-DB83-4D93-9EA7-7DCD92D7A722}" type="parTrans" cxnId="{9124EFE6-2A8F-4E05-A247-9F91A9DBAA28}">
      <dgm:prSet/>
      <dgm:spPr/>
      <dgm:t>
        <a:bodyPr/>
        <a:lstStyle/>
        <a:p>
          <a:endParaRPr lang="en-US"/>
        </a:p>
      </dgm:t>
    </dgm:pt>
    <dgm:pt modelId="{4E6AE52F-05C6-46C3-BFFF-FF712D9079FD}" type="sibTrans" cxnId="{9124EFE6-2A8F-4E05-A247-9F91A9DBAA28}">
      <dgm:prSet/>
      <dgm:spPr/>
      <dgm:t>
        <a:bodyPr/>
        <a:lstStyle/>
        <a:p>
          <a:endParaRPr lang="en-US"/>
        </a:p>
      </dgm:t>
    </dgm:pt>
    <dgm:pt modelId="{36000761-91BB-4EBA-9382-CC5589E3E95C}">
      <dgm:prSet/>
      <dgm:spPr/>
      <dgm:t>
        <a:bodyPr/>
        <a:lstStyle/>
        <a:p>
          <a:r>
            <a:rPr lang="en-US" dirty="0">
              <a:solidFill>
                <a:schemeClr val="tx1"/>
              </a:solidFill>
            </a:rPr>
            <a:t>Interventions</a:t>
          </a:r>
        </a:p>
      </dgm:t>
    </dgm:pt>
    <dgm:pt modelId="{FF2752C5-E993-49A2-B260-3FCFAC5B4AA1}" type="parTrans" cxnId="{2C9938EA-4538-4F2F-9A84-B1D2FB899060}">
      <dgm:prSet/>
      <dgm:spPr/>
      <dgm:t>
        <a:bodyPr/>
        <a:lstStyle/>
        <a:p>
          <a:endParaRPr lang="en-US"/>
        </a:p>
      </dgm:t>
    </dgm:pt>
    <dgm:pt modelId="{D6762473-99D2-44CE-B90E-E38410F50C14}" type="sibTrans" cxnId="{2C9938EA-4538-4F2F-9A84-B1D2FB899060}">
      <dgm:prSet/>
      <dgm:spPr/>
      <dgm:t>
        <a:bodyPr/>
        <a:lstStyle/>
        <a:p>
          <a:endParaRPr lang="en-US"/>
        </a:p>
      </dgm:t>
    </dgm:pt>
    <dgm:pt modelId="{250B258C-2157-491E-AD77-8565585881C4}">
      <dgm:prSet/>
      <dgm:spPr/>
      <dgm:t>
        <a:bodyPr/>
        <a:lstStyle/>
        <a:p>
          <a:r>
            <a:rPr lang="en-US" dirty="0">
              <a:solidFill>
                <a:schemeClr val="tx1"/>
              </a:solidFill>
            </a:rPr>
            <a:t>Provider sustainability</a:t>
          </a:r>
        </a:p>
      </dgm:t>
    </dgm:pt>
    <dgm:pt modelId="{F82E0452-3921-425A-8162-7E6C6D6956CF}" type="parTrans" cxnId="{338001F3-1F03-42D9-9872-814640BB71DA}">
      <dgm:prSet/>
      <dgm:spPr/>
      <dgm:t>
        <a:bodyPr/>
        <a:lstStyle/>
        <a:p>
          <a:endParaRPr lang="en-US"/>
        </a:p>
      </dgm:t>
    </dgm:pt>
    <dgm:pt modelId="{AFCA61F9-AB61-4361-9CD2-2612DDD88AE6}" type="sibTrans" cxnId="{338001F3-1F03-42D9-9872-814640BB71DA}">
      <dgm:prSet/>
      <dgm:spPr/>
      <dgm:t>
        <a:bodyPr/>
        <a:lstStyle/>
        <a:p>
          <a:endParaRPr lang="en-US"/>
        </a:p>
      </dgm:t>
    </dgm:pt>
    <dgm:pt modelId="{F21BC0F6-B321-9A40-A2C2-6C08F118D717}" type="pres">
      <dgm:prSet presAssocID="{83D85119-DEB2-4A4D-BA4C-B212105EABEA}" presName="linear" presStyleCnt="0">
        <dgm:presLayoutVars>
          <dgm:animLvl val="lvl"/>
          <dgm:resizeHandles val="exact"/>
        </dgm:presLayoutVars>
      </dgm:prSet>
      <dgm:spPr/>
    </dgm:pt>
    <dgm:pt modelId="{2FAD14D9-FAA2-D248-BA60-38D7977ED925}" type="pres">
      <dgm:prSet presAssocID="{C1ACB07E-9C97-42AD-829F-631D8F9C561F}" presName="parentText" presStyleLbl="node1" presStyleIdx="0" presStyleCnt="4" custLinFactNeighborX="4757" custLinFactNeighborY="-72954">
        <dgm:presLayoutVars>
          <dgm:chMax val="0"/>
          <dgm:bulletEnabled val="1"/>
        </dgm:presLayoutVars>
      </dgm:prSet>
      <dgm:spPr/>
    </dgm:pt>
    <dgm:pt modelId="{E854275B-3B79-9F4D-A98E-6CB515027E15}" type="pres">
      <dgm:prSet presAssocID="{BF500454-8B87-47A6-998D-C100008ECC1C}" presName="spacer" presStyleCnt="0"/>
      <dgm:spPr/>
    </dgm:pt>
    <dgm:pt modelId="{1CDD5F13-12FA-0040-8135-FA7443489AD6}" type="pres">
      <dgm:prSet presAssocID="{4CBD7B41-D37C-4621-B13F-06922D97EEC7}" presName="parentText" presStyleLbl="node1" presStyleIdx="1" presStyleCnt="4">
        <dgm:presLayoutVars>
          <dgm:chMax val="0"/>
          <dgm:bulletEnabled val="1"/>
        </dgm:presLayoutVars>
      </dgm:prSet>
      <dgm:spPr/>
    </dgm:pt>
    <dgm:pt modelId="{99437432-12F7-B446-B96F-22BE0EC935AF}" type="pres">
      <dgm:prSet presAssocID="{4E6AE52F-05C6-46C3-BFFF-FF712D9079FD}" presName="spacer" presStyleCnt="0"/>
      <dgm:spPr/>
    </dgm:pt>
    <dgm:pt modelId="{4267F6C7-21B9-F343-A8C1-43C8D7D55A06}" type="pres">
      <dgm:prSet presAssocID="{36000761-91BB-4EBA-9382-CC5589E3E95C}" presName="parentText" presStyleLbl="node1" presStyleIdx="2" presStyleCnt="4">
        <dgm:presLayoutVars>
          <dgm:chMax val="0"/>
          <dgm:bulletEnabled val="1"/>
        </dgm:presLayoutVars>
      </dgm:prSet>
      <dgm:spPr/>
    </dgm:pt>
    <dgm:pt modelId="{82B69875-17E0-854B-A446-DCC3875CC1D0}" type="pres">
      <dgm:prSet presAssocID="{D6762473-99D2-44CE-B90E-E38410F50C14}" presName="spacer" presStyleCnt="0"/>
      <dgm:spPr/>
    </dgm:pt>
    <dgm:pt modelId="{934B75B5-B79C-ED40-BECE-E0859F22DC31}" type="pres">
      <dgm:prSet presAssocID="{250B258C-2157-491E-AD77-8565585881C4}" presName="parentText" presStyleLbl="node1" presStyleIdx="3" presStyleCnt="4">
        <dgm:presLayoutVars>
          <dgm:chMax val="0"/>
          <dgm:bulletEnabled val="1"/>
        </dgm:presLayoutVars>
      </dgm:prSet>
      <dgm:spPr/>
    </dgm:pt>
  </dgm:ptLst>
  <dgm:cxnLst>
    <dgm:cxn modelId="{115F1612-03B5-443C-89ED-0EA08F575B5D}" srcId="{83D85119-DEB2-4A4D-BA4C-B212105EABEA}" destId="{C1ACB07E-9C97-42AD-829F-631D8F9C561F}" srcOrd="0" destOrd="0" parTransId="{1F25EBBB-AE6D-482A-930B-037AB59C9089}" sibTransId="{BF500454-8B87-47A6-998D-C100008ECC1C}"/>
    <dgm:cxn modelId="{E5A58D1F-9267-9441-8F33-A348AAD4E87B}" type="presOf" srcId="{36000761-91BB-4EBA-9382-CC5589E3E95C}" destId="{4267F6C7-21B9-F343-A8C1-43C8D7D55A06}" srcOrd="0" destOrd="0" presId="urn:microsoft.com/office/officeart/2005/8/layout/vList2"/>
    <dgm:cxn modelId="{040FA43D-0D6E-9245-B9AE-E261F6CA5801}" type="presOf" srcId="{C1ACB07E-9C97-42AD-829F-631D8F9C561F}" destId="{2FAD14D9-FAA2-D248-BA60-38D7977ED925}" srcOrd="0" destOrd="0" presId="urn:microsoft.com/office/officeart/2005/8/layout/vList2"/>
    <dgm:cxn modelId="{5FB2666B-7C31-B549-A7A3-016AC57522B2}" type="presOf" srcId="{4CBD7B41-D37C-4621-B13F-06922D97EEC7}" destId="{1CDD5F13-12FA-0040-8135-FA7443489AD6}" srcOrd="0" destOrd="0" presId="urn:microsoft.com/office/officeart/2005/8/layout/vList2"/>
    <dgm:cxn modelId="{C2964098-16E0-5141-85FB-223CE2124D17}" type="presOf" srcId="{83D85119-DEB2-4A4D-BA4C-B212105EABEA}" destId="{F21BC0F6-B321-9A40-A2C2-6C08F118D717}" srcOrd="0" destOrd="0" presId="urn:microsoft.com/office/officeart/2005/8/layout/vList2"/>
    <dgm:cxn modelId="{B0E46BD4-0EDA-244B-834C-17356207A580}" type="presOf" srcId="{250B258C-2157-491E-AD77-8565585881C4}" destId="{934B75B5-B79C-ED40-BECE-E0859F22DC31}" srcOrd="0" destOrd="0" presId="urn:microsoft.com/office/officeart/2005/8/layout/vList2"/>
    <dgm:cxn modelId="{9124EFE6-2A8F-4E05-A247-9F91A9DBAA28}" srcId="{83D85119-DEB2-4A4D-BA4C-B212105EABEA}" destId="{4CBD7B41-D37C-4621-B13F-06922D97EEC7}" srcOrd="1" destOrd="0" parTransId="{1DDB6F9D-DB83-4D93-9EA7-7DCD92D7A722}" sibTransId="{4E6AE52F-05C6-46C3-BFFF-FF712D9079FD}"/>
    <dgm:cxn modelId="{2C9938EA-4538-4F2F-9A84-B1D2FB899060}" srcId="{83D85119-DEB2-4A4D-BA4C-B212105EABEA}" destId="{36000761-91BB-4EBA-9382-CC5589E3E95C}" srcOrd="2" destOrd="0" parTransId="{FF2752C5-E993-49A2-B260-3FCFAC5B4AA1}" sibTransId="{D6762473-99D2-44CE-B90E-E38410F50C14}"/>
    <dgm:cxn modelId="{338001F3-1F03-42D9-9872-814640BB71DA}" srcId="{83D85119-DEB2-4A4D-BA4C-B212105EABEA}" destId="{250B258C-2157-491E-AD77-8565585881C4}" srcOrd="3" destOrd="0" parTransId="{F82E0452-3921-425A-8162-7E6C6D6956CF}" sibTransId="{AFCA61F9-AB61-4361-9CD2-2612DDD88AE6}"/>
    <dgm:cxn modelId="{62B64F6F-FFC1-F942-8727-B93D33C8AD68}" type="presParOf" srcId="{F21BC0F6-B321-9A40-A2C2-6C08F118D717}" destId="{2FAD14D9-FAA2-D248-BA60-38D7977ED925}" srcOrd="0" destOrd="0" presId="urn:microsoft.com/office/officeart/2005/8/layout/vList2"/>
    <dgm:cxn modelId="{7E9EA44A-A5A7-C546-802D-30D0E91DF9E2}" type="presParOf" srcId="{F21BC0F6-B321-9A40-A2C2-6C08F118D717}" destId="{E854275B-3B79-9F4D-A98E-6CB515027E15}" srcOrd="1" destOrd="0" presId="urn:microsoft.com/office/officeart/2005/8/layout/vList2"/>
    <dgm:cxn modelId="{9D9F24C3-7F94-D34F-BEA0-DCBEF29A3C7E}" type="presParOf" srcId="{F21BC0F6-B321-9A40-A2C2-6C08F118D717}" destId="{1CDD5F13-12FA-0040-8135-FA7443489AD6}" srcOrd="2" destOrd="0" presId="urn:microsoft.com/office/officeart/2005/8/layout/vList2"/>
    <dgm:cxn modelId="{FAC3A6D0-C41C-F749-8D0A-0D5BB1948E99}" type="presParOf" srcId="{F21BC0F6-B321-9A40-A2C2-6C08F118D717}" destId="{99437432-12F7-B446-B96F-22BE0EC935AF}" srcOrd="3" destOrd="0" presId="urn:microsoft.com/office/officeart/2005/8/layout/vList2"/>
    <dgm:cxn modelId="{3E35FA17-0649-654E-985E-EC280B1C45E0}" type="presParOf" srcId="{F21BC0F6-B321-9A40-A2C2-6C08F118D717}" destId="{4267F6C7-21B9-F343-A8C1-43C8D7D55A06}" srcOrd="4" destOrd="0" presId="urn:microsoft.com/office/officeart/2005/8/layout/vList2"/>
    <dgm:cxn modelId="{7F755D06-A4ED-734E-9527-A5A2F25A968B}" type="presParOf" srcId="{F21BC0F6-B321-9A40-A2C2-6C08F118D717}" destId="{82B69875-17E0-854B-A446-DCC3875CC1D0}" srcOrd="5" destOrd="0" presId="urn:microsoft.com/office/officeart/2005/8/layout/vList2"/>
    <dgm:cxn modelId="{2DD3F6EE-187A-2643-9A08-DD2272F678FE}" type="presParOf" srcId="{F21BC0F6-B321-9A40-A2C2-6C08F118D717}" destId="{934B75B5-B79C-ED40-BECE-E0859F22DC3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11A00-6A41-B440-9A91-A18FA5A82341}">
      <dsp:nvSpPr>
        <dsp:cNvPr id="0" name=""/>
        <dsp:cNvSpPr/>
      </dsp:nvSpPr>
      <dsp:spPr>
        <a:xfrm>
          <a:off x="0" y="30179"/>
          <a:ext cx="4427220" cy="83655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Do your best to be present.</a:t>
          </a:r>
        </a:p>
      </dsp:txBody>
      <dsp:txXfrm>
        <a:off x="40837" y="71016"/>
        <a:ext cx="4345546" cy="754876"/>
      </dsp:txXfrm>
    </dsp:sp>
    <dsp:sp modelId="{95D5DDCA-6B3E-644F-85D4-7ECC51F43597}">
      <dsp:nvSpPr>
        <dsp:cNvPr id="0" name=""/>
        <dsp:cNvSpPr/>
      </dsp:nvSpPr>
      <dsp:spPr>
        <a:xfrm>
          <a:off x="0" y="930089"/>
          <a:ext cx="4427220" cy="836550"/>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Do no harm.</a:t>
          </a:r>
        </a:p>
      </dsp:txBody>
      <dsp:txXfrm>
        <a:off x="40837" y="970926"/>
        <a:ext cx="4345546" cy="754876"/>
      </dsp:txXfrm>
    </dsp:sp>
    <dsp:sp modelId="{5BBF86CC-4269-FB4A-BC25-BC5B7DA165C2}">
      <dsp:nvSpPr>
        <dsp:cNvPr id="0" name=""/>
        <dsp:cNvSpPr/>
      </dsp:nvSpPr>
      <dsp:spPr>
        <a:xfrm>
          <a:off x="0" y="1830000"/>
          <a:ext cx="4427220" cy="836550"/>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Be kind to yourself. </a:t>
          </a:r>
        </a:p>
      </dsp:txBody>
      <dsp:txXfrm>
        <a:off x="40837" y="1870837"/>
        <a:ext cx="4345546" cy="754876"/>
      </dsp:txXfrm>
    </dsp:sp>
    <dsp:sp modelId="{1EE03D5B-6ECE-684F-987A-BF131F521CF1}">
      <dsp:nvSpPr>
        <dsp:cNvPr id="0" name=""/>
        <dsp:cNvSpPr/>
      </dsp:nvSpPr>
      <dsp:spPr>
        <a:xfrm>
          <a:off x="0" y="2729910"/>
          <a:ext cx="4427220" cy="83655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Remember that vulnerability often leads to growth.</a:t>
          </a:r>
          <a:endParaRPr lang="en-US" sz="2200" kern="1200" dirty="0"/>
        </a:p>
      </dsp:txBody>
      <dsp:txXfrm>
        <a:off x="40837" y="2770747"/>
        <a:ext cx="4345546" cy="754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D14D9-FAA2-D248-BA60-38D7977ED925}">
      <dsp:nvSpPr>
        <dsp:cNvPr id="0" name=""/>
        <dsp:cNvSpPr/>
      </dsp:nvSpPr>
      <dsp:spPr>
        <a:xfrm>
          <a:off x="0" y="654283"/>
          <a:ext cx="4205288" cy="7956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The approach</a:t>
          </a:r>
        </a:p>
      </dsp:txBody>
      <dsp:txXfrm>
        <a:off x="38838" y="693121"/>
        <a:ext cx="4127612" cy="717924"/>
      </dsp:txXfrm>
    </dsp:sp>
    <dsp:sp modelId="{1CDD5F13-12FA-0040-8135-FA7443489AD6}">
      <dsp:nvSpPr>
        <dsp:cNvPr id="0" name=""/>
        <dsp:cNvSpPr/>
      </dsp:nvSpPr>
      <dsp:spPr>
        <a:xfrm>
          <a:off x="0" y="1619239"/>
          <a:ext cx="4205288" cy="795600"/>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Crisis response</a:t>
          </a:r>
        </a:p>
      </dsp:txBody>
      <dsp:txXfrm>
        <a:off x="38838" y="1658077"/>
        <a:ext cx="4127612" cy="717924"/>
      </dsp:txXfrm>
    </dsp:sp>
    <dsp:sp modelId="{4267F6C7-21B9-F343-A8C1-43C8D7D55A06}">
      <dsp:nvSpPr>
        <dsp:cNvPr id="0" name=""/>
        <dsp:cNvSpPr/>
      </dsp:nvSpPr>
      <dsp:spPr>
        <a:xfrm>
          <a:off x="0" y="2512759"/>
          <a:ext cx="4205288" cy="795600"/>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Interventions</a:t>
          </a:r>
        </a:p>
      </dsp:txBody>
      <dsp:txXfrm>
        <a:off x="38838" y="2551597"/>
        <a:ext cx="4127612" cy="717924"/>
      </dsp:txXfrm>
    </dsp:sp>
    <dsp:sp modelId="{934B75B5-B79C-ED40-BECE-E0859F22DC31}">
      <dsp:nvSpPr>
        <dsp:cNvPr id="0" name=""/>
        <dsp:cNvSpPr/>
      </dsp:nvSpPr>
      <dsp:spPr>
        <a:xfrm>
          <a:off x="0" y="3406280"/>
          <a:ext cx="4205288" cy="79560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Provider sustainability</a:t>
          </a:r>
        </a:p>
      </dsp:txBody>
      <dsp:txXfrm>
        <a:off x="38838" y="3445118"/>
        <a:ext cx="4127612" cy="7179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0T03:03:18.308"/>
    </inkml:context>
    <inkml:brush xml:id="br0">
      <inkml:brushProperty name="width" value="0.05" units="cm"/>
      <inkml:brushProperty name="height" value="0.05" units="cm"/>
      <inkml:brushProperty name="color" value="#E71224"/>
    </inkml:brush>
  </inkml:definitions>
  <inkml:trace contextRef="#ctx0" brushRef="#br0">0 1 24575,'17'0'0,"27"11"0,24 9-1959,-17-4 1,3 2 1958,3 1 0,2 2 0,7-1 0,3 3-936,-20-4 1,1 1-1,2 0 936,7 2 0,3-1 0,1 3-595,-12-2 1,1 1-1,-1 1 1,3 0 594,2 0 0,1 0 0,1 1 0,-1-1 0,1 5 0,1-1 0,-2 2 0,1-1 0,-2-2 0,-1 0 0,0-1 0,0 1 0,-1 1 0,1 0 0,-1 0 0,0 1-663,-1 1 1,0 0 0,-1 1 0,-1-2 662,16 7 0,-2-1 0,-2-1-188,-12-4 0,-4 0 0,1 0 188,6 3 0,1 1 0,-4-3 166,3-1 1,-1 1-167,-4 2 0,1 5 0,0-3 0,-5-6 0,-1-2 0,0 1 0,-4 3 0,-1 1 0,1 0 764,22 12 0,-2-1-764,-9 2 0,-3 0 0,6-1 0,-2-1 0,-11-1 0,0 1 924,5 1 1,1 1-925,-10-6 0,-1 0 0,7 4 0,0 1 0,-6-2 0,-1 0 0,1-6 0,1 0 719,-6 4 0,0 0-719,1-8 0,1-1 0,-3 2 0,-1 1 0,-3-4 0,0-1 1021,3-1 0,-2-2-1021,12 17 0,-12-17 0,-1-1 0,12 14 0,6 1 0,-9 0 0,12-6 2025,-18-2-2025,18 11 0,-12-11 1749,-8-1-1749,25 12 1155,-32-23-1155,25 16 196,-20-12-196,8 2 0,1 3 0,-5-4 0,4 0 0,-6-2 0,12 8 0,-9-14 0,16 18 0,-6-13 0,-9 3 0,12 5 0,-14-10 0,12 11 0,0-5 0,-1 0 0,-6-1 0,-3-6 0,-5-1 0,0-5 0,0 1 0,0-2 0,12 4 0,-13-2 0,23 6 0,-24-10 0,13 8 0,-5-3 0,1 4 0,5 1 0,-4-2 0,14 6 0,-17-9 0,7 3 0,-12-9 0,-10-1 0,5 0 0,-6 0 0,1 1 0,4 0 0,-4-1 0,4 0 0,-5 0 0,1 1 0,-4-1 0,-2-1 0,-4 1 0,1-1 0,-1-2 0,1 1 0,-1-2 0,1 4 0,-1-4 0,5 3 0,0-2 0,1 7 0,7-3 0,-10 6 0,10-1 0,-6-1 0,-2-2 0,0 1 0,-5-4 0,1 3 0,-1-3 0,1-1 0,-1-2 0,1 2 0,-1-7 0,1 6 0,-1-1 0,1 2 0,-1-3 0,0 3 0,1-3 0,-1 4 0,1-1 0,-1 0 0,1 1 0,-1-1 0,4 1 0,-2 0 0,6 0 0,-6 3 0,3-2 0,0 6 0,-4-6 0,8 3 0,-8-5 0,3 1 0,-3 0 0,-1-4 0,1-1 0,-1-3 0,1 0 0,-1 0 0,-3-3 0,0 2 0,-4-2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0T03:03:10.355"/>
    </inkml:context>
    <inkml:brush xml:id="br0">
      <inkml:brushProperty name="width" value="0.05" units="cm"/>
      <inkml:brushProperty name="height" value="0.05" units="cm"/>
      <inkml:brushProperty name="color" value="#E71224"/>
    </inkml:brush>
  </inkml:definitions>
  <inkml:trace contextRef="#ctx0" brushRef="#br0">7565 0 24575,'-24'0'0,"-7"0"0,-7 10 0,-5 3 0,-2 4-2582,-12 16 2582,-8 3 0,-3 4-816,21-10 0,0 1 816,-16 16 0,-2 1 0,4-9 0,-1 1-723,-4 12 0,-1 1 723,-2-8 0,-1 2 0,19-9 0,-2 3 0,1-1 0,1-2 0,0-1 0,0 0 0,0 0 0,0 0 0,0 1 0,-1 1 0,1 1 0,-2 0 0,-2 2 0,-2 0 0,4-3 0,-6 4 0,1 0 0,9 0 0,-3 5 0,3-8 0,-6-5 0,2-1 0,11 4 0,1 4 0,-3-3 0,-3-6 0,-3-4 0,2 2 0,-14 19 0,0 3 0,12-10 0,-3 1 0,3-2 0,-4 3 0,0 3 0,-4 6 0,-6 7 0,6-5 0,1-3 0,0-2 0,10-8 0,-2 3 0,1-2 0,-16 12 0,3-2 0,9-6 0,0-1 0,9-9 0,-2 1 0,1 0 0,0-1 0,0 0 0,-1 1 0,1 0 0,-1-1 0,2 1 0,-18 17 0,0 1-770,0-4 0,3-1 770,8-7 0,2-1 0,-1 1 0,1-1 0,3 0 0,1 1-141,1 0 1,-2 0 140,-1 3 0,1 1 0,4-1 0,1 0 0,-6 1 0,2 1 0,7-3 0,1 0 0,-5 1 0,2-1 382,3-5 0,2-2-382,2 3 0,1-3 0,-14 20 0,10-15 0,1-1 0,-1 8 0,4-12 0,0 2 0,-12 19 0,4 8 0,13-33 0,0 2 0,6 0 0,-1 2 0,-6 0 0,1 1 0,6-2 0,0 0 0,-7 3 0,0-1 1887,-6 22-1887,7-24 0,0 0 0,-6 16 0,-12 16 0,15-24 0,-6 3 1815,12-11-1815,-4-4 1621,0 1-1621,7-16 944,-1 6-944,3-12 450,8 4-450,-3-9 0,4 5 0,1-6 0,-1 0 0,1-3 0,0 2 0,2-3 0,-1 2 0,2 1 0,-4-3 0,-3 6 0,-3-2 0,-3 1 0,-1 5 0,1 0 0,-6 6 0,3 3 0,-9-1 0,-5 17 0,0-9 0,1 4 0,3-8 0,6-6 0,-6 0 0,0 0 0,1 1 0,0-1 0,-1 0 0,0 0 0,1 1 0,-1-1 0,-6 1 0,4 5 0,-4-3 0,5 3 0,-6 1 0,5-5 0,-5 6 0,13-13 0,-5 4 0,11-8 0,-6 3 0,7-1 0,-1-2 0,-4 6 0,2-6 0,-2 4 0,3-3 0,2-1 0,-1 2 0,1-4 0,-1 0 0,5 1 0,-3-1 0,7-1 0,-3 1 0,5-1 0,-1-3 0,0 2 0,5-2 0,-4-1 0,3 4 0,-3-7 0,-1 6 0,1-6 0,-1 7 0,1-3 0,-5 3 0,3 1 0,-8 0 0,9-4 0,-9 3 0,4-3 0,-5 4 0,6 0 0,-5 1 0,4-6 0,-5 4 0,5-3 0,-4 0 0,9 3 0,-4-7 0,5 6 0,-1-6 0,0 3 0,5-1 0,-4-2 0,3 3 0,1 0 0,-4-4 0,3 5 0,-3-5 0,-1 0 0,4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D2C089A-E98E-F54A-9359-117D32BA6D85}" type="datetimeFigureOut">
              <a:rPr lang="en-US" smtClean="0"/>
              <a:t>5/25/2022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E5FF583-1482-A445-B7F4-B2AD459D3917}" type="slidenum">
              <a:rPr lang="en-US" smtClean="0"/>
              <a:t>‹#›</a:t>
            </a:fld>
            <a:endParaRPr lang="en-US"/>
          </a:p>
        </p:txBody>
      </p:sp>
    </p:spTree>
    <p:extLst>
      <p:ext uri="{BB962C8B-B14F-4D97-AF65-F5344CB8AC3E}">
        <p14:creationId xmlns:p14="http://schemas.microsoft.com/office/powerpoint/2010/main" val="503481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chronicdiseas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dc.gov/nccdphp/dp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chronicdiseas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nccdphp/dp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8E6370-7BB3-F943-B6D5-774D94A38DB5}" type="slidenum">
              <a:rPr lang="en-US" smtClean="0"/>
              <a:t>1</a:t>
            </a:fld>
            <a:endParaRPr lang="en-US"/>
          </a:p>
        </p:txBody>
      </p:sp>
    </p:spTree>
    <p:extLst>
      <p:ext uri="{BB962C8B-B14F-4D97-AF65-F5344CB8AC3E}">
        <p14:creationId xmlns:p14="http://schemas.microsoft.com/office/powerpoint/2010/main" val="4057699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a:t>
            </a:r>
            <a:r>
              <a:rPr lang="en-US" dirty="0">
                <a:hlinkClick r:id="rId3"/>
              </a:rPr>
              <a:t>National Center for Chronic Disease Prevention and Health Promotion</a:t>
            </a:r>
            <a:r>
              <a:rPr lang="en-US" dirty="0"/>
              <a:t>, </a:t>
            </a:r>
            <a:r>
              <a:rPr lang="en-US" dirty="0">
                <a:hlinkClick r:id="rId4"/>
              </a:rPr>
              <a:t>Division of Population Health</a:t>
            </a:r>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16</a:t>
            </a:fld>
            <a:endParaRPr lang="en-US"/>
          </a:p>
        </p:txBody>
      </p:sp>
    </p:spTree>
    <p:extLst>
      <p:ext uri="{BB962C8B-B14F-4D97-AF65-F5344CB8AC3E}">
        <p14:creationId xmlns:p14="http://schemas.microsoft.com/office/powerpoint/2010/main" val="183082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961968c4f_1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961968c4f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endParaRPr sz="3500">
              <a:solidFill>
                <a:schemeClr val="dk2"/>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dk1"/>
              </a:buClr>
              <a:buSzPts val="1100"/>
              <a:buFont typeface="Arial"/>
              <a:buNone/>
            </a:pPr>
            <a:r>
              <a:rPr lang="en" sz="3500">
                <a:solidFill>
                  <a:schemeClr val="dk2"/>
                </a:solidFill>
                <a:latin typeface="Proxima Nova"/>
                <a:ea typeface="Proxima Nova"/>
                <a:cs typeface="Proxima Nova"/>
                <a:sym typeface="Proxima Nova"/>
              </a:rPr>
              <a:t>Seeking truth</a:t>
            </a:r>
            <a:endParaRPr sz="3500">
              <a:solidFill>
                <a:schemeClr val="dk2"/>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dk1"/>
              </a:buClr>
              <a:buSzPts val="1100"/>
              <a:buFont typeface="Arial"/>
              <a:buNone/>
            </a:pPr>
            <a:r>
              <a:rPr lang="en" sz="3500">
                <a:solidFill>
                  <a:schemeClr val="dk2"/>
                </a:solidFill>
                <a:latin typeface="Proxima Nova"/>
                <a:ea typeface="Proxima Nova"/>
                <a:cs typeface="Proxima Nova"/>
                <a:sym typeface="Proxima Nova"/>
              </a:rPr>
              <a:t>Engaging authentically</a:t>
            </a:r>
            <a:endParaRPr sz="3500">
              <a:solidFill>
                <a:schemeClr val="dk2"/>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dk1"/>
              </a:buClr>
              <a:buSzPts val="1100"/>
              <a:buFont typeface="Arial"/>
              <a:buNone/>
            </a:pPr>
            <a:r>
              <a:rPr lang="en" sz="3500">
                <a:solidFill>
                  <a:schemeClr val="dk2"/>
                </a:solidFill>
                <a:latin typeface="Proxima Nova"/>
                <a:ea typeface="Proxima Nova"/>
                <a:cs typeface="Proxima Nova"/>
                <a:sym typeface="Proxima Nova"/>
              </a:rPr>
              <a:t>Positive action</a:t>
            </a:r>
            <a:endParaRPr/>
          </a:p>
        </p:txBody>
      </p:sp>
    </p:spTree>
    <p:extLst>
      <p:ext uri="{BB962C8B-B14F-4D97-AF65-F5344CB8AC3E}">
        <p14:creationId xmlns:p14="http://schemas.microsoft.com/office/powerpoint/2010/main" val="348220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18</a:t>
            </a:fld>
            <a:endParaRPr lang="en-US"/>
          </a:p>
        </p:txBody>
      </p:sp>
    </p:spTree>
    <p:extLst>
      <p:ext uri="{BB962C8B-B14F-4D97-AF65-F5344CB8AC3E}">
        <p14:creationId xmlns:p14="http://schemas.microsoft.com/office/powerpoint/2010/main" val="550433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19</a:t>
            </a:fld>
            <a:endParaRPr lang="en-US"/>
          </a:p>
        </p:txBody>
      </p:sp>
    </p:spTree>
    <p:extLst>
      <p:ext uri="{BB962C8B-B14F-4D97-AF65-F5344CB8AC3E}">
        <p14:creationId xmlns:p14="http://schemas.microsoft.com/office/powerpoint/2010/main" val="343462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20</a:t>
            </a:fld>
            <a:endParaRPr lang="en-US"/>
          </a:p>
        </p:txBody>
      </p:sp>
    </p:spTree>
    <p:extLst>
      <p:ext uri="{BB962C8B-B14F-4D97-AF65-F5344CB8AC3E}">
        <p14:creationId xmlns:p14="http://schemas.microsoft.com/office/powerpoint/2010/main" val="2665848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21</a:t>
            </a:fld>
            <a:endParaRPr lang="en-US"/>
          </a:p>
        </p:txBody>
      </p:sp>
    </p:spTree>
    <p:extLst>
      <p:ext uri="{BB962C8B-B14F-4D97-AF65-F5344CB8AC3E}">
        <p14:creationId xmlns:p14="http://schemas.microsoft.com/office/powerpoint/2010/main" val="66485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B65EE-9588-4C2F-A91F-3E9686D4E0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60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9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32</a:t>
            </a:fld>
            <a:endParaRPr lang="en-US"/>
          </a:p>
        </p:txBody>
      </p:sp>
    </p:spTree>
    <p:extLst>
      <p:ext uri="{BB962C8B-B14F-4D97-AF65-F5344CB8AC3E}">
        <p14:creationId xmlns:p14="http://schemas.microsoft.com/office/powerpoint/2010/main" val="1443272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disorder deaths: 10,000 per year</a:t>
            </a:r>
          </a:p>
          <a:p>
            <a:endParaRPr lang="en-US" dirty="0"/>
          </a:p>
          <a:p>
            <a:r>
              <a:rPr lang="en-US" dirty="0"/>
              <a:t>Opioid-use disorders: from 21,000 in 2010 to 47000 in 2018 to 68000 in 2020 (CDC)</a:t>
            </a:r>
          </a:p>
          <a:p>
            <a:endParaRPr lang="en-US" dirty="0"/>
          </a:p>
          <a:p>
            <a:r>
              <a:rPr lang="en-US" dirty="0"/>
              <a:t>Suicide: 47,000 in 2019 (Increased 35% between 1999 to 2019)</a:t>
            </a:r>
          </a:p>
        </p:txBody>
      </p:sp>
      <p:sp>
        <p:nvSpPr>
          <p:cNvPr id="4" name="Slide Number Placeholder 3"/>
          <p:cNvSpPr>
            <a:spLocks noGrp="1"/>
          </p:cNvSpPr>
          <p:nvPr>
            <p:ph type="sldNum" sz="quarter" idx="5"/>
          </p:nvPr>
        </p:nvSpPr>
        <p:spPr/>
        <p:txBody>
          <a:bodyPr/>
          <a:lstStyle/>
          <a:p>
            <a:fld id="{6E5FF583-1482-A445-B7F4-B2AD459D3917}" type="slidenum">
              <a:rPr lang="en-US" smtClean="0"/>
              <a:t>33</a:t>
            </a:fld>
            <a:endParaRPr lang="en-US"/>
          </a:p>
        </p:txBody>
      </p:sp>
    </p:spTree>
    <p:extLst>
      <p:ext uri="{BB962C8B-B14F-4D97-AF65-F5344CB8AC3E}">
        <p14:creationId xmlns:p14="http://schemas.microsoft.com/office/powerpoint/2010/main" val="67821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F18A2E8-D05E-5E4E-9D66-FE9FA391CB2A}" type="slidenum">
              <a:rPr lang="en-US" smtClean="0"/>
              <a:t>2</a:t>
            </a:fld>
            <a:endParaRPr lang="en-US"/>
          </a:p>
        </p:txBody>
      </p:sp>
    </p:spTree>
    <p:extLst>
      <p:ext uri="{BB962C8B-B14F-4D97-AF65-F5344CB8AC3E}">
        <p14:creationId xmlns:p14="http://schemas.microsoft.com/office/powerpoint/2010/main" val="358290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34</a:t>
            </a:fld>
            <a:endParaRPr lang="en-US"/>
          </a:p>
        </p:txBody>
      </p:sp>
    </p:spTree>
    <p:extLst>
      <p:ext uri="{BB962C8B-B14F-4D97-AF65-F5344CB8AC3E}">
        <p14:creationId xmlns:p14="http://schemas.microsoft.com/office/powerpoint/2010/main" val="1174995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36</a:t>
            </a:fld>
            <a:endParaRPr lang="en-US"/>
          </a:p>
        </p:txBody>
      </p:sp>
    </p:spTree>
    <p:extLst>
      <p:ext uri="{BB962C8B-B14F-4D97-AF65-F5344CB8AC3E}">
        <p14:creationId xmlns:p14="http://schemas.microsoft.com/office/powerpoint/2010/main" val="441688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122d9e73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122d9e73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Witnessing</a:t>
            </a:r>
            <a:endParaRPr/>
          </a:p>
        </p:txBody>
      </p:sp>
    </p:spTree>
    <p:extLst>
      <p:ext uri="{BB962C8B-B14F-4D97-AF65-F5344CB8AC3E}">
        <p14:creationId xmlns:p14="http://schemas.microsoft.com/office/powerpoint/2010/main" val="3682906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122d9e73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122d9e73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Witnessing</a:t>
            </a:r>
            <a:endParaRPr/>
          </a:p>
        </p:txBody>
      </p:sp>
    </p:spTree>
    <p:extLst>
      <p:ext uri="{BB962C8B-B14F-4D97-AF65-F5344CB8AC3E}">
        <p14:creationId xmlns:p14="http://schemas.microsoft.com/office/powerpoint/2010/main" val="129060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122d9e73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122d9e73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Witnessing</a:t>
            </a:r>
            <a:endParaRPr dirty="0"/>
          </a:p>
        </p:txBody>
      </p:sp>
    </p:spTree>
    <p:extLst>
      <p:ext uri="{BB962C8B-B14F-4D97-AF65-F5344CB8AC3E}">
        <p14:creationId xmlns:p14="http://schemas.microsoft.com/office/powerpoint/2010/main" val="1576362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122d9e73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122d9e73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Witnessing</a:t>
            </a:r>
            <a:endParaRPr dirty="0"/>
          </a:p>
        </p:txBody>
      </p:sp>
    </p:spTree>
    <p:extLst>
      <p:ext uri="{BB962C8B-B14F-4D97-AF65-F5344CB8AC3E}">
        <p14:creationId xmlns:p14="http://schemas.microsoft.com/office/powerpoint/2010/main" val="174305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122d9e73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122d9e73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Witnessing</a:t>
            </a:r>
            <a:endParaRPr dirty="0"/>
          </a:p>
        </p:txBody>
      </p:sp>
    </p:spTree>
    <p:extLst>
      <p:ext uri="{BB962C8B-B14F-4D97-AF65-F5344CB8AC3E}">
        <p14:creationId xmlns:p14="http://schemas.microsoft.com/office/powerpoint/2010/main" val="3296040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91474496e9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91474496e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91474496e9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91474496e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91474496e9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91474496e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18A2E8-D05E-5E4E-9D66-FE9FA391C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71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91474496e9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91474496e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91474496e9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91474496e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896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91474496e9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91474496e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532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Minimize: Just</a:t>
            </a:r>
            <a:r>
              <a:rPr lang="en-US" baseline="0" dirty="0"/>
              <a:t> a way of getting attention, not really going to do it, her “usual” way of avoiding managing stress</a:t>
            </a:r>
          </a:p>
          <a:p>
            <a:endParaRPr lang="en-US" baseline="0" dirty="0"/>
          </a:p>
          <a:p>
            <a:r>
              <a:rPr lang="en-US" baseline="0" dirty="0"/>
              <a:t>Avoid: Refer, try to forget about it. Fail to ask the question. Ask once, don’t follow-up because it’s scary and traumatic</a:t>
            </a:r>
          </a:p>
          <a:p>
            <a:endParaRPr lang="en-US" baseline="0" dirty="0"/>
          </a:p>
          <a:p>
            <a:r>
              <a:rPr lang="en-US" baseline="0" dirty="0"/>
              <a:t>Deflect: Not my problem – really the outpatient therapist’s purview</a:t>
            </a:r>
          </a:p>
          <a:p>
            <a:endParaRPr lang="en-US" baseline="0" dirty="0"/>
          </a:p>
          <a:p>
            <a:r>
              <a:rPr lang="en-US" baseline="0" dirty="0"/>
              <a:t>Desensitized: ok, he needs to go inpatient. Someone should watch him. Fail to express and feel concern</a:t>
            </a:r>
          </a:p>
          <a:p>
            <a:endParaRPr lang="en-US" baseline="0" dirty="0"/>
          </a:p>
          <a:p>
            <a:r>
              <a:rPr lang="en-US" baseline="0" dirty="0"/>
              <a:t>Advice: You know, you and your mother should really sit down and talk about this. You should….</a:t>
            </a:r>
          </a:p>
          <a:p>
            <a:endParaRPr lang="en-US" baseline="0" dirty="0"/>
          </a:p>
          <a:p>
            <a:r>
              <a:rPr lang="en-US" baseline="0" dirty="0"/>
              <a:t>Be directive: STOP IT!</a:t>
            </a:r>
          </a:p>
          <a:p>
            <a:endParaRPr lang="en-US" baseline="0" dirty="0"/>
          </a:p>
          <a:p>
            <a:r>
              <a:rPr lang="en-US" baseline="0" dirty="0"/>
              <a:t>Doubt ourselves: I’m not the person to be able to do this, I will do this wrong – appear anxious and uncertain, fumble and struggle</a:t>
            </a:r>
          </a:p>
          <a:p>
            <a:endParaRPr lang="en-US" baseline="0" dirty="0"/>
          </a:p>
          <a:p>
            <a:r>
              <a:rPr lang="en-US" baseline="0" dirty="0"/>
              <a:t>Freeze: fail to act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5FF583-1482-A445-B7F4-B2AD459D3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241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less authoritative, less controlling, less directive, less confrontational you become, the more control you will have.</a:t>
            </a:r>
          </a:p>
        </p:txBody>
      </p:sp>
      <p:sp>
        <p:nvSpPr>
          <p:cNvPr id="4" name="Slide Number Placeholder 3"/>
          <p:cNvSpPr>
            <a:spLocks noGrp="1"/>
          </p:cNvSpPr>
          <p:nvPr>
            <p:ph type="sldNum" sz="quarter" idx="5"/>
          </p:nvPr>
        </p:nvSpPr>
        <p:spPr/>
        <p:txBody>
          <a:bodyPr/>
          <a:lstStyle/>
          <a:p>
            <a:fld id="{6E5FF583-1482-A445-B7F4-B2AD459D3917}" type="slidenum">
              <a:rPr lang="en-US" smtClean="0"/>
              <a:t>50</a:t>
            </a:fld>
            <a:endParaRPr lang="en-US"/>
          </a:p>
        </p:txBody>
      </p:sp>
    </p:spTree>
    <p:extLst>
      <p:ext uri="{BB962C8B-B14F-4D97-AF65-F5344CB8AC3E}">
        <p14:creationId xmlns:p14="http://schemas.microsoft.com/office/powerpoint/2010/main" val="1657551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less authoritative, less controlling, less directive, less confrontational you become, the more control you will have.</a:t>
            </a:r>
          </a:p>
        </p:txBody>
      </p:sp>
      <p:sp>
        <p:nvSpPr>
          <p:cNvPr id="4" name="Slide Number Placeholder 3"/>
          <p:cNvSpPr>
            <a:spLocks noGrp="1"/>
          </p:cNvSpPr>
          <p:nvPr>
            <p:ph type="sldNum" sz="quarter" idx="5"/>
          </p:nvPr>
        </p:nvSpPr>
        <p:spPr/>
        <p:txBody>
          <a:bodyPr/>
          <a:lstStyle/>
          <a:p>
            <a:fld id="{6E5FF583-1482-A445-B7F4-B2AD459D3917}" type="slidenum">
              <a:rPr lang="en-US" smtClean="0"/>
              <a:t>51</a:t>
            </a:fld>
            <a:endParaRPr lang="en-US"/>
          </a:p>
        </p:txBody>
      </p:sp>
    </p:spTree>
    <p:extLst>
      <p:ext uri="{BB962C8B-B14F-4D97-AF65-F5344CB8AC3E}">
        <p14:creationId xmlns:p14="http://schemas.microsoft.com/office/powerpoint/2010/main" val="3682106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Ask them if it’s happened before and if they think they’re having one now. If it’s something they’re familiar with and they suspect it is, ask them if they’d like help. If they do, introduce yourself (if it’s a stranger).</a:t>
            </a:r>
          </a:p>
          <a:p>
            <a:pPr marL="228600" indent="-228600">
              <a:buAutoNum type="arabicPeriod"/>
            </a:pPr>
            <a:r>
              <a:rPr lang="en-US" dirty="0"/>
              <a:t>Ask directly what they think might help (for example, moving away from a crowded area or sitting down). Don’t assume you know what’s best for them.</a:t>
            </a:r>
          </a:p>
          <a:p>
            <a:pPr marL="228600" indent="-228600">
              <a:buAutoNum type="arabicPeriod"/>
            </a:pPr>
            <a:r>
              <a:rPr lang="en-US" dirty="0"/>
              <a:t>Remain calm and reassure the person that they’re most likely experiencing a panic attack and that it’s not dangerous. Explain that while what they’re feeling is frightening, the symptoms will pass. As you talk, use short sentences and speak in a clear, firm manner. Be patient and stay with them throughout the attack.</a:t>
            </a:r>
          </a:p>
          <a:p>
            <a:pPr marL="228600" indent="-228600">
              <a:buAutoNum type="arabicPeriod"/>
            </a:pPr>
            <a:r>
              <a:rPr lang="en-US" dirty="0"/>
              <a:t>When the panic attack is over, provide the person information related to panic attacks if they don’t know about them or don’t know where to acquire relevant resources. If they seem concerned, explain that there are effective treatments for panic attacks and that there’s help available to them.</a:t>
            </a:r>
          </a:p>
          <a:p>
            <a:pPr marL="228600" indent="-228600">
              <a:buAutoNum type="arabicPeriod"/>
            </a:pPr>
            <a:r>
              <a:rPr lang="en-US" dirty="0"/>
              <a:t>Encourage the person to tap into other support sources, like family, friends or any communities they’re part of. Support groups of people who also experience panic attacks could be useful, as well.</a:t>
            </a:r>
          </a:p>
        </p:txBody>
      </p:sp>
      <p:sp>
        <p:nvSpPr>
          <p:cNvPr id="4" name="Slide Number Placeholder 3"/>
          <p:cNvSpPr>
            <a:spLocks noGrp="1"/>
          </p:cNvSpPr>
          <p:nvPr>
            <p:ph type="sldNum" sz="quarter" idx="5"/>
          </p:nvPr>
        </p:nvSpPr>
        <p:spPr/>
        <p:txBody>
          <a:bodyPr/>
          <a:lstStyle/>
          <a:p>
            <a:fld id="{6E5FF583-1482-A445-B7F4-B2AD459D3917}" type="slidenum">
              <a:rPr lang="en-US" smtClean="0"/>
              <a:t>53</a:t>
            </a:fld>
            <a:endParaRPr lang="en-US"/>
          </a:p>
        </p:txBody>
      </p:sp>
    </p:spTree>
    <p:extLst>
      <p:ext uri="{BB962C8B-B14F-4D97-AF65-F5344CB8AC3E}">
        <p14:creationId xmlns:p14="http://schemas.microsoft.com/office/powerpoint/2010/main" val="2223713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Ask them if it’s happened before and if they think they’re having one now. If it’s something they’re familiar with and they suspect it is, ask them if they’d like help. If they do, introduce yourself (if it’s a stranger).</a:t>
            </a:r>
          </a:p>
          <a:p>
            <a:pPr marL="228600" indent="-228600">
              <a:buAutoNum type="arabicPeriod"/>
            </a:pPr>
            <a:r>
              <a:rPr lang="en-US" dirty="0"/>
              <a:t>Ask directly what they think might help (for example, moving away from a crowded area or sitting down). Don’t assume you know what’s best for them.</a:t>
            </a:r>
          </a:p>
          <a:p>
            <a:pPr marL="228600" indent="-228600">
              <a:buAutoNum type="arabicPeriod"/>
            </a:pPr>
            <a:r>
              <a:rPr lang="en-US" dirty="0"/>
              <a:t>Remain calm and reassure the person that they’re most likely experiencing a panic attack and that it’s not dangerous. Explain that while what they’re feeling is frightening, the symptoms will pass. As you talk, use short sentences and speak in a clear, firm manner. Be patient and stay with them throughout the attack.</a:t>
            </a:r>
          </a:p>
          <a:p>
            <a:pPr marL="228600" indent="-228600">
              <a:buAutoNum type="arabicPeriod"/>
            </a:pPr>
            <a:r>
              <a:rPr lang="en-US" dirty="0"/>
              <a:t>When the panic attack is over, provide the person information related to panic attacks if they don’t know about them or don’t know where to acquire relevant resources. If they seem concerned, explain that there are effective treatments for panic attacks and that there’s help available to them.</a:t>
            </a:r>
          </a:p>
          <a:p>
            <a:pPr marL="228600" indent="-228600">
              <a:buAutoNum type="arabicPeriod"/>
            </a:pPr>
            <a:r>
              <a:rPr lang="en-US" dirty="0"/>
              <a:t>Encourage the person to tap into other support sources, like family, friends or any communities they’re part of. Support groups of people who also experience panic attacks could be useful, as well.</a:t>
            </a:r>
          </a:p>
        </p:txBody>
      </p:sp>
      <p:sp>
        <p:nvSpPr>
          <p:cNvPr id="4" name="Slide Number Placeholder 3"/>
          <p:cNvSpPr>
            <a:spLocks noGrp="1"/>
          </p:cNvSpPr>
          <p:nvPr>
            <p:ph type="sldNum" sz="quarter" idx="5"/>
          </p:nvPr>
        </p:nvSpPr>
        <p:spPr/>
        <p:txBody>
          <a:bodyPr/>
          <a:lstStyle/>
          <a:p>
            <a:fld id="{6E5FF583-1482-A445-B7F4-B2AD459D3917}" type="slidenum">
              <a:rPr lang="en-US" smtClean="0"/>
              <a:t>54</a:t>
            </a:fld>
            <a:endParaRPr lang="en-US"/>
          </a:p>
        </p:txBody>
      </p:sp>
    </p:spTree>
    <p:extLst>
      <p:ext uri="{BB962C8B-B14F-4D97-AF65-F5344CB8AC3E}">
        <p14:creationId xmlns:p14="http://schemas.microsoft.com/office/powerpoint/2010/main" val="524242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55</a:t>
            </a:fld>
            <a:endParaRPr lang="en-US"/>
          </a:p>
        </p:txBody>
      </p:sp>
    </p:spTree>
    <p:extLst>
      <p:ext uri="{BB962C8B-B14F-4D97-AF65-F5344CB8AC3E}">
        <p14:creationId xmlns:p14="http://schemas.microsoft.com/office/powerpoint/2010/main" val="4213639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91474496e9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91474496e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870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324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0c1cc335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0c1cc33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9207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69825" y="7283450"/>
            <a:ext cx="26215975" cy="19662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8E6370-7BB3-F943-B6D5-774D94A38DB5}" type="slidenum">
              <a:rPr lang="en-US" smtClean="0"/>
              <a:t>59</a:t>
            </a:fld>
            <a:endParaRPr lang="en-US"/>
          </a:p>
        </p:txBody>
      </p:sp>
    </p:spTree>
    <p:extLst>
      <p:ext uri="{BB962C8B-B14F-4D97-AF65-F5344CB8AC3E}">
        <p14:creationId xmlns:p14="http://schemas.microsoft.com/office/powerpoint/2010/main" val="1728879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0c1cc335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0c1cc33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91474496e9_0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91474496e9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Behavioral treatment, not pharmacology</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0948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91474496e9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91474496e9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9AD89-E51D-8B49-A4B0-CBA34ADFE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404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9:25 on</a:t>
            </a:r>
          </a:p>
          <a:p>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70</a:t>
            </a:fld>
            <a:endParaRPr lang="en-US"/>
          </a:p>
        </p:txBody>
      </p:sp>
    </p:spTree>
    <p:extLst>
      <p:ext uri="{BB962C8B-B14F-4D97-AF65-F5344CB8AC3E}">
        <p14:creationId xmlns:p14="http://schemas.microsoft.com/office/powerpoint/2010/main" val="2871988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Crushing experiences, moments: </a:t>
            </a:r>
          </a:p>
          <a:p>
            <a:endParaRPr lang="en-US" dirty="0"/>
          </a:p>
          <a:p>
            <a:r>
              <a:rPr lang="en-US" dirty="0"/>
              <a:t>Think about who was present with you; what they offered, how it felt. Did not change the outcome or the circumstance, but changed totally how you felt about it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18A2E8-D05E-5E4E-9D66-FE9FA391C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44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Mindfulness: nonjudgmental awareness of your emotional state, behaviors, thoughts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Center for Youth Wellness</a:t>
            </a:r>
          </a:p>
          <a:p>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18A2E8-D05E-5E4E-9D66-FE9FA391C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7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slide appears, have them choose the strongest feelings they’re having right now. If you can anticipate difficulty with definitions/reading, read and explain them as you go. </a:t>
            </a:r>
          </a:p>
        </p:txBody>
      </p:sp>
      <p:sp>
        <p:nvSpPr>
          <p:cNvPr id="4" name="Slide Number Placeholder 3"/>
          <p:cNvSpPr>
            <a:spLocks noGrp="1"/>
          </p:cNvSpPr>
          <p:nvPr>
            <p:ph type="sldNum" sz="quarter" idx="5"/>
          </p:nvPr>
        </p:nvSpPr>
        <p:spPr/>
        <p:txBody>
          <a:bodyPr/>
          <a:lstStyle/>
          <a:p>
            <a:fld id="{FE09AD89-E51D-8B49-A4B0-CBA34ADFEE7A}" type="slidenum">
              <a:rPr lang="en-US" smtClean="0"/>
              <a:t>5</a:t>
            </a:fld>
            <a:endParaRPr lang="en-US"/>
          </a:p>
        </p:txBody>
      </p:sp>
    </p:spTree>
    <p:extLst>
      <p:ext uri="{BB962C8B-B14F-4D97-AF65-F5344CB8AC3E}">
        <p14:creationId xmlns:p14="http://schemas.microsoft.com/office/powerpoint/2010/main" val="410080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starting with the people in this room.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18A2E8-D05E-5E4E-9D66-FE9FA391C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5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E6370-7BB3-F943-B6D5-774D94A38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33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Smell, Touch (feel), Taste, Hear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1AE27F-2ED5-F448-BD2A-331730931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10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a:t>
            </a:r>
            <a:r>
              <a:rPr lang="en-US" dirty="0">
                <a:hlinkClick r:id="rId3"/>
              </a:rPr>
              <a:t>National Center for Chronic Disease Prevention and Health Promotion</a:t>
            </a:r>
            <a:r>
              <a:rPr lang="en-US" dirty="0"/>
              <a:t>, </a:t>
            </a:r>
            <a:r>
              <a:rPr lang="en-US" dirty="0">
                <a:hlinkClick r:id="rId4"/>
              </a:rPr>
              <a:t>Division of Population Health</a:t>
            </a:r>
            <a:endParaRPr lang="en-US" dirty="0"/>
          </a:p>
        </p:txBody>
      </p:sp>
      <p:sp>
        <p:nvSpPr>
          <p:cNvPr id="4" name="Slide Number Placeholder 3"/>
          <p:cNvSpPr>
            <a:spLocks noGrp="1"/>
          </p:cNvSpPr>
          <p:nvPr>
            <p:ph type="sldNum" sz="quarter" idx="5"/>
          </p:nvPr>
        </p:nvSpPr>
        <p:spPr/>
        <p:txBody>
          <a:bodyPr/>
          <a:lstStyle/>
          <a:p>
            <a:fld id="{6E5FF583-1482-A445-B7F4-B2AD459D3917}" type="slidenum">
              <a:rPr lang="en-US" smtClean="0"/>
              <a:t>13</a:t>
            </a:fld>
            <a:endParaRPr lang="en-US"/>
          </a:p>
        </p:txBody>
      </p:sp>
    </p:spTree>
    <p:extLst>
      <p:ext uri="{BB962C8B-B14F-4D97-AF65-F5344CB8AC3E}">
        <p14:creationId xmlns:p14="http://schemas.microsoft.com/office/powerpoint/2010/main" val="1301166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 Diagnoses that involve psychosis or require high levels of care, such as hospitalization</a:t>
            </a:r>
          </a:p>
        </p:txBody>
      </p:sp>
      <p:sp>
        <p:nvSpPr>
          <p:cNvPr id="4" name="Slide Number Placeholder 3"/>
          <p:cNvSpPr>
            <a:spLocks noGrp="1"/>
          </p:cNvSpPr>
          <p:nvPr>
            <p:ph type="sldNum" sz="quarter" idx="5"/>
          </p:nvPr>
        </p:nvSpPr>
        <p:spPr/>
        <p:txBody>
          <a:bodyPr/>
          <a:lstStyle/>
          <a:p>
            <a:fld id="{6E5FF583-1482-A445-B7F4-B2AD459D3917}" type="slidenum">
              <a:rPr lang="en-US" smtClean="0"/>
              <a:t>14</a:t>
            </a:fld>
            <a:endParaRPr lang="en-US"/>
          </a:p>
        </p:txBody>
      </p:sp>
    </p:spTree>
    <p:extLst>
      <p:ext uri="{BB962C8B-B14F-4D97-AF65-F5344CB8AC3E}">
        <p14:creationId xmlns:p14="http://schemas.microsoft.com/office/powerpoint/2010/main" val="389000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dirty="0"/>
              <a:t>Click to edit Master title style</a:t>
            </a:r>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dirty="0"/>
          </a:p>
        </p:txBody>
      </p:sp>
      <p:sp>
        <p:nvSpPr>
          <p:cNvPr id="8" name="Footer Placeholder 7"/>
          <p:cNvSpPr>
            <a:spLocks noGrp="1"/>
          </p:cNvSpPr>
          <p:nvPr>
            <p:ph type="ftr" sz="quarter" idx="11"/>
          </p:nvPr>
        </p:nvSpPr>
        <p:spPr>
          <a:xfrm>
            <a:off x="146109" y="6259729"/>
            <a:ext cx="4425892" cy="320040"/>
          </a:xfrm>
        </p:spPr>
        <p:txBody>
          <a:bodyPr/>
          <a:lstStyle/>
          <a:p>
            <a:r>
              <a:rPr lang="en-US" dirty="0">
                <a:solidFill>
                  <a:schemeClr val="tx1">
                    <a:lumMod val="75000"/>
                    <a:alpha val="70000"/>
                  </a:schemeClr>
                </a:solidFill>
              </a:rPr>
              <a:t>Lauren Ashbaugh, Ph.D., NCSP</a:t>
            </a:r>
          </a:p>
          <a:p>
            <a:endParaRPr lang="en-US" dirty="0"/>
          </a:p>
        </p:txBody>
      </p:sp>
      <p:sp>
        <p:nvSpPr>
          <p:cNvPr id="9" name="Slide Number Placeholder 8"/>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2326447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5" name="Footer Placeholder 4"/>
          <p:cNvSpPr>
            <a:spLocks noGrp="1"/>
          </p:cNvSpPr>
          <p:nvPr>
            <p:ph type="ftr" sz="quarter" idx="11"/>
          </p:nvPr>
        </p:nvSpPr>
        <p:spPr/>
        <p:txBody>
          <a:bodyPr/>
          <a:lstStyle/>
          <a:p>
            <a:r>
              <a:rPr lang="en-US" dirty="0">
                <a:solidFill>
                  <a:schemeClr val="tx1">
                    <a:lumMod val="75000"/>
                    <a:alpha val="70000"/>
                  </a:schemeClr>
                </a:solidFill>
              </a:rPr>
              <a:t>Lauren Ashbaugh, Ph.D., NCSP</a:t>
            </a:r>
          </a:p>
          <a:p>
            <a:endParaRPr lang="en-US" dirty="0"/>
          </a:p>
        </p:txBody>
      </p:sp>
      <p:sp>
        <p:nvSpPr>
          <p:cNvPr id="6" name="Slide Number Placeholder 5"/>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408397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5" name="Footer Placeholder 4"/>
          <p:cNvSpPr>
            <a:spLocks noGrp="1"/>
          </p:cNvSpPr>
          <p:nvPr>
            <p:ph type="ftr" sz="quarter" idx="11"/>
          </p:nvPr>
        </p:nvSpPr>
        <p:spPr/>
        <p:txBody>
          <a:bodyPr/>
          <a:lstStyle/>
          <a:p>
            <a:r>
              <a:rPr lang="en-US" dirty="0">
                <a:solidFill>
                  <a:schemeClr val="tx1">
                    <a:lumMod val="75000"/>
                    <a:alpha val="70000"/>
                  </a:schemeClr>
                </a:solidFill>
              </a:rPr>
              <a:t>Lauren Ashbaugh, Ph.D., NCSP</a:t>
            </a:r>
          </a:p>
          <a:p>
            <a:endParaRPr lang="en-US" dirty="0"/>
          </a:p>
        </p:txBody>
      </p:sp>
      <p:sp>
        <p:nvSpPr>
          <p:cNvPr id="6" name="Slide Number Placeholder 5"/>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651060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6967F43-F1CF-4948-970E-195096A4408C}" type="datetime1">
              <a:rPr lang="en-US" smtClean="0"/>
              <a:t>5/25/2022</a:t>
            </a:fld>
            <a:endParaRPr lang="en-US"/>
          </a:p>
        </p:txBody>
      </p:sp>
      <p:sp>
        <p:nvSpPr>
          <p:cNvPr id="8" name="Footer Placeholder 7"/>
          <p:cNvSpPr>
            <a:spLocks noGrp="1"/>
          </p:cNvSpPr>
          <p:nvPr>
            <p:ph type="ftr" sz="quarter" idx="11"/>
          </p:nvPr>
        </p:nvSpPr>
        <p:spPr/>
        <p:txBody>
          <a:bodyPr/>
          <a:lstStyle/>
          <a:p>
            <a:r>
              <a:rPr lang="en-US"/>
              <a:t>Continua Consulting Group, LLC 2018</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7774777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0B841-2CC8-A94E-B134-7800D5CDDB21}" type="datetime1">
              <a:rPr lang="en-US" smtClean="0"/>
              <a:t>5/25/2022</a:t>
            </a:fld>
            <a:endParaRPr lang="en-US"/>
          </a:p>
        </p:txBody>
      </p:sp>
      <p:sp>
        <p:nvSpPr>
          <p:cNvPr id="8" name="Footer Placeholder 7"/>
          <p:cNvSpPr>
            <a:spLocks noGrp="1"/>
          </p:cNvSpPr>
          <p:nvPr>
            <p:ph type="ftr" sz="quarter" idx="11"/>
          </p:nvPr>
        </p:nvSpPr>
        <p:spPr/>
        <p:txBody>
          <a:bodyPr/>
          <a:lstStyle/>
          <a:p>
            <a:r>
              <a:rPr lang="en-US"/>
              <a:t>Continua Consulting Group, LLC 2018</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7611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2861F176-DE29-4340-9E41-5C92DA86D531}" type="datetime1">
              <a:rPr lang="en-US" smtClean="0"/>
              <a:t>5/25/2022</a:t>
            </a:fld>
            <a:endParaRPr lang="en-US"/>
          </a:p>
        </p:txBody>
      </p:sp>
      <p:sp>
        <p:nvSpPr>
          <p:cNvPr id="8" name="Footer Placeholder 7"/>
          <p:cNvSpPr>
            <a:spLocks noGrp="1"/>
          </p:cNvSpPr>
          <p:nvPr>
            <p:ph type="ftr" sz="quarter" idx="11"/>
          </p:nvPr>
        </p:nvSpPr>
        <p:spPr/>
        <p:txBody>
          <a:bodyPr/>
          <a:lstStyle/>
          <a:p>
            <a:r>
              <a:rPr lang="en-US"/>
              <a:t>Continua Consulting Group, LLC 2018</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3895666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37D0D45-71CA-8A47-8119-68C4035BAC2B}" type="datetime1">
              <a:rPr lang="en-US" smtClean="0"/>
              <a:t>5/25/2022</a:t>
            </a:fld>
            <a:endParaRPr lang="en-US"/>
          </a:p>
        </p:txBody>
      </p:sp>
      <p:sp>
        <p:nvSpPr>
          <p:cNvPr id="9" name="Footer Placeholder 8"/>
          <p:cNvSpPr>
            <a:spLocks noGrp="1"/>
          </p:cNvSpPr>
          <p:nvPr>
            <p:ph type="ftr" sz="quarter" idx="11"/>
          </p:nvPr>
        </p:nvSpPr>
        <p:spPr/>
        <p:txBody>
          <a:bodyPr/>
          <a:lstStyle/>
          <a:p>
            <a:r>
              <a:rPr lang="en-US"/>
              <a:t>Continua Consulting Group, LLC 2018</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83839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400B27B-CF64-9047-868B-3AC7BD980AF0}" type="datetime1">
              <a:rPr lang="en-US" smtClean="0"/>
              <a:t>5/25/2022</a:t>
            </a:fld>
            <a:endParaRPr lang="en-US"/>
          </a:p>
        </p:txBody>
      </p:sp>
      <p:sp>
        <p:nvSpPr>
          <p:cNvPr id="8" name="Footer Placeholder 7"/>
          <p:cNvSpPr>
            <a:spLocks noGrp="1"/>
          </p:cNvSpPr>
          <p:nvPr>
            <p:ph type="ftr" sz="quarter" idx="11"/>
          </p:nvPr>
        </p:nvSpPr>
        <p:spPr/>
        <p:txBody>
          <a:bodyPr/>
          <a:lstStyle/>
          <a:p>
            <a:r>
              <a:rPr lang="en-US"/>
              <a:t>Continua Consulting Group, LLC 2018</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638541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55C26-CABF-ED44-86AD-02F653B2154D}" type="datetime1">
              <a:rPr lang="en-US" smtClean="0"/>
              <a:t>5/25/2022</a:t>
            </a:fld>
            <a:endParaRPr lang="en-US"/>
          </a:p>
        </p:txBody>
      </p:sp>
      <p:sp>
        <p:nvSpPr>
          <p:cNvPr id="4" name="Footer Placeholder 3"/>
          <p:cNvSpPr>
            <a:spLocks noGrp="1"/>
          </p:cNvSpPr>
          <p:nvPr>
            <p:ph type="ftr" sz="quarter" idx="11"/>
          </p:nvPr>
        </p:nvSpPr>
        <p:spPr/>
        <p:txBody>
          <a:bodyPr/>
          <a:lstStyle/>
          <a:p>
            <a:r>
              <a:rPr lang="en-US"/>
              <a:t>Continua Consulting Group, LLC 2018</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20451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AD8AD-5C80-3E41-AB91-3F186B7E4216}" type="datetime1">
              <a:rPr lang="en-US" smtClean="0"/>
              <a:t>5/25/2022</a:t>
            </a:fld>
            <a:endParaRPr lang="en-US"/>
          </a:p>
        </p:txBody>
      </p:sp>
      <p:sp>
        <p:nvSpPr>
          <p:cNvPr id="3" name="Footer Placeholder 2"/>
          <p:cNvSpPr>
            <a:spLocks noGrp="1"/>
          </p:cNvSpPr>
          <p:nvPr>
            <p:ph type="ftr" sz="quarter" idx="11"/>
          </p:nvPr>
        </p:nvSpPr>
        <p:spPr/>
        <p:txBody>
          <a:bodyPr/>
          <a:lstStyle/>
          <a:p>
            <a:r>
              <a:rPr lang="en-US"/>
              <a:t>Continua Consulting Group, LLC 2018</a:t>
            </a:r>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65131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0B3A3CF-1CA5-3E44-88DE-30011D6736A4}" type="datetime1">
              <a:rPr lang="en-US" smtClean="0"/>
              <a:t>5/25/2022</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r>
              <a:rPr lang="en-US"/>
              <a:t>Continua Consulting Group, LLC 2018</a:t>
            </a:r>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57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146109" y="6273805"/>
            <a:ext cx="4425892" cy="320040"/>
          </a:xfrm>
        </p:spPr>
        <p:txBody>
          <a:bodyPr/>
          <a:lstStyle/>
          <a:p>
            <a:r>
              <a:rPr lang="en-US" dirty="0"/>
              <a:t>Lauren Ashbaugh, Ph.D., NCSP</a:t>
            </a:r>
          </a:p>
        </p:txBody>
      </p:sp>
    </p:spTree>
    <p:extLst>
      <p:ext uri="{BB962C8B-B14F-4D97-AF65-F5344CB8AC3E}">
        <p14:creationId xmlns:p14="http://schemas.microsoft.com/office/powerpoint/2010/main" val="1224319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7A902BA-E645-B640-B3EA-C0C4F6DFC894}" type="datetime1">
              <a:rPr lang="en-US" smtClean="0"/>
              <a:t>5/25/2022</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r>
              <a:rPr lang="en-US"/>
              <a:t>Continua Consulting Group, LLC 2018</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5229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8A009A-A7EC-3041-BA9B-B95BA0AAC7C1}" type="datetime1">
              <a:rPr lang="en-US" smtClean="0"/>
              <a:t>5/25/2022</a:t>
            </a:fld>
            <a:endParaRPr lang="en-US"/>
          </a:p>
        </p:txBody>
      </p:sp>
      <p:sp>
        <p:nvSpPr>
          <p:cNvPr id="5" name="Footer Placeholder 4"/>
          <p:cNvSpPr>
            <a:spLocks noGrp="1"/>
          </p:cNvSpPr>
          <p:nvPr>
            <p:ph type="ftr" sz="quarter" idx="11"/>
          </p:nvPr>
        </p:nvSpPr>
        <p:spPr/>
        <p:txBody>
          <a:bodyPr/>
          <a:lstStyle/>
          <a:p>
            <a:r>
              <a:rPr lang="en-US"/>
              <a:t>Continua Consulting Group, LLC 2018</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18144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8EF0CB-B849-1146-A318-C7BBF4E1876B}" type="datetime1">
              <a:rPr lang="en-US" smtClean="0"/>
              <a:t>5/25/2022</a:t>
            </a:fld>
            <a:endParaRPr lang="en-US"/>
          </a:p>
        </p:txBody>
      </p:sp>
      <p:sp>
        <p:nvSpPr>
          <p:cNvPr id="5" name="Footer Placeholder 4"/>
          <p:cNvSpPr>
            <a:spLocks noGrp="1"/>
          </p:cNvSpPr>
          <p:nvPr>
            <p:ph type="ftr" sz="quarter" idx="11"/>
          </p:nvPr>
        </p:nvSpPr>
        <p:spPr/>
        <p:txBody>
          <a:bodyPr/>
          <a:lstStyle/>
          <a:p>
            <a:r>
              <a:rPr lang="en-US"/>
              <a:t>Continua Consulting Group, LLC 2018</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66182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 name="Google Shape;72;p16"/>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 name="Google Shape;73;p1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143660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6" descr="footer.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211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6" descr="footer.g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180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530D-9099-6E4D-8767-91F0F3F4961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9DCCC0-841D-C344-9E39-379289AF4E9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A55125-5C0D-B446-8590-FB88B11F872D}"/>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5" name="Footer Placeholder 4">
            <a:extLst>
              <a:ext uri="{FF2B5EF4-FFF2-40B4-BE49-F238E27FC236}">
                <a16:creationId xmlns:a16="http://schemas.microsoft.com/office/drawing/2014/main" id="{6098272F-EB8F-A54A-A80F-72443B644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F05C3-0C69-1E41-91A5-DC74E079D398}"/>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3901615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06B4-3E75-8B44-B449-2AC33216A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02F25F-C5D4-654E-8FB6-949135C3B7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B5DC9-2681-5644-8CA3-58DC32B70A1F}"/>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5" name="Footer Placeholder 4">
            <a:extLst>
              <a:ext uri="{FF2B5EF4-FFF2-40B4-BE49-F238E27FC236}">
                <a16:creationId xmlns:a16="http://schemas.microsoft.com/office/drawing/2014/main" id="{7171371F-AE79-5D4C-9D3F-88024DAA4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93784-7F19-2C44-BFE9-B9028EA8F10D}"/>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3906648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48AE-6504-834D-BDBB-09E041AAAD1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075EC3-3662-4144-AFEC-8838F24A751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C151A-158D-EB4F-A279-53E8D3A3EE65}"/>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5" name="Footer Placeholder 4">
            <a:extLst>
              <a:ext uri="{FF2B5EF4-FFF2-40B4-BE49-F238E27FC236}">
                <a16:creationId xmlns:a16="http://schemas.microsoft.com/office/drawing/2014/main" id="{075FE9AC-69A5-644A-A0C8-2CC204B67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3637B-DDA1-5C4B-BC1D-A0917889C662}"/>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280065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8243-8F64-9648-974F-D3F3C7F2E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FF4ECB-6229-764C-8E00-F50F2C36405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BAF3DC-8A74-2245-B5EB-11BAD2FB896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6C6BA-4C91-BE40-ABFD-8CFCAAD7E4F4}"/>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6" name="Footer Placeholder 5">
            <a:extLst>
              <a:ext uri="{FF2B5EF4-FFF2-40B4-BE49-F238E27FC236}">
                <a16:creationId xmlns:a16="http://schemas.microsoft.com/office/drawing/2014/main" id="{A1E816DA-A305-0443-8B4C-7276C3702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D41CA-EA50-184E-91AE-6F7E939B563A}"/>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3920352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Footer Placeholder 7"/>
          <p:cNvSpPr>
            <a:spLocks noGrp="1"/>
          </p:cNvSpPr>
          <p:nvPr>
            <p:ph type="ftr" sz="quarter" idx="11"/>
          </p:nvPr>
        </p:nvSpPr>
        <p:spPr/>
        <p:txBody>
          <a:bodyPr/>
          <a:lstStyle/>
          <a:p>
            <a:r>
              <a:rPr lang="en-US" dirty="0">
                <a:solidFill>
                  <a:schemeClr val="tx1">
                    <a:lumMod val="75000"/>
                    <a:alpha val="70000"/>
                  </a:schemeClr>
                </a:solidFill>
              </a:rPr>
              <a:t>Lauren Ashbaugh, Ph.D., NCSP</a:t>
            </a:r>
          </a:p>
          <a:p>
            <a:endParaRPr lang="en-US" dirty="0"/>
          </a:p>
        </p:txBody>
      </p:sp>
      <p:sp>
        <p:nvSpPr>
          <p:cNvPr id="9" name="Slide Number Placeholder 8"/>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7860739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D811-6B9D-2C47-93B7-775B98FB74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F89F8F-A753-E047-A5B3-B32342E1D31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4C01D7D-1456-2449-99CF-90EDB2E2377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BACC67-1BDC-E34D-8CBD-9F018E66862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97698A-A35D-D747-B8E4-5F7DBC34190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FFAE98-FE97-CF44-BD94-9F06E341AE0D}"/>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8" name="Footer Placeholder 7">
            <a:extLst>
              <a:ext uri="{FF2B5EF4-FFF2-40B4-BE49-F238E27FC236}">
                <a16:creationId xmlns:a16="http://schemas.microsoft.com/office/drawing/2014/main" id="{B770497A-5FE7-9445-8979-22E65F017F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634788-C291-E848-85DD-1525C7937B08}"/>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1137660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65F6-C070-E145-AA18-37F9218FA6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228D27-C2CF-A64A-B208-D45606222A1B}"/>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4" name="Footer Placeholder 3">
            <a:extLst>
              <a:ext uri="{FF2B5EF4-FFF2-40B4-BE49-F238E27FC236}">
                <a16:creationId xmlns:a16="http://schemas.microsoft.com/office/drawing/2014/main" id="{1EF9F452-5FEE-7441-919D-D6E3DA5DBF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1F5DF6-B64C-7E42-A843-272E38BD3851}"/>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359220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10C6C-9F58-BF46-A279-4B32B4EACDBC}"/>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3" name="Footer Placeholder 2">
            <a:extLst>
              <a:ext uri="{FF2B5EF4-FFF2-40B4-BE49-F238E27FC236}">
                <a16:creationId xmlns:a16="http://schemas.microsoft.com/office/drawing/2014/main" id="{14FE9211-A13D-4945-B1CA-5AD618A58F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239B90-1234-AE49-93C8-461D84A37F6D}"/>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957057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5BF2-921E-F04A-ABAF-B01951F34F2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71D76C-3361-DA43-94F2-88BEC2F8BD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7ADDA-0FF7-9D4A-A40E-17631D5E3A7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BEA011-620E-EC49-A99A-B65A28062C79}"/>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6" name="Footer Placeholder 5">
            <a:extLst>
              <a:ext uri="{FF2B5EF4-FFF2-40B4-BE49-F238E27FC236}">
                <a16:creationId xmlns:a16="http://schemas.microsoft.com/office/drawing/2014/main" id="{A7F91146-4585-9F4E-B784-7AF6E0B79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2BC9C-C191-4E49-AD09-7FF7BE0FEC87}"/>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275293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DB0C-6F24-AA42-8AB5-ADC16E735E2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8CC5A73-1338-884F-9C41-2BF407F20C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F4C082C-DAE7-794C-9C7F-942ABD8285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03400B-F069-AD49-AF34-204E5164620E}"/>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6" name="Footer Placeholder 5">
            <a:extLst>
              <a:ext uri="{FF2B5EF4-FFF2-40B4-BE49-F238E27FC236}">
                <a16:creationId xmlns:a16="http://schemas.microsoft.com/office/drawing/2014/main" id="{EE37A64B-2029-074E-B6D7-93A05A5C9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D017C-9FCA-BC40-9227-30D3189A553C}"/>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533277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3BDD-037C-134B-B3B6-884A0A45B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28280-49ED-FA46-89C3-249B02CD68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B16D1-0F8A-1345-BD06-BC7788ADE02D}"/>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5" name="Footer Placeholder 4">
            <a:extLst>
              <a:ext uri="{FF2B5EF4-FFF2-40B4-BE49-F238E27FC236}">
                <a16:creationId xmlns:a16="http://schemas.microsoft.com/office/drawing/2014/main" id="{EF4A7946-A339-0C41-9EC5-E0D9F50E0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A28A7-9381-EF41-BCB3-A6D16B81F632}"/>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3537872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03DEA-B2DF-5C43-ACDB-5FCF3875746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2DC3CF-14D9-9F45-AB16-97669AE9657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77345-D828-4E45-B9A9-A9FE6774EA37}"/>
              </a:ext>
            </a:extLst>
          </p:cNvPr>
          <p:cNvSpPr>
            <a:spLocks noGrp="1"/>
          </p:cNvSpPr>
          <p:nvPr>
            <p:ph type="dt" sz="half" idx="10"/>
          </p:nvPr>
        </p:nvSpPr>
        <p:spPr/>
        <p:txBody>
          <a:bodyPr/>
          <a:lstStyle/>
          <a:p>
            <a:fld id="{E32D9C74-A51A-2444-8068-4AB996E82CF3}" type="datetimeFigureOut">
              <a:rPr lang="en-US" smtClean="0"/>
              <a:t>5/25/2022</a:t>
            </a:fld>
            <a:endParaRPr lang="en-US"/>
          </a:p>
        </p:txBody>
      </p:sp>
      <p:sp>
        <p:nvSpPr>
          <p:cNvPr id="5" name="Footer Placeholder 4">
            <a:extLst>
              <a:ext uri="{FF2B5EF4-FFF2-40B4-BE49-F238E27FC236}">
                <a16:creationId xmlns:a16="http://schemas.microsoft.com/office/drawing/2014/main" id="{C1776602-F74C-734A-AA58-446E052B7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96B2C-7C51-6F41-BE4C-A38EC44FF184}"/>
              </a:ext>
            </a:extLst>
          </p:cNvPr>
          <p:cNvSpPr>
            <a:spLocks noGrp="1"/>
          </p:cNvSpPr>
          <p:nvPr>
            <p:ph type="sldNum" sz="quarter" idx="12"/>
          </p:nvPr>
        </p:nvSpPr>
        <p:spPr/>
        <p:txBody>
          <a:bodyPr/>
          <a:lstStyle/>
          <a:p>
            <a:fld id="{A6BB9708-D393-C642-9F5C-21294D9DDE4E}" type="slidenum">
              <a:rPr lang="en-US" smtClean="0"/>
              <a:t>‹#›</a:t>
            </a:fld>
            <a:endParaRPr lang="en-US"/>
          </a:p>
        </p:txBody>
      </p:sp>
    </p:spTree>
    <p:extLst>
      <p:ext uri="{BB962C8B-B14F-4D97-AF65-F5344CB8AC3E}">
        <p14:creationId xmlns:p14="http://schemas.microsoft.com/office/powerpoint/2010/main" val="3717521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4AF466F-BDA4-4F18-9C7B-FF0A9A1B0E80}" type="datetime1">
              <a:rPr lang="en-US" smtClean="0"/>
              <a:pPr/>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26933939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EF607B-A47E-422C-9BEF-122CCDB7C526}" type="datetime1">
              <a:rPr lang="en-US" smtClean="0"/>
              <a:pPr/>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17184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3A9A7CB-BEE6-4F99-898E-913F06E8E125}" type="datetime1">
              <a:rPr lang="en-US" smtClean="0"/>
              <a:pPr/>
              <a:t>5/25/2022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5697339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9" name="Footer Placeholder 8"/>
          <p:cNvSpPr>
            <a:spLocks noGrp="1"/>
          </p:cNvSpPr>
          <p:nvPr>
            <p:ph type="ftr" sz="quarter" idx="11"/>
          </p:nvPr>
        </p:nvSpPr>
        <p:spPr>
          <a:xfrm>
            <a:off x="146109" y="6397653"/>
            <a:ext cx="5214841" cy="320040"/>
          </a:xfrm>
        </p:spPr>
        <p:txBody>
          <a:bodyPr/>
          <a:lstStyle/>
          <a:p>
            <a:endParaRPr lang="en-US" dirty="0"/>
          </a:p>
        </p:txBody>
      </p:sp>
      <p:sp>
        <p:nvSpPr>
          <p:cNvPr id="10" name="Slide Number Placeholder 9"/>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
        <p:nvSpPr>
          <p:cNvPr id="11" name="Footer Placeholder 7">
            <a:extLst>
              <a:ext uri="{FF2B5EF4-FFF2-40B4-BE49-F238E27FC236}">
                <a16:creationId xmlns:a16="http://schemas.microsoft.com/office/drawing/2014/main" id="{A6EC89AE-8D04-634D-B3BD-F34DA5FB7F94}"/>
              </a:ext>
            </a:extLst>
          </p:cNvPr>
          <p:cNvSpPr txBox="1">
            <a:spLocks/>
          </p:cNvSpPr>
          <p:nvPr userDrawn="1"/>
        </p:nvSpPr>
        <p:spPr>
          <a:xfrm>
            <a:off x="146109" y="6273805"/>
            <a:ext cx="4425892" cy="320040"/>
          </a:xfrm>
          <a:prstGeom prst="rect">
            <a:avLst/>
          </a:prstGeom>
        </p:spPr>
        <p:txBody>
          <a:bodyPr vert="horz" lIns="68580" tIns="34290" rIns="68580" bIns="34290" rtlCol="0" anchor="ctr"/>
          <a:lstStyle>
            <a:defPPr>
              <a:defRPr lang="en-US"/>
            </a:defPPr>
            <a:lvl1pPr marL="0" algn="l" defTabSz="457200" rtl="0" eaLnBrk="1" latinLnBrk="0" hangingPunct="1">
              <a:defRPr sz="1050" kern="1200">
                <a:solidFill>
                  <a:schemeClr val="bg1">
                    <a:lumMod val="50000"/>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88"/>
              <a:t>Lauren Ashbaugh, Ph.D., NCSP</a:t>
            </a:r>
            <a:endParaRPr lang="en-US" sz="788" dirty="0"/>
          </a:p>
        </p:txBody>
      </p:sp>
    </p:spTree>
    <p:extLst>
      <p:ext uri="{BB962C8B-B14F-4D97-AF65-F5344CB8AC3E}">
        <p14:creationId xmlns:p14="http://schemas.microsoft.com/office/powerpoint/2010/main" val="1276087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EE300C-6FC5-4FC3-AF1A-075E4F50620D}" type="datetime1">
              <a:rPr lang="en-US" smtClean="0"/>
              <a:pPr/>
              <a:t>5/25/2022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616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27B613C-1AD7-49D3-885D-F654C5CDBAA6}" type="datetime1">
              <a:rPr lang="en-US" smtClean="0"/>
              <a:pPr/>
              <a:t>5/25/2022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7331651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B28685-4D0C-42D5-8013-B5904CD1FCBC}" type="datetime1">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496012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192212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27B613C-1AD7-49D3-885D-F654C5CDBAA6}" type="datetime1">
              <a:rPr lang="en-US" smtClean="0"/>
              <a:pPr/>
              <a:t>5/25/2022</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55032092"/>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27B613C-1AD7-49D3-885D-F654C5CDBAA6}" type="datetime1">
              <a:rPr lang="en-US" smtClean="0"/>
              <a:pPr/>
              <a:t>5/25/2022</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01263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FB4290-6522-4139-852E-05BD9E7F0D2E}" type="datetime1">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64007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B955F9-81EA-47C5-8059-9E5C2B437C70}" type="datetime1">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200766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7DBE2E-924A-ED4D-BCDB-9DDA74292D9A}"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290360413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7DBE2E-924A-ED4D-BCDB-9DDA74292D9A}"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40725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8" name="Footer Placeholder 7"/>
          <p:cNvSpPr>
            <a:spLocks noGrp="1"/>
          </p:cNvSpPr>
          <p:nvPr>
            <p:ph type="ftr" sz="quarter" idx="11"/>
          </p:nvPr>
        </p:nvSpPr>
        <p:spPr/>
        <p:txBody>
          <a:bodyPr/>
          <a:lstStyle/>
          <a:p>
            <a:r>
              <a:rPr lang="en-US" dirty="0">
                <a:solidFill>
                  <a:schemeClr val="tx1">
                    <a:lumMod val="75000"/>
                    <a:alpha val="70000"/>
                  </a:schemeClr>
                </a:solidFill>
              </a:rPr>
              <a:t>Lauren Ashbaugh, Ph.D., NCSP</a:t>
            </a:r>
          </a:p>
          <a:p>
            <a:endParaRPr lang="en-US" dirty="0"/>
          </a:p>
        </p:txBody>
      </p:sp>
      <p:sp>
        <p:nvSpPr>
          <p:cNvPr id="9" name="Slide Number Placeholder 8"/>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08588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57DBE2E-924A-ED4D-BCDB-9DDA74292D9A}"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247793213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7DBE2E-924A-ED4D-BCDB-9DDA74292D9A}" type="datetimeFigureOut">
              <a:rPr lang="en-US" smtClean="0"/>
              <a:t>5/25/2022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3976362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557DBE2E-924A-ED4D-BCDB-9DDA74292D9A}"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17813-F83F-2544-B4EA-0837CC04C83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0722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7DBE2E-924A-ED4D-BCDB-9DDA74292D9A}"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4264318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7DBE2E-924A-ED4D-BCDB-9DDA74292D9A}"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993569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557DBE2E-924A-ED4D-BCDB-9DDA74292D9A}" type="datetimeFigureOut">
              <a:rPr lang="en-US" smtClean="0"/>
              <a:t>5/25/2022</a:t>
            </a:fld>
            <a:endParaRPr lang="en-US"/>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1398362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7DBE2E-924A-ED4D-BCDB-9DDA74292D9A}" type="datetimeFigureOut">
              <a:rPr lang="en-US" smtClean="0"/>
              <a:t>5/25/2022</a:t>
            </a:fld>
            <a:endParaRPr lang="en-US"/>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3298156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DBE2E-924A-ED4D-BCDB-9DDA74292D9A}"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1736185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DBE2E-924A-ED4D-BCDB-9DDA74292D9A}"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107656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 name="Google Shape;72;p16"/>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 name="Google Shape;73;p1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55798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4" name="Footer Placeholder 3"/>
          <p:cNvSpPr>
            <a:spLocks noGrp="1"/>
          </p:cNvSpPr>
          <p:nvPr>
            <p:ph type="ftr" sz="quarter" idx="11"/>
          </p:nvPr>
        </p:nvSpPr>
        <p:spPr/>
        <p:txBody>
          <a:bodyPr/>
          <a:lstStyle/>
          <a:p>
            <a:r>
              <a:rPr lang="en-US" dirty="0">
                <a:solidFill>
                  <a:schemeClr val="tx1">
                    <a:lumMod val="75000"/>
                    <a:alpha val="70000"/>
                  </a:schemeClr>
                </a:solidFill>
              </a:rPr>
              <a:t>Lauren Ashbaugh, Ph.D., NCSP</a:t>
            </a:r>
          </a:p>
          <a:p>
            <a:endParaRPr lang="en-US" dirty="0"/>
          </a:p>
        </p:txBody>
      </p:sp>
      <p:sp>
        <p:nvSpPr>
          <p:cNvPr id="5" name="Slide Number Placeholder 4"/>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4426847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014547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1"/>
        <p:cNvGrpSpPr/>
        <p:nvPr/>
      </p:nvGrpSpPr>
      <p:grpSpPr>
        <a:xfrm>
          <a:off x="0" y="0"/>
          <a:ext cx="0" cy="0"/>
          <a:chOff x="0" y="0"/>
          <a:chExt cx="0" cy="0"/>
        </a:xfrm>
      </p:grpSpPr>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17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3" name="Footer Placeholder 2"/>
          <p:cNvSpPr>
            <a:spLocks noGrp="1"/>
          </p:cNvSpPr>
          <p:nvPr>
            <p:ph type="ftr" sz="quarter" idx="11"/>
          </p:nvPr>
        </p:nvSpPr>
        <p:spPr/>
        <p:txBody>
          <a:bodyPr/>
          <a:lstStyle/>
          <a:p>
            <a:r>
              <a:rPr lang="en-US" dirty="0">
                <a:solidFill>
                  <a:schemeClr val="tx1">
                    <a:lumMod val="75000"/>
                    <a:alpha val="70000"/>
                  </a:schemeClr>
                </a:solidFill>
              </a:rPr>
              <a:t>Lauren Ashbaugh, Ph.D., NCSP</a:t>
            </a:r>
          </a:p>
          <a:p>
            <a:endParaRPr lang="en-US" dirty="0"/>
          </a:p>
        </p:txBody>
      </p:sp>
      <p:sp>
        <p:nvSpPr>
          <p:cNvPr id="4" name="Slide Number Placeholder 3"/>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288048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a:xfrm>
            <a:off x="5866072" y="6238816"/>
            <a:ext cx="2065310" cy="323968"/>
          </a:xfrm>
          <a:prstGeom prst="rect">
            <a:avLst/>
          </a:prstGeom>
        </p:spPr>
        <p:txBody>
          <a:bodyPr/>
          <a:lstStyle/>
          <a:p>
            <a:fld id="{557DBE2E-924A-ED4D-BCDB-9DDA74292D9A}" type="datetimeFigureOut">
              <a:rPr lang="en-US" smtClean="0"/>
              <a:t>5/25/2022</a:t>
            </a:fld>
            <a:endParaRPr lang="en-US"/>
          </a:p>
        </p:txBody>
      </p:sp>
      <p:sp>
        <p:nvSpPr>
          <p:cNvPr id="10" name="Footer Placeholder 9"/>
          <p:cNvSpPr>
            <a:spLocks noGrp="1"/>
          </p:cNvSpPr>
          <p:nvPr>
            <p:ph type="ftr" sz="quarter" idx="11"/>
          </p:nvPr>
        </p:nvSpPr>
        <p:spPr>
          <a:xfrm>
            <a:off x="185334" y="6400800"/>
            <a:ext cx="3843598" cy="320040"/>
          </a:xfrm>
        </p:spPr>
        <p:txBody>
          <a:bodyPr/>
          <a:lstStyle>
            <a:lvl1pPr>
              <a:defRPr>
                <a:solidFill>
                  <a:srgbClr val="FFFFFF">
                    <a:alpha val="70000"/>
                  </a:srgbClr>
                </a:solidFill>
              </a:defRPr>
            </a:lvl1pPr>
          </a:lstStyle>
          <a:p>
            <a:r>
              <a:rPr lang="en-US" dirty="0">
                <a:solidFill>
                  <a:schemeClr val="tx1">
                    <a:lumMod val="75000"/>
                    <a:alpha val="70000"/>
                  </a:schemeClr>
                </a:solidFill>
              </a:rPr>
              <a:t>Lauren Ashbaugh, Ph.D., NCSP</a:t>
            </a:r>
          </a:p>
          <a:p>
            <a:endParaRPr lang="en-US" dirty="0"/>
          </a:p>
        </p:txBody>
      </p:sp>
      <p:sp>
        <p:nvSpPr>
          <p:cNvPr id="11" name="Slide Number Placeholder 10"/>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83981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a:xfrm>
            <a:off x="5866072" y="6238816"/>
            <a:ext cx="2065310" cy="323968"/>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557DBE2E-924A-ED4D-BCDB-9DDA74292D9A}" type="datetimeFigureOut">
              <a:rPr lang="en-US" smtClean="0"/>
              <a:t>5/25/2022</a:t>
            </a:fld>
            <a:endParaRPr lang="en-US"/>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a:xfrm>
            <a:off x="8069192" y="6217920"/>
            <a:ext cx="274320" cy="365760"/>
          </a:xfrm>
          <a:prstGeom prst="ellipse">
            <a:avLst/>
          </a:prstGeom>
        </p:spPr>
        <p:txBody>
          <a:bodyPr/>
          <a:lstStyle/>
          <a:p>
            <a:fld id="{AA617813-F83F-2544-B4EA-0837CC04C832}" type="slidenum">
              <a:rPr lang="en-US" smtClean="0"/>
              <a:t>‹#›</a:t>
            </a:fld>
            <a:endParaRPr lang="en-US"/>
          </a:p>
        </p:txBody>
      </p:sp>
    </p:spTree>
    <p:extLst>
      <p:ext uri="{BB962C8B-B14F-4D97-AF65-F5344CB8AC3E}">
        <p14:creationId xmlns:p14="http://schemas.microsoft.com/office/powerpoint/2010/main" val="306597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46109" y="6397653"/>
            <a:ext cx="4425892" cy="320040"/>
          </a:xfrm>
          <a:prstGeom prst="rect">
            <a:avLst/>
          </a:prstGeom>
        </p:spPr>
        <p:txBody>
          <a:bodyPr vert="horz" lIns="91440" tIns="45720" rIns="91440" bIns="45720" rtlCol="0" anchor="ctr"/>
          <a:lstStyle>
            <a:lvl1pPr algn="l">
              <a:defRPr sz="788">
                <a:solidFill>
                  <a:schemeClr val="bg1">
                    <a:lumMod val="50000"/>
                    <a:alpha val="70000"/>
                  </a:schemeClr>
                </a:solidFill>
              </a:defRPr>
            </a:lvl1pPr>
          </a:lstStyle>
          <a:p>
            <a:r>
              <a:rPr lang="en-US"/>
              <a:t>Lauren Ashbaugh, Ph.D., NCSP</a:t>
            </a:r>
            <a:endParaRPr lang="en-US" dirty="0"/>
          </a:p>
        </p:txBody>
      </p:sp>
    </p:spTree>
    <p:extLst>
      <p:ext uri="{BB962C8B-B14F-4D97-AF65-F5344CB8AC3E}">
        <p14:creationId xmlns:p14="http://schemas.microsoft.com/office/powerpoint/2010/main" val="21178644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dirty="0"/>
              <a:pPr/>
              <a:t>5/25/2022</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r>
              <a:rPr lang="en-US"/>
              <a:t>Lauren Ashbaugh, Ph.D., NCSP</a:t>
            </a:r>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3888406502"/>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73" r:id="rId13"/>
    <p:sldLayoutId id="2147484053" r:id="rId1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6A9AD6-3CF8-A64B-BD8E-48BAC194B7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5F214-1387-A840-AC31-5D22EBC000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26F28-1D57-654E-AC7D-8EBDD45524A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32D9C74-A51A-2444-8068-4AB996E82CF3}" type="datetimeFigureOut">
              <a:rPr lang="en-US" smtClean="0"/>
              <a:t>5/25/2022</a:t>
            </a:fld>
            <a:endParaRPr lang="en-US"/>
          </a:p>
        </p:txBody>
      </p:sp>
      <p:sp>
        <p:nvSpPr>
          <p:cNvPr id="5" name="Footer Placeholder 4">
            <a:extLst>
              <a:ext uri="{FF2B5EF4-FFF2-40B4-BE49-F238E27FC236}">
                <a16:creationId xmlns:a16="http://schemas.microsoft.com/office/drawing/2014/main" id="{C4BAD81B-BD78-4B44-8CA0-8242E7FD2AD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0F6B8-A07D-444C-88E3-9534766B090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BB9708-D393-C642-9F5C-21294D9DDE4E}" type="slidenum">
              <a:rPr lang="en-US" smtClean="0"/>
              <a:t>‹#›</a:t>
            </a:fld>
            <a:endParaRPr lang="en-US"/>
          </a:p>
        </p:txBody>
      </p:sp>
    </p:spTree>
    <p:extLst>
      <p:ext uri="{BB962C8B-B14F-4D97-AF65-F5344CB8AC3E}">
        <p14:creationId xmlns:p14="http://schemas.microsoft.com/office/powerpoint/2010/main" val="3165370677"/>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27B613C-1AD7-49D3-885D-F654C5CDBAA6}" type="datetime1">
              <a:rPr lang="en-US" smtClean="0"/>
              <a:pPr/>
              <a:t>5/25/2022</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33664855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hf sldNum="0" hdr="0" ft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557DBE2E-924A-ED4D-BCDB-9DDA74292D9A}" type="datetimeFigureOut">
              <a:rPr lang="en-US" smtClean="0"/>
              <a:t>5/25/2022</a:t>
            </a:fld>
            <a:endParaRPr lang="en-US"/>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AA617813-F83F-2544-B4EA-0837CC04C832}" type="slidenum">
              <a:rPr lang="en-US" smtClean="0"/>
              <a:t>‹#›</a:t>
            </a:fld>
            <a:endParaRPr lang="en-US"/>
          </a:p>
        </p:txBody>
      </p:sp>
    </p:spTree>
    <p:extLst>
      <p:ext uri="{BB962C8B-B14F-4D97-AF65-F5344CB8AC3E}">
        <p14:creationId xmlns:p14="http://schemas.microsoft.com/office/powerpoint/2010/main" val="1304058129"/>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3.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video" Target="https://www.youtube.com/embed/uOzDGrcvmus?feature=oembed" TargetMode="External"/><Relationship Id="rId4" Type="http://schemas.openxmlformats.org/officeDocument/2006/relationships/image" Target="../media/image57.jpe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www.goodreads.com/author/show/957894.Albert_Camus"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pacificnwpsychology.com/" TargetMode="External"/><Relationship Id="rId1" Type="http://schemas.openxmlformats.org/officeDocument/2006/relationships/slideLayout" Target="../slideLayouts/slideLayout13.xml"/><Relationship Id="rId5" Type="http://schemas.openxmlformats.org/officeDocument/2006/relationships/image" Target="../media/image65.gif"/><Relationship Id="rId4" Type="http://schemas.openxmlformats.org/officeDocument/2006/relationships/image" Target="../media/image64.gif"/></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l="-6000" r="-6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286AB6-E98D-8343-98A5-CE05E4C37517}"/>
              </a:ext>
            </a:extLst>
          </p:cNvPr>
          <p:cNvSpPr>
            <a:spLocks noGrp="1"/>
          </p:cNvSpPr>
          <p:nvPr>
            <p:ph type="subTitle" idx="1"/>
          </p:nvPr>
        </p:nvSpPr>
        <p:spPr>
          <a:xfrm>
            <a:off x="632004" y="4427259"/>
            <a:ext cx="7849652" cy="1102335"/>
          </a:xfrm>
        </p:spPr>
        <p:txBody>
          <a:bodyPr anchor="ctr">
            <a:noAutofit/>
          </a:bodyPr>
          <a:lstStyle/>
          <a:p>
            <a:pPr algn="l"/>
            <a:endParaRPr lang="en-US" sz="2100" b="1" dirty="0"/>
          </a:p>
          <a:p>
            <a:pPr algn="l"/>
            <a:endParaRPr lang="en-US" sz="2100" b="1" dirty="0"/>
          </a:p>
        </p:txBody>
      </p:sp>
      <p:sp>
        <p:nvSpPr>
          <p:cNvPr id="8" name="TextBox 7">
            <a:extLst>
              <a:ext uri="{FF2B5EF4-FFF2-40B4-BE49-F238E27FC236}">
                <a16:creationId xmlns:a16="http://schemas.microsoft.com/office/drawing/2014/main" id="{CB651752-8279-E84D-82DA-1CC4610D721E}"/>
              </a:ext>
            </a:extLst>
          </p:cNvPr>
          <p:cNvSpPr txBox="1"/>
          <p:nvPr/>
        </p:nvSpPr>
        <p:spPr>
          <a:xfrm>
            <a:off x="2106068" y="4149236"/>
            <a:ext cx="5389057" cy="1200329"/>
          </a:xfrm>
          <a:prstGeom prst="rect">
            <a:avLst/>
          </a:prstGeom>
          <a:noFill/>
        </p:spPr>
        <p:txBody>
          <a:bodyPr wrap="square" rtlCol="0" anchor="t">
            <a:spAutoFit/>
          </a:bodyPr>
          <a:lstStyle/>
          <a:p>
            <a:pPr algn="ctr"/>
            <a:r>
              <a:rPr lang="en-US" sz="2400" b="1" dirty="0">
                <a:solidFill>
                  <a:schemeClr val="bg1"/>
                </a:solidFill>
              </a:rPr>
              <a:t>Lauren Ashbaugh, Ph.D., NCSP</a:t>
            </a:r>
          </a:p>
          <a:p>
            <a:pPr algn="ctr"/>
            <a:endParaRPr lang="en-US" sz="2400" b="1" dirty="0">
              <a:solidFill>
                <a:schemeClr val="bg1"/>
              </a:solidFill>
            </a:endParaRPr>
          </a:p>
          <a:p>
            <a:pPr algn="ctr"/>
            <a:r>
              <a:rPr lang="en-US" sz="2400" b="1" dirty="0">
                <a:solidFill>
                  <a:schemeClr val="bg1"/>
                </a:solidFill>
              </a:rPr>
              <a:t>May 10, 2022</a:t>
            </a:r>
          </a:p>
        </p:txBody>
      </p:sp>
      <p:sp>
        <p:nvSpPr>
          <p:cNvPr id="10" name="Title 7">
            <a:extLst>
              <a:ext uri="{FF2B5EF4-FFF2-40B4-BE49-F238E27FC236}">
                <a16:creationId xmlns:a16="http://schemas.microsoft.com/office/drawing/2014/main" id="{FDCB272B-57FC-984C-BCC4-19BC7DD00932}"/>
              </a:ext>
            </a:extLst>
          </p:cNvPr>
          <p:cNvSpPr txBox="1">
            <a:spLocks/>
          </p:cNvSpPr>
          <p:nvPr/>
        </p:nvSpPr>
        <p:spPr bwMode="blackWhite">
          <a:xfrm>
            <a:off x="2089075" y="2857335"/>
            <a:ext cx="5229447" cy="954532"/>
          </a:xfrm>
          <a:prstGeom prst="rect">
            <a:avLst/>
          </a:prstGeom>
          <a:solidFill>
            <a:schemeClr val="tx1"/>
          </a:solidFill>
          <a:ln w="38100" cap="sq">
            <a:noFill/>
            <a:miter lim="800000"/>
          </a:ln>
        </p:spPr>
        <p:txBody>
          <a:bodyPr vert="horz" lIns="205740" tIns="137160" rIns="205740" bIns="137160" rtlCol="0" anchor="ctr" anchorCtr="1">
            <a:normAutofit fontScale="975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625" b="1" dirty="0">
                <a:solidFill>
                  <a:schemeClr val="bg1"/>
                </a:solidFill>
                <a:latin typeface="Century Gothic" panose="020B0502020202020204" pitchFamily="34" charset="0"/>
                <a:ea typeface="Tahoma" panose="020B0604030504040204" pitchFamily="34" charset="0"/>
                <a:cs typeface="DecoType Naskh" pitchFamily="2" charset="-78"/>
              </a:rPr>
              <a:t>Mental Health Literacy</a:t>
            </a:r>
          </a:p>
        </p:txBody>
      </p:sp>
      <p:pic>
        <p:nvPicPr>
          <p:cNvPr id="2" name="Picture 4" descr="A screenshot of a cell phone&#10;&#10;Description generated with very high confidence">
            <a:extLst>
              <a:ext uri="{FF2B5EF4-FFF2-40B4-BE49-F238E27FC236}">
                <a16:creationId xmlns:a16="http://schemas.microsoft.com/office/drawing/2014/main" id="{7949621D-9FC1-4447-9B2D-AD2EA3CFC096}"/>
              </a:ext>
            </a:extLst>
          </p:cNvPr>
          <p:cNvPicPr>
            <a:picLocks noChangeAspect="1"/>
          </p:cNvPicPr>
          <p:nvPr/>
        </p:nvPicPr>
        <p:blipFill>
          <a:blip r:embed="rId4"/>
          <a:stretch>
            <a:fillRect/>
          </a:stretch>
        </p:blipFill>
        <p:spPr>
          <a:xfrm>
            <a:off x="126770" y="5964957"/>
            <a:ext cx="3439054" cy="823569"/>
          </a:xfrm>
          <a:prstGeom prst="rect">
            <a:avLst/>
          </a:prstGeom>
        </p:spPr>
      </p:pic>
      <p:sp>
        <p:nvSpPr>
          <p:cNvPr id="4" name="TextBox 3">
            <a:extLst>
              <a:ext uri="{FF2B5EF4-FFF2-40B4-BE49-F238E27FC236}">
                <a16:creationId xmlns:a16="http://schemas.microsoft.com/office/drawing/2014/main" id="{5E9F1199-737A-924B-A03F-B3B55CECC677}"/>
              </a:ext>
            </a:extLst>
          </p:cNvPr>
          <p:cNvSpPr txBox="1"/>
          <p:nvPr/>
        </p:nvSpPr>
        <p:spPr>
          <a:xfrm>
            <a:off x="6654624" y="6410892"/>
            <a:ext cx="2598821" cy="300082"/>
          </a:xfrm>
          <a:prstGeom prst="rect">
            <a:avLst/>
          </a:prstGeom>
          <a:noFill/>
        </p:spPr>
        <p:txBody>
          <a:bodyPr wrap="square" rtlCol="0">
            <a:spAutoFit/>
          </a:bodyPr>
          <a:lstStyle/>
          <a:p>
            <a:r>
              <a:rPr lang="en-US" sz="1350" dirty="0" err="1">
                <a:solidFill>
                  <a:schemeClr val="bg1"/>
                </a:solidFill>
              </a:rPr>
              <a:t>www.pacificnwpsychology.com</a:t>
            </a:r>
            <a:endParaRPr lang="en-US" sz="1350" dirty="0">
              <a:solidFill>
                <a:schemeClr val="bg1"/>
              </a:solidFill>
            </a:endParaRPr>
          </a:p>
        </p:txBody>
      </p:sp>
      <p:pic>
        <p:nvPicPr>
          <p:cNvPr id="6" name="Picture 5" descr="Text&#10;&#10;Description automatically generated with low confidence">
            <a:extLst>
              <a:ext uri="{FF2B5EF4-FFF2-40B4-BE49-F238E27FC236}">
                <a16:creationId xmlns:a16="http://schemas.microsoft.com/office/drawing/2014/main" id="{903F442D-1E55-C0D6-FF42-37BA4D54A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9" y="3"/>
            <a:ext cx="9160595" cy="1400167"/>
          </a:xfrm>
          <a:prstGeom prst="rect">
            <a:avLst/>
          </a:prstGeom>
          <a:ln>
            <a:solidFill>
              <a:schemeClr val="bg1"/>
            </a:solidFill>
          </a:ln>
        </p:spPr>
      </p:pic>
    </p:spTree>
    <p:extLst>
      <p:ext uri="{BB962C8B-B14F-4D97-AF65-F5344CB8AC3E}">
        <p14:creationId xmlns:p14="http://schemas.microsoft.com/office/powerpoint/2010/main" val="283173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7871-4B14-9541-952B-12F4D6FDAD3C}"/>
              </a:ext>
            </a:extLst>
          </p:cNvPr>
          <p:cNvSpPr>
            <a:spLocks noGrp="1"/>
          </p:cNvSpPr>
          <p:nvPr>
            <p:ph type="title"/>
          </p:nvPr>
        </p:nvSpPr>
        <p:spPr>
          <a:xfrm>
            <a:off x="562113" y="2798503"/>
            <a:ext cx="2522981" cy="1121846"/>
          </a:xfrm>
          <a:noFill/>
          <a:ln>
            <a:solidFill>
              <a:schemeClr val="tx1"/>
            </a:solidFill>
          </a:ln>
        </p:spPr>
        <p:txBody>
          <a:bodyPr wrap="square">
            <a:normAutofit/>
          </a:bodyPr>
          <a:lstStyle/>
          <a:p>
            <a:r>
              <a:rPr lang="en-US" sz="1950" dirty="0">
                <a:solidFill>
                  <a:schemeClr val="tx1"/>
                </a:solidFill>
              </a:rPr>
              <a:t>My Requests</a:t>
            </a:r>
          </a:p>
        </p:txBody>
      </p:sp>
      <p:graphicFrame>
        <p:nvGraphicFramePr>
          <p:cNvPr id="26" name="Content Placeholder 2">
            <a:extLst>
              <a:ext uri="{FF2B5EF4-FFF2-40B4-BE49-F238E27FC236}">
                <a16:creationId xmlns:a16="http://schemas.microsoft.com/office/drawing/2014/main" id="{D5F3A4DC-029B-4712-B43C-F38BA4994F79}"/>
              </a:ext>
            </a:extLst>
          </p:cNvPr>
          <p:cNvGraphicFramePr>
            <a:graphicFrameLocks noGrp="1"/>
          </p:cNvGraphicFramePr>
          <p:nvPr>
            <p:ph idx="1"/>
            <p:extLst>
              <p:ext uri="{D42A27DB-BD31-4B8C-83A1-F6EECF244321}">
                <p14:modId xmlns:p14="http://schemas.microsoft.com/office/powerpoint/2010/main" val="329385121"/>
              </p:ext>
            </p:extLst>
          </p:nvPr>
        </p:nvGraphicFramePr>
        <p:xfrm>
          <a:off x="3641366" y="1409534"/>
          <a:ext cx="4427220" cy="3596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F0C1D81E-FEA0-624C-BF21-252710019D0B}"/>
              </a:ext>
            </a:extLst>
          </p:cNvPr>
          <p:cNvSpPr txBox="1"/>
          <p:nvPr/>
        </p:nvSpPr>
        <p:spPr>
          <a:xfrm>
            <a:off x="6879755" y="6211830"/>
            <a:ext cx="1902680" cy="230832"/>
          </a:xfrm>
          <a:prstGeom prst="rect">
            <a:avLst/>
          </a:prstGeom>
          <a:noFill/>
        </p:spPr>
        <p:txBody>
          <a:bodyPr wrap="square" rtlCol="0">
            <a:spAutoFit/>
          </a:bodyPr>
          <a:lstStyle/>
          <a:p>
            <a:pPr defTabSz="342900"/>
            <a:r>
              <a:rPr lang="en-US" sz="900" dirty="0">
                <a:solidFill>
                  <a:srgbClr val="FFFFFF">
                    <a:lumMod val="65000"/>
                  </a:srgbClr>
                </a:solidFill>
                <a:latin typeface="Arial" panose="020B0604020202020204"/>
              </a:rPr>
              <a:t>Lauren Ashbaugh, Ph.D., NCSP</a:t>
            </a:r>
          </a:p>
        </p:txBody>
      </p:sp>
    </p:spTree>
    <p:extLst>
      <p:ext uri="{BB962C8B-B14F-4D97-AF65-F5344CB8AC3E}">
        <p14:creationId xmlns:p14="http://schemas.microsoft.com/office/powerpoint/2010/main" val="1028348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sphere of influence">
            <a:extLst>
              <a:ext uri="{FF2B5EF4-FFF2-40B4-BE49-F238E27FC236}">
                <a16:creationId xmlns:a16="http://schemas.microsoft.com/office/drawing/2014/main" id="{7AC5021C-1751-5C44-9336-985982B04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06" r="20552"/>
          <a:stretch/>
        </p:blipFill>
        <p:spPr bwMode="auto">
          <a:xfrm>
            <a:off x="242902" y="857253"/>
            <a:ext cx="4564966" cy="51434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64981" y="2105542"/>
            <a:ext cx="4564966" cy="3256364"/>
          </a:xfrm>
        </p:spPr>
        <p:txBody>
          <a:bodyPr>
            <a:noAutofit/>
          </a:bodyPr>
          <a:lstStyle/>
          <a:p>
            <a:endParaRPr lang="en-US" sz="2250" dirty="0"/>
          </a:p>
          <a:p>
            <a:pPr marL="342900" lvl="2" indent="0">
              <a:buNone/>
            </a:pPr>
            <a:r>
              <a:rPr lang="en-US" sz="2250" b="1" dirty="0"/>
              <a:t>What do you control? </a:t>
            </a:r>
          </a:p>
          <a:p>
            <a:pPr marL="342900" lvl="2" indent="0">
              <a:buNone/>
            </a:pPr>
            <a:r>
              <a:rPr lang="en-US" sz="2250" b="1" dirty="0"/>
              <a:t>What can you change? </a:t>
            </a:r>
          </a:p>
          <a:p>
            <a:pPr marL="342900" lvl="2" indent="0">
              <a:buNone/>
            </a:pPr>
            <a:r>
              <a:rPr lang="en-US" sz="2250" b="1" dirty="0"/>
              <a:t>What do you need to accept? </a:t>
            </a:r>
          </a:p>
        </p:txBody>
      </p:sp>
      <p:sp>
        <p:nvSpPr>
          <p:cNvPr id="2" name="TextBox 1">
            <a:extLst>
              <a:ext uri="{FF2B5EF4-FFF2-40B4-BE49-F238E27FC236}">
                <a16:creationId xmlns:a16="http://schemas.microsoft.com/office/drawing/2014/main" id="{6CB3A63B-689F-4788-A830-252266FD348A}"/>
              </a:ext>
            </a:extLst>
          </p:cNvPr>
          <p:cNvSpPr txBox="1"/>
          <p:nvPr/>
        </p:nvSpPr>
        <p:spPr>
          <a:xfrm>
            <a:off x="7126824" y="6187468"/>
            <a:ext cx="1872057" cy="230832"/>
          </a:xfrm>
          <a:prstGeom prst="rect">
            <a:avLst/>
          </a:prstGeom>
          <a:noFill/>
        </p:spPr>
        <p:txBody>
          <a:bodyPr wrap="square" rtlCol="0" anchor="t">
            <a:spAutoFit/>
          </a:bodyPr>
          <a:lstStyle/>
          <a:p>
            <a:pPr>
              <a:spcAft>
                <a:spcPts val="450"/>
              </a:spcAft>
            </a:pPr>
            <a:r>
              <a:rPr lang="en-US" sz="900" dirty="0">
                <a:solidFill>
                  <a:schemeClr val="tx1">
                    <a:lumMod val="65000"/>
                    <a:lumOff val="35000"/>
                  </a:schemeClr>
                </a:solidFill>
              </a:rPr>
              <a:t>Lauren Ashbaugh, Ph.D., NCSP</a:t>
            </a:r>
            <a:endParaRPr lang="en-US" sz="1350" dirty="0"/>
          </a:p>
        </p:txBody>
      </p:sp>
    </p:spTree>
    <p:extLst>
      <p:ext uri="{BB962C8B-B14F-4D97-AF65-F5344CB8AC3E}">
        <p14:creationId xmlns:p14="http://schemas.microsoft.com/office/powerpoint/2010/main" val="7853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AD4A-A533-324C-92EC-B9F1B0EA16C7}"/>
              </a:ext>
            </a:extLst>
          </p:cNvPr>
          <p:cNvSpPr>
            <a:spLocks noGrp="1"/>
          </p:cNvSpPr>
          <p:nvPr>
            <p:ph type="title"/>
          </p:nvPr>
        </p:nvSpPr>
        <p:spPr>
          <a:xfrm>
            <a:off x="2599660" y="414837"/>
            <a:ext cx="4789967" cy="891540"/>
          </a:xfrm>
          <a:solidFill>
            <a:srgbClr val="FFFFFF"/>
          </a:solidFill>
          <a:ln>
            <a:solidFill>
              <a:srgbClr val="404040"/>
            </a:solidFill>
          </a:ln>
        </p:spPr>
        <p:txBody>
          <a:bodyPr>
            <a:normAutofit fontScale="90000"/>
          </a:bodyPr>
          <a:lstStyle/>
          <a:p>
            <a:r>
              <a:rPr lang="en-US" dirty="0"/>
              <a:t>Frame: We are all</a:t>
            </a:r>
            <a:br>
              <a:rPr lang="en-US" dirty="0"/>
            </a:br>
            <a:r>
              <a:rPr lang="en-US" dirty="0"/>
              <a:t>knowers of Mental Health</a:t>
            </a:r>
          </a:p>
        </p:txBody>
      </p:sp>
      <p:sp>
        <p:nvSpPr>
          <p:cNvPr id="8" name="Down Arrow 7">
            <a:extLst>
              <a:ext uri="{FF2B5EF4-FFF2-40B4-BE49-F238E27FC236}">
                <a16:creationId xmlns:a16="http://schemas.microsoft.com/office/drawing/2014/main" id="{5CC08E1F-C23D-794A-BA0E-61F01EE98740}"/>
              </a:ext>
            </a:extLst>
          </p:cNvPr>
          <p:cNvSpPr/>
          <p:nvPr/>
        </p:nvSpPr>
        <p:spPr>
          <a:xfrm rot="16745289">
            <a:off x="4211758" y="3953803"/>
            <a:ext cx="218210" cy="18695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12" name="Google Shape;248;p45">
            <a:extLst>
              <a:ext uri="{FF2B5EF4-FFF2-40B4-BE49-F238E27FC236}">
                <a16:creationId xmlns:a16="http://schemas.microsoft.com/office/drawing/2014/main" id="{69F0F9D6-75BD-5D40-B2F2-EEF5123B252F}"/>
              </a:ext>
            </a:extLst>
          </p:cNvPr>
          <p:cNvPicPr preferRelativeResize="0"/>
          <p:nvPr/>
        </p:nvPicPr>
        <p:blipFill>
          <a:blip r:embed="rId2">
            <a:alphaModFix/>
          </a:blip>
          <a:stretch>
            <a:fillRect/>
          </a:stretch>
        </p:blipFill>
        <p:spPr>
          <a:xfrm>
            <a:off x="151805" y="1456314"/>
            <a:ext cx="4895710" cy="4604522"/>
          </a:xfrm>
          <a:prstGeom prst="rect">
            <a:avLst/>
          </a:prstGeom>
          <a:noFill/>
          <a:ln>
            <a:noFill/>
          </a:ln>
        </p:spPr>
      </p:pic>
      <p:pic>
        <p:nvPicPr>
          <p:cNvPr id="13" name="Google Shape;255;p46">
            <a:extLst>
              <a:ext uri="{FF2B5EF4-FFF2-40B4-BE49-F238E27FC236}">
                <a16:creationId xmlns:a16="http://schemas.microsoft.com/office/drawing/2014/main" id="{C9F56AD4-6BD7-7D45-B673-37A5833976B2}"/>
              </a:ext>
            </a:extLst>
          </p:cNvPr>
          <p:cNvPicPr preferRelativeResize="0"/>
          <p:nvPr/>
        </p:nvPicPr>
        <p:blipFill>
          <a:blip r:embed="rId3">
            <a:alphaModFix/>
          </a:blip>
          <a:stretch>
            <a:fillRect/>
          </a:stretch>
        </p:blipFill>
        <p:spPr>
          <a:xfrm>
            <a:off x="4572000" y="1814514"/>
            <a:ext cx="4571999" cy="4256692"/>
          </a:xfrm>
          <a:prstGeom prst="rect">
            <a:avLst/>
          </a:prstGeom>
          <a:noFill/>
          <a:ln>
            <a:noFill/>
          </a:ln>
        </p:spPr>
      </p:pic>
      <p:sp>
        <p:nvSpPr>
          <p:cNvPr id="9" name="TextBox 8">
            <a:extLst>
              <a:ext uri="{FF2B5EF4-FFF2-40B4-BE49-F238E27FC236}">
                <a16:creationId xmlns:a16="http://schemas.microsoft.com/office/drawing/2014/main" id="{6699A751-B8D3-9940-9562-C53564D4BC00}"/>
              </a:ext>
            </a:extLst>
          </p:cNvPr>
          <p:cNvSpPr txBox="1"/>
          <p:nvPr/>
        </p:nvSpPr>
        <p:spPr>
          <a:xfrm>
            <a:off x="6247292" y="3774738"/>
            <a:ext cx="1342360" cy="300082"/>
          </a:xfrm>
          <a:prstGeom prst="rect">
            <a:avLst/>
          </a:prstGeom>
          <a:solidFill>
            <a:schemeClr val="bg1">
              <a:lumMod val="95000"/>
            </a:schemeClr>
          </a:solidFill>
        </p:spPr>
        <p:txBody>
          <a:bodyPr wrap="square" rtlCol="0">
            <a:spAutoFit/>
          </a:bodyPr>
          <a:lstStyle/>
          <a:p>
            <a:r>
              <a:rPr lang="en-US" sz="1350" dirty="0"/>
              <a:t>Mental Health</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28CF06E6-F777-3E44-9902-E350D6C1131A}"/>
                  </a:ext>
                </a:extLst>
              </p14:cNvPr>
              <p14:cNvContentPartPr/>
              <p14:nvPr/>
            </p14:nvContentPartPr>
            <p14:xfrm>
              <a:off x="1285549" y="3071236"/>
              <a:ext cx="2398410" cy="1553040"/>
            </p14:xfrm>
          </p:contentPart>
        </mc:Choice>
        <mc:Fallback xmlns="">
          <p:pic>
            <p:nvPicPr>
              <p:cNvPr id="7" name="Ink 6">
                <a:extLst>
                  <a:ext uri="{FF2B5EF4-FFF2-40B4-BE49-F238E27FC236}">
                    <a16:creationId xmlns:a16="http://schemas.microsoft.com/office/drawing/2014/main" id="{28CF06E6-F777-3E44-9902-E350D6C1131A}"/>
                  </a:ext>
                </a:extLst>
              </p:cNvPr>
              <p:cNvPicPr/>
              <p:nvPr/>
            </p:nvPicPr>
            <p:blipFill>
              <a:blip r:embed="rId5"/>
              <a:stretch>
                <a:fillRect/>
              </a:stretch>
            </p:blipFill>
            <p:spPr>
              <a:xfrm>
                <a:off x="1276550" y="3062236"/>
                <a:ext cx="2416048" cy="157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7BD9E396-117B-1D48-95B4-4188A0FAFD31}"/>
                  </a:ext>
                </a:extLst>
              </p14:cNvPr>
              <p14:cNvContentPartPr/>
              <p14:nvPr/>
            </p14:nvContentPartPr>
            <p14:xfrm>
              <a:off x="1294837" y="2657518"/>
              <a:ext cx="2723496" cy="2380476"/>
            </p14:xfrm>
          </p:contentPart>
        </mc:Choice>
        <mc:Fallback xmlns="">
          <p:pic>
            <p:nvPicPr>
              <p:cNvPr id="4" name="Ink 3">
                <a:extLst>
                  <a:ext uri="{FF2B5EF4-FFF2-40B4-BE49-F238E27FC236}">
                    <a16:creationId xmlns:a16="http://schemas.microsoft.com/office/drawing/2014/main" id="{7BD9E396-117B-1D48-95B4-4188A0FAFD31}"/>
                  </a:ext>
                </a:extLst>
              </p:cNvPr>
              <p:cNvPicPr/>
              <p:nvPr/>
            </p:nvPicPr>
            <p:blipFill>
              <a:blip r:embed="rId7"/>
              <a:stretch>
                <a:fillRect/>
              </a:stretch>
            </p:blipFill>
            <p:spPr>
              <a:xfrm>
                <a:off x="1285837" y="2648519"/>
                <a:ext cx="2741137" cy="2398114"/>
              </a:xfrm>
              <a:prstGeom prst="rect">
                <a:avLst/>
              </a:prstGeom>
            </p:spPr>
          </p:pic>
        </mc:Fallback>
      </mc:AlternateContent>
      <p:sp>
        <p:nvSpPr>
          <p:cNvPr id="14" name="TextBox 13">
            <a:extLst>
              <a:ext uri="{FF2B5EF4-FFF2-40B4-BE49-F238E27FC236}">
                <a16:creationId xmlns:a16="http://schemas.microsoft.com/office/drawing/2014/main" id="{4D48E972-A4B8-26FB-5685-F5B33F9F53D0}"/>
              </a:ext>
            </a:extLst>
          </p:cNvPr>
          <p:cNvSpPr txBox="1"/>
          <p:nvPr/>
        </p:nvSpPr>
        <p:spPr>
          <a:xfrm>
            <a:off x="1928480" y="2093759"/>
            <a:ext cx="1342360" cy="300082"/>
          </a:xfrm>
          <a:prstGeom prst="rect">
            <a:avLst/>
          </a:prstGeom>
          <a:solidFill>
            <a:schemeClr val="bg1">
              <a:lumMod val="95000"/>
            </a:schemeClr>
          </a:solidFill>
        </p:spPr>
        <p:txBody>
          <a:bodyPr wrap="square" rtlCol="0">
            <a:spAutoFit/>
          </a:bodyPr>
          <a:lstStyle/>
          <a:p>
            <a:r>
              <a:rPr lang="en-US" sz="1350" dirty="0"/>
              <a:t>Mental Health</a:t>
            </a:r>
          </a:p>
        </p:txBody>
      </p:sp>
      <p:sp>
        <p:nvSpPr>
          <p:cNvPr id="15" name="Rectangle 14">
            <a:extLst>
              <a:ext uri="{FF2B5EF4-FFF2-40B4-BE49-F238E27FC236}">
                <a16:creationId xmlns:a16="http://schemas.microsoft.com/office/drawing/2014/main" id="{37E70CAB-DF9A-2082-7FBA-1DB3D1CE1D9B}"/>
              </a:ext>
            </a:extLst>
          </p:cNvPr>
          <p:cNvSpPr/>
          <p:nvPr/>
        </p:nvSpPr>
        <p:spPr>
          <a:xfrm>
            <a:off x="6978611" y="6399849"/>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4268369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34BC-7EA8-67C9-142D-4A7B678ECE3F}"/>
              </a:ext>
            </a:extLst>
          </p:cNvPr>
          <p:cNvSpPr>
            <a:spLocks noGrp="1"/>
          </p:cNvSpPr>
          <p:nvPr>
            <p:ph type="title"/>
          </p:nvPr>
        </p:nvSpPr>
        <p:spPr>
          <a:xfrm>
            <a:off x="1859089" y="592573"/>
            <a:ext cx="5797296" cy="1188720"/>
          </a:xfrm>
        </p:spPr>
        <p:txBody>
          <a:bodyPr>
            <a:normAutofit/>
          </a:bodyPr>
          <a:lstStyle/>
          <a:p>
            <a:r>
              <a:rPr lang="en-US" sz="2400" b="1" dirty="0"/>
              <a:t>What is mental health? </a:t>
            </a:r>
          </a:p>
        </p:txBody>
      </p:sp>
      <p:sp>
        <p:nvSpPr>
          <p:cNvPr id="3" name="Content Placeholder 2">
            <a:extLst>
              <a:ext uri="{FF2B5EF4-FFF2-40B4-BE49-F238E27FC236}">
                <a16:creationId xmlns:a16="http://schemas.microsoft.com/office/drawing/2014/main" id="{FA9D7C13-13C4-30B9-F1F6-07E32F899BDC}"/>
              </a:ext>
            </a:extLst>
          </p:cNvPr>
          <p:cNvSpPr>
            <a:spLocks noGrp="1"/>
          </p:cNvSpPr>
          <p:nvPr>
            <p:ph idx="1"/>
          </p:nvPr>
        </p:nvSpPr>
        <p:spPr>
          <a:xfrm>
            <a:off x="642937" y="2366583"/>
            <a:ext cx="7858125" cy="3101983"/>
          </a:xfrm>
        </p:spPr>
        <p:txBody>
          <a:bodyPr>
            <a:noAutofit/>
          </a:bodyPr>
          <a:lstStyle/>
          <a:p>
            <a:pPr marL="0" indent="0">
              <a:buNone/>
            </a:pPr>
            <a:r>
              <a:rPr lang="en-US" sz="2500" dirty="0"/>
              <a:t>Mental health includes our </a:t>
            </a:r>
            <a:r>
              <a:rPr lang="en-US" sz="2500" dirty="0">
                <a:solidFill>
                  <a:srgbClr val="007434"/>
                </a:solidFill>
              </a:rPr>
              <a:t>emotional, psychological, and social well-being</a:t>
            </a:r>
            <a:r>
              <a:rPr lang="en-US" sz="2500" dirty="0"/>
              <a:t>. It affects how we </a:t>
            </a:r>
            <a:r>
              <a:rPr lang="en-US" sz="2500" dirty="0">
                <a:solidFill>
                  <a:srgbClr val="7030A0"/>
                </a:solidFill>
              </a:rPr>
              <a:t>think, feel, and act</a:t>
            </a:r>
            <a:r>
              <a:rPr lang="en-US" sz="2500" dirty="0"/>
              <a:t>. It also helps determine how we </a:t>
            </a:r>
            <a:r>
              <a:rPr lang="en-US" sz="2500" dirty="0">
                <a:solidFill>
                  <a:schemeClr val="accent2">
                    <a:lumMod val="50000"/>
                  </a:schemeClr>
                </a:solidFill>
              </a:rPr>
              <a:t>handle stress, relate to others, and make healthy choices</a:t>
            </a:r>
            <a:r>
              <a:rPr lang="en-US" sz="2500" dirty="0"/>
              <a:t>.</a:t>
            </a:r>
            <a:r>
              <a:rPr lang="en-US" sz="2500" baseline="30000" dirty="0"/>
              <a:t>1</a:t>
            </a:r>
            <a:endParaRPr lang="en-US" sz="2500" dirty="0"/>
          </a:p>
          <a:p>
            <a:pPr marL="0" indent="0">
              <a:buNone/>
            </a:pPr>
            <a:endParaRPr lang="en-US" sz="2500" dirty="0"/>
          </a:p>
          <a:p>
            <a:pPr marL="0" indent="0">
              <a:buNone/>
            </a:pPr>
            <a:r>
              <a:rPr lang="en-US" sz="2500" dirty="0"/>
              <a:t>						-CDC, 2022</a:t>
            </a:r>
          </a:p>
        </p:txBody>
      </p:sp>
      <p:sp>
        <p:nvSpPr>
          <p:cNvPr id="4" name="Rectangle 3">
            <a:extLst>
              <a:ext uri="{FF2B5EF4-FFF2-40B4-BE49-F238E27FC236}">
                <a16:creationId xmlns:a16="http://schemas.microsoft.com/office/drawing/2014/main" id="{9A9100AE-8A49-5BF0-9707-8AD937E5218B}"/>
              </a:ext>
            </a:extLst>
          </p:cNvPr>
          <p:cNvSpPr/>
          <p:nvPr/>
        </p:nvSpPr>
        <p:spPr>
          <a:xfrm>
            <a:off x="7074953" y="6408259"/>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7390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34BC-7EA8-67C9-142D-4A7B678ECE3F}"/>
              </a:ext>
            </a:extLst>
          </p:cNvPr>
          <p:cNvSpPr>
            <a:spLocks noGrp="1"/>
          </p:cNvSpPr>
          <p:nvPr>
            <p:ph type="title"/>
          </p:nvPr>
        </p:nvSpPr>
        <p:spPr>
          <a:xfrm>
            <a:off x="1830513" y="873882"/>
            <a:ext cx="5797296" cy="1188720"/>
          </a:xfrm>
        </p:spPr>
        <p:txBody>
          <a:bodyPr>
            <a:normAutofit/>
          </a:bodyPr>
          <a:lstStyle/>
          <a:p>
            <a:r>
              <a:rPr lang="en-US" sz="2400" b="1" dirty="0"/>
              <a:t>What is mental ILLNESS? </a:t>
            </a:r>
          </a:p>
        </p:txBody>
      </p:sp>
      <p:sp>
        <p:nvSpPr>
          <p:cNvPr id="3" name="Content Placeholder 2">
            <a:extLst>
              <a:ext uri="{FF2B5EF4-FFF2-40B4-BE49-F238E27FC236}">
                <a16:creationId xmlns:a16="http://schemas.microsoft.com/office/drawing/2014/main" id="{FA9D7C13-13C4-30B9-F1F6-07E32F899BDC}"/>
              </a:ext>
            </a:extLst>
          </p:cNvPr>
          <p:cNvSpPr>
            <a:spLocks noGrp="1"/>
          </p:cNvSpPr>
          <p:nvPr>
            <p:ph idx="1"/>
          </p:nvPr>
        </p:nvSpPr>
        <p:spPr>
          <a:xfrm>
            <a:off x="357186" y="2422783"/>
            <a:ext cx="8743951" cy="3101983"/>
          </a:xfrm>
        </p:spPr>
        <p:txBody>
          <a:bodyPr>
            <a:noAutofit/>
          </a:bodyPr>
          <a:lstStyle/>
          <a:p>
            <a:pPr marL="0" indent="0">
              <a:buNone/>
            </a:pPr>
            <a:r>
              <a:rPr lang="en-US" sz="2500" u="sng" dirty="0"/>
              <a:t>Diagnosable mental disorders</a:t>
            </a:r>
            <a:r>
              <a:rPr lang="en-US" sz="2500" dirty="0"/>
              <a:t>:</a:t>
            </a:r>
          </a:p>
          <a:p>
            <a:pPr marL="0" indent="0">
              <a:buNone/>
            </a:pPr>
            <a:r>
              <a:rPr lang="en-US" sz="2500" dirty="0"/>
              <a:t>	Significant changes in thinking, feeling, and/or behavior</a:t>
            </a:r>
          </a:p>
          <a:p>
            <a:pPr marL="0" indent="0">
              <a:buNone/>
            </a:pPr>
            <a:r>
              <a:rPr lang="en-US" sz="2500" dirty="0"/>
              <a:t>	Distress and/or </a:t>
            </a:r>
            <a:r>
              <a:rPr lang="en-US" sz="2500" dirty="0">
                <a:solidFill>
                  <a:srgbClr val="7030A0"/>
                </a:solidFill>
              </a:rPr>
              <a:t>functional impairment</a:t>
            </a:r>
          </a:p>
          <a:p>
            <a:pPr marL="0" indent="0">
              <a:buNone/>
            </a:pPr>
            <a:r>
              <a:rPr lang="en-US" sz="2500" dirty="0"/>
              <a:t>		*Work, school, family, relationships</a:t>
            </a:r>
          </a:p>
          <a:p>
            <a:pPr marL="0" indent="0">
              <a:buNone/>
            </a:pPr>
            <a:r>
              <a:rPr lang="en-US" sz="2500" dirty="0"/>
              <a:t>					</a:t>
            </a:r>
          </a:p>
        </p:txBody>
      </p:sp>
      <p:sp>
        <p:nvSpPr>
          <p:cNvPr id="4" name="TextBox 3">
            <a:extLst>
              <a:ext uri="{FF2B5EF4-FFF2-40B4-BE49-F238E27FC236}">
                <a16:creationId xmlns:a16="http://schemas.microsoft.com/office/drawing/2014/main" id="{E7E1A1BC-DB41-DFB1-FCCC-35F20AB72C41}"/>
              </a:ext>
            </a:extLst>
          </p:cNvPr>
          <p:cNvSpPr txBox="1"/>
          <p:nvPr/>
        </p:nvSpPr>
        <p:spPr>
          <a:xfrm>
            <a:off x="442914" y="5272088"/>
            <a:ext cx="8343900" cy="461665"/>
          </a:xfrm>
          <a:prstGeom prst="rect">
            <a:avLst/>
          </a:prstGeom>
          <a:noFill/>
        </p:spPr>
        <p:txBody>
          <a:bodyPr wrap="square" rtlCol="0">
            <a:spAutoFit/>
          </a:bodyPr>
          <a:lstStyle/>
          <a:p>
            <a:pPr algn="ctr"/>
            <a:r>
              <a:rPr lang="en-US" sz="2400" dirty="0">
                <a:solidFill>
                  <a:srgbClr val="0070C0"/>
                </a:solidFill>
              </a:rPr>
              <a:t>Can we reasonably separate mental and physical health? </a:t>
            </a:r>
          </a:p>
        </p:txBody>
      </p:sp>
      <p:sp>
        <p:nvSpPr>
          <p:cNvPr id="5" name="Rectangle 4">
            <a:extLst>
              <a:ext uri="{FF2B5EF4-FFF2-40B4-BE49-F238E27FC236}">
                <a16:creationId xmlns:a16="http://schemas.microsoft.com/office/drawing/2014/main" id="{1ED85AEF-5BCE-20EF-5F32-541B7A38B9F3}"/>
              </a:ext>
            </a:extLst>
          </p:cNvPr>
          <p:cNvSpPr/>
          <p:nvPr/>
        </p:nvSpPr>
        <p:spPr>
          <a:xfrm>
            <a:off x="6803490" y="6093934"/>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1317010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FFEA-98B5-0504-E72F-C9614C6E190E}"/>
              </a:ext>
            </a:extLst>
          </p:cNvPr>
          <p:cNvSpPr>
            <a:spLocks noGrp="1"/>
          </p:cNvSpPr>
          <p:nvPr>
            <p:ph type="title"/>
          </p:nvPr>
        </p:nvSpPr>
        <p:spPr>
          <a:xfrm>
            <a:off x="658939" y="464045"/>
            <a:ext cx="7884986" cy="892683"/>
          </a:xfrm>
        </p:spPr>
        <p:txBody>
          <a:bodyPr>
            <a:normAutofit/>
          </a:bodyPr>
          <a:lstStyle/>
          <a:p>
            <a:r>
              <a:rPr lang="en-US" dirty="0"/>
              <a:t>Physical Symptoms Of Mental Illness</a:t>
            </a:r>
          </a:p>
        </p:txBody>
      </p:sp>
      <p:sp>
        <p:nvSpPr>
          <p:cNvPr id="3" name="Content Placeholder 2">
            <a:extLst>
              <a:ext uri="{FF2B5EF4-FFF2-40B4-BE49-F238E27FC236}">
                <a16:creationId xmlns:a16="http://schemas.microsoft.com/office/drawing/2014/main" id="{448C60D8-FCB5-6E15-0173-A821FEA9FE2B}"/>
              </a:ext>
            </a:extLst>
          </p:cNvPr>
          <p:cNvSpPr>
            <a:spLocks noGrp="1"/>
          </p:cNvSpPr>
          <p:nvPr>
            <p:ph idx="1"/>
          </p:nvPr>
        </p:nvSpPr>
        <p:spPr>
          <a:xfrm>
            <a:off x="658939" y="1964948"/>
            <a:ext cx="3327273" cy="3982665"/>
          </a:xfrm>
        </p:spPr>
        <p:txBody>
          <a:bodyPr>
            <a:normAutofit/>
          </a:bodyPr>
          <a:lstStyle/>
          <a:p>
            <a:r>
              <a:rPr lang="en-US" sz="2000" dirty="0">
                <a:solidFill>
                  <a:schemeClr val="tx1"/>
                </a:solidFill>
              </a:rPr>
              <a:t>back pain</a:t>
            </a:r>
          </a:p>
          <a:p>
            <a:r>
              <a:rPr lang="en-US" sz="2000" dirty="0">
                <a:solidFill>
                  <a:schemeClr val="tx1"/>
                </a:solidFill>
              </a:rPr>
              <a:t>change in appetite</a:t>
            </a:r>
          </a:p>
          <a:p>
            <a:r>
              <a:rPr lang="en-US" sz="2000" dirty="0">
                <a:solidFill>
                  <a:schemeClr val="tx1"/>
                </a:solidFill>
              </a:rPr>
              <a:t>chest pain</a:t>
            </a:r>
          </a:p>
          <a:p>
            <a:r>
              <a:rPr lang="en-US" sz="2000" dirty="0">
                <a:solidFill>
                  <a:schemeClr val="tx1"/>
                </a:solidFill>
              </a:rPr>
              <a:t>constipation or diarrhea</a:t>
            </a:r>
          </a:p>
          <a:p>
            <a:r>
              <a:rPr lang="en-US" sz="2000" dirty="0">
                <a:solidFill>
                  <a:schemeClr val="tx1"/>
                </a:solidFill>
              </a:rPr>
              <a:t>dry mouth</a:t>
            </a:r>
          </a:p>
          <a:p>
            <a:r>
              <a:rPr lang="en-US" sz="2000" dirty="0">
                <a:solidFill>
                  <a:schemeClr val="tx1"/>
                </a:solidFill>
              </a:rPr>
              <a:t>extreme tiredness</a:t>
            </a:r>
          </a:p>
          <a:p>
            <a:r>
              <a:rPr lang="en-US" sz="2000" dirty="0">
                <a:solidFill>
                  <a:schemeClr val="tx1"/>
                </a:solidFill>
              </a:rPr>
              <a:t>general aches and pains</a:t>
            </a:r>
          </a:p>
          <a:p>
            <a:r>
              <a:rPr lang="en-US" sz="2000" dirty="0">
                <a:solidFill>
                  <a:schemeClr val="tx1"/>
                </a:solidFill>
              </a:rPr>
              <a:t>headaches</a:t>
            </a:r>
          </a:p>
          <a:p>
            <a:r>
              <a:rPr lang="en-US" sz="2000" dirty="0">
                <a:solidFill>
                  <a:schemeClr val="tx1"/>
                </a:solidFill>
              </a:rPr>
              <a:t>high blood pressure</a:t>
            </a:r>
          </a:p>
          <a:p>
            <a:endParaRPr lang="en-US" dirty="0"/>
          </a:p>
        </p:txBody>
      </p:sp>
      <p:sp>
        <p:nvSpPr>
          <p:cNvPr id="5" name="TextBox 4">
            <a:extLst>
              <a:ext uri="{FF2B5EF4-FFF2-40B4-BE49-F238E27FC236}">
                <a16:creationId xmlns:a16="http://schemas.microsoft.com/office/drawing/2014/main" id="{FB6FD6B7-2934-BFA2-A2F3-6E699D42D4E5}"/>
              </a:ext>
            </a:extLst>
          </p:cNvPr>
          <p:cNvSpPr txBox="1"/>
          <p:nvPr/>
        </p:nvSpPr>
        <p:spPr>
          <a:xfrm>
            <a:off x="3913061" y="1757363"/>
            <a:ext cx="4572000" cy="419025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Insomnia (trouble sleeping)</a:t>
            </a:r>
          </a:p>
          <a:p>
            <a:pPr marL="342900" indent="-342900">
              <a:lnSpc>
                <a:spcPct val="150000"/>
              </a:lnSpc>
              <a:buFont typeface="Arial" panose="020B0604020202020204" pitchFamily="34" charset="0"/>
              <a:buChar char="•"/>
            </a:pPr>
            <a:r>
              <a:rPr lang="en-US" sz="2000" dirty="0"/>
              <a:t>lightheadedness</a:t>
            </a:r>
          </a:p>
          <a:p>
            <a:pPr marL="342900" indent="-342900">
              <a:lnSpc>
                <a:spcPct val="150000"/>
              </a:lnSpc>
              <a:buFont typeface="Arial" panose="020B0604020202020204" pitchFamily="34" charset="0"/>
              <a:buChar char="•"/>
            </a:pPr>
            <a:r>
              <a:rPr lang="en-US" sz="2000" dirty="0"/>
              <a:t>Racing heart</a:t>
            </a:r>
          </a:p>
          <a:p>
            <a:pPr marL="342900" indent="-342900">
              <a:lnSpc>
                <a:spcPct val="150000"/>
              </a:lnSpc>
              <a:buFont typeface="Arial" panose="020B0604020202020204" pitchFamily="34" charset="0"/>
              <a:buChar char="•"/>
            </a:pPr>
            <a:r>
              <a:rPr lang="en-US" sz="2000" dirty="0"/>
              <a:t>sexual problems</a:t>
            </a:r>
          </a:p>
          <a:p>
            <a:pPr marL="342900" indent="-342900">
              <a:lnSpc>
                <a:spcPct val="150000"/>
              </a:lnSpc>
              <a:buFont typeface="Arial" panose="020B0604020202020204" pitchFamily="34" charset="0"/>
              <a:buChar char="•"/>
            </a:pPr>
            <a:r>
              <a:rPr lang="en-US" sz="2000" dirty="0"/>
              <a:t>shortness of breath</a:t>
            </a:r>
          </a:p>
          <a:p>
            <a:pPr marL="342900" indent="-342900">
              <a:lnSpc>
                <a:spcPct val="150000"/>
              </a:lnSpc>
              <a:buFont typeface="Arial" panose="020B0604020202020204" pitchFamily="34" charset="0"/>
              <a:buChar char="•"/>
            </a:pPr>
            <a:r>
              <a:rPr lang="en-US" sz="2000" dirty="0"/>
              <a:t>stiff neck</a:t>
            </a:r>
          </a:p>
          <a:p>
            <a:pPr marL="342900" indent="-342900">
              <a:lnSpc>
                <a:spcPct val="150000"/>
              </a:lnSpc>
              <a:buFont typeface="Arial" panose="020B0604020202020204" pitchFamily="34" charset="0"/>
              <a:buChar char="•"/>
            </a:pPr>
            <a:r>
              <a:rPr lang="en-US" sz="2000" dirty="0"/>
              <a:t>sweating</a:t>
            </a:r>
          </a:p>
          <a:p>
            <a:pPr marL="342900" indent="-342900">
              <a:lnSpc>
                <a:spcPct val="150000"/>
              </a:lnSpc>
              <a:buFont typeface="Arial" panose="020B0604020202020204" pitchFamily="34" charset="0"/>
              <a:buChar char="•"/>
            </a:pPr>
            <a:r>
              <a:rPr lang="en-US" sz="2000" dirty="0"/>
              <a:t>upset stomach</a:t>
            </a:r>
          </a:p>
          <a:p>
            <a:pPr marL="342900" indent="-342900">
              <a:lnSpc>
                <a:spcPct val="150000"/>
              </a:lnSpc>
              <a:buFont typeface="Arial" panose="020B0604020202020204" pitchFamily="34" charset="0"/>
              <a:buChar char="•"/>
            </a:pPr>
            <a:r>
              <a:rPr lang="en-US" sz="2000" dirty="0"/>
              <a:t>weight gain or loss</a:t>
            </a:r>
          </a:p>
        </p:txBody>
      </p:sp>
      <p:sp>
        <p:nvSpPr>
          <p:cNvPr id="6" name="Rectangle 5">
            <a:extLst>
              <a:ext uri="{FF2B5EF4-FFF2-40B4-BE49-F238E27FC236}">
                <a16:creationId xmlns:a16="http://schemas.microsoft.com/office/drawing/2014/main" id="{05AFE1F9-A997-24D0-74CC-5002DFF5279B}"/>
              </a:ext>
            </a:extLst>
          </p:cNvPr>
          <p:cNvSpPr/>
          <p:nvPr/>
        </p:nvSpPr>
        <p:spPr>
          <a:xfrm>
            <a:off x="6743700" y="6232832"/>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pic>
        <p:nvPicPr>
          <p:cNvPr id="8" name="Picture 7" descr="A drawing of a person&#10;&#10;Description automatically generated with low confidence">
            <a:extLst>
              <a:ext uri="{FF2B5EF4-FFF2-40B4-BE49-F238E27FC236}">
                <a16:creationId xmlns:a16="http://schemas.microsoft.com/office/drawing/2014/main" id="{CD4FDC5F-BD57-A8FE-402E-3BEE5CA7F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2620214"/>
            <a:ext cx="2247899" cy="2927349"/>
          </a:xfrm>
          <a:prstGeom prst="rect">
            <a:avLst/>
          </a:prstGeom>
        </p:spPr>
      </p:pic>
    </p:spTree>
    <p:extLst>
      <p:ext uri="{BB962C8B-B14F-4D97-AF65-F5344CB8AC3E}">
        <p14:creationId xmlns:p14="http://schemas.microsoft.com/office/powerpoint/2010/main" val="159187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34BC-7EA8-67C9-142D-4A7B678ECE3F}"/>
              </a:ext>
            </a:extLst>
          </p:cNvPr>
          <p:cNvSpPr>
            <a:spLocks noGrp="1"/>
          </p:cNvSpPr>
          <p:nvPr>
            <p:ph type="title"/>
          </p:nvPr>
        </p:nvSpPr>
        <p:spPr>
          <a:xfrm>
            <a:off x="4084122" y="264401"/>
            <a:ext cx="4443982" cy="1174991"/>
          </a:xfrm>
        </p:spPr>
        <p:txBody>
          <a:bodyPr>
            <a:normAutofit fontScale="90000"/>
          </a:bodyPr>
          <a:lstStyle/>
          <a:p>
            <a:r>
              <a:rPr lang="en-US" sz="1900" b="1" dirty="0"/>
              <a:t>Metal Health:</a:t>
            </a:r>
            <a:br>
              <a:rPr lang="en-US" sz="1900" b="1" dirty="0"/>
            </a:br>
            <a:br>
              <a:rPr lang="en-US" sz="1900" b="1" dirty="0"/>
            </a:br>
            <a:r>
              <a:rPr lang="en-US" sz="1900" b="1" dirty="0"/>
              <a:t>History &amp; Western Dualism</a:t>
            </a:r>
          </a:p>
        </p:txBody>
      </p:sp>
      <p:pic>
        <p:nvPicPr>
          <p:cNvPr id="1028" name="Picture 4" descr="Mind Body Connection: Myth or Fact?">
            <a:extLst>
              <a:ext uri="{FF2B5EF4-FFF2-40B4-BE49-F238E27FC236}">
                <a16:creationId xmlns:a16="http://schemas.microsoft.com/office/drawing/2014/main" id="{6DD8786E-E902-CA91-3968-5E6B814EE1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97" r="29321"/>
          <a:stretch/>
        </p:blipFill>
        <p:spPr bwMode="auto">
          <a:xfrm>
            <a:off x="-157143" y="0"/>
            <a:ext cx="3492988"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A77D5B1-E36C-32E2-13DD-D3855FCB6DFC}"/>
              </a:ext>
            </a:extLst>
          </p:cNvPr>
          <p:cNvSpPr>
            <a:spLocks noGrp="1"/>
          </p:cNvSpPr>
          <p:nvPr>
            <p:ph idx="1"/>
          </p:nvPr>
        </p:nvSpPr>
        <p:spPr>
          <a:xfrm>
            <a:off x="4048690" y="1909596"/>
            <a:ext cx="4479413" cy="4434053"/>
          </a:xfrm>
        </p:spPr>
        <p:txBody>
          <a:bodyPr>
            <a:normAutofit/>
          </a:bodyPr>
          <a:lstStyle/>
          <a:p>
            <a:pPr marL="0" indent="0" algn="ctr">
              <a:buNone/>
            </a:pPr>
            <a:r>
              <a:rPr lang="en-US" sz="2000" dirty="0"/>
              <a:t>Plato: Mind vs. Body</a:t>
            </a:r>
          </a:p>
          <a:p>
            <a:pPr marL="0" indent="0" algn="ctr">
              <a:buNone/>
            </a:pPr>
            <a:r>
              <a:rPr lang="en-US" sz="2000" dirty="0"/>
              <a:t>Catholicism: Mind over Body</a:t>
            </a:r>
          </a:p>
          <a:p>
            <a:pPr marL="0" indent="0" algn="ctr">
              <a:buNone/>
            </a:pPr>
            <a:r>
              <a:rPr lang="en-US" sz="2000" dirty="0" err="1"/>
              <a:t>Descarte</a:t>
            </a:r>
            <a:r>
              <a:rPr lang="en-US" sz="2000" dirty="0"/>
              <a:t>: Mind-Body dualism</a:t>
            </a:r>
          </a:p>
          <a:p>
            <a:pPr marL="0" indent="0" algn="ctr">
              <a:buNone/>
            </a:pPr>
            <a:r>
              <a:rPr lang="en-US" sz="2000" dirty="0"/>
              <a:t>Darwin</a:t>
            </a:r>
          </a:p>
          <a:p>
            <a:pPr marL="0" indent="0" algn="ctr">
              <a:buNone/>
            </a:pPr>
            <a:r>
              <a:rPr lang="en-US" sz="2000" dirty="0"/>
              <a:t>Freud</a:t>
            </a:r>
          </a:p>
          <a:p>
            <a:pPr marL="0" indent="0" algn="ctr">
              <a:buNone/>
            </a:pPr>
            <a:endParaRPr lang="en-US" sz="2000" dirty="0"/>
          </a:p>
          <a:p>
            <a:pPr marL="0" indent="0" algn="ctr">
              <a:buNone/>
            </a:pPr>
            <a:r>
              <a:rPr lang="en-US" sz="2000" b="1" dirty="0">
                <a:solidFill>
                  <a:srgbClr val="0070C0"/>
                </a:solidFill>
              </a:rPr>
              <a:t>What is your body?</a:t>
            </a:r>
          </a:p>
          <a:p>
            <a:pPr marL="0" indent="0" algn="ctr">
              <a:buNone/>
            </a:pPr>
            <a:endParaRPr lang="en-US" sz="2000" b="1" dirty="0">
              <a:solidFill>
                <a:srgbClr val="0070C0"/>
              </a:solidFill>
            </a:endParaRPr>
          </a:p>
          <a:p>
            <a:pPr marL="0" indent="0" algn="ctr">
              <a:buNone/>
            </a:pPr>
            <a:r>
              <a:rPr lang="en-US" sz="2000" b="1" dirty="0">
                <a:solidFill>
                  <a:srgbClr val="0070C0"/>
                </a:solidFill>
              </a:rPr>
              <a:t>What is your mind?</a:t>
            </a:r>
            <a:br>
              <a:rPr lang="en-US" sz="2000" b="1" dirty="0">
                <a:solidFill>
                  <a:srgbClr val="0070C0"/>
                </a:solidFill>
              </a:rPr>
            </a:br>
            <a:endParaRPr lang="en-US" sz="2000" b="1" dirty="0">
              <a:solidFill>
                <a:srgbClr val="0070C0"/>
              </a:solidFill>
            </a:endParaRPr>
          </a:p>
          <a:p>
            <a:pPr marL="0" indent="0" algn="ctr">
              <a:buNone/>
            </a:pPr>
            <a:r>
              <a:rPr lang="en-US" sz="2000" b="1" dirty="0">
                <a:solidFill>
                  <a:srgbClr val="0070C0"/>
                </a:solidFill>
              </a:rPr>
              <a:t>What is your soul?</a:t>
            </a:r>
          </a:p>
          <a:p>
            <a:pPr marL="0" indent="0" algn="ctr">
              <a:buNone/>
            </a:pPr>
            <a:endParaRPr lang="en-US" sz="2000" dirty="0"/>
          </a:p>
          <a:p>
            <a:pPr marL="0" indent="0">
              <a:buNone/>
            </a:pPr>
            <a:endParaRPr lang="en-US" dirty="0"/>
          </a:p>
          <a:p>
            <a:pPr marL="0" indent="0">
              <a:buNone/>
            </a:pPr>
            <a:endParaRPr lang="en-US" dirty="0"/>
          </a:p>
        </p:txBody>
      </p:sp>
      <p:sp>
        <p:nvSpPr>
          <p:cNvPr id="8" name="Rectangle 7">
            <a:extLst>
              <a:ext uri="{FF2B5EF4-FFF2-40B4-BE49-F238E27FC236}">
                <a16:creationId xmlns:a16="http://schemas.microsoft.com/office/drawing/2014/main" id="{FBE8ACA0-C9A1-E7BC-96EB-AF63FAA37C75}"/>
              </a:ext>
            </a:extLst>
          </p:cNvPr>
          <p:cNvSpPr/>
          <p:nvPr/>
        </p:nvSpPr>
        <p:spPr>
          <a:xfrm>
            <a:off x="7046378" y="6478183"/>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2780816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defTabSz="342900"/>
            <a:endParaRPr sz="3000" b="1">
              <a:solidFill>
                <a:srgbClr val="F3F3F3"/>
              </a:solidFill>
              <a:latin typeface="Proxima Nova"/>
              <a:ea typeface="Proxima Nova"/>
              <a:cs typeface="Proxima Nova"/>
              <a:sym typeface="Proxima Nova"/>
            </a:endParaRPr>
          </a:p>
        </p:txBody>
      </p:sp>
      <p:sp>
        <p:nvSpPr>
          <p:cNvPr id="169" name="Google Shape;169;p29"/>
          <p:cNvSpPr/>
          <p:nvPr/>
        </p:nvSpPr>
        <p:spPr>
          <a:xfrm>
            <a:off x="11422" y="422289"/>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defTabSz="342900"/>
            <a:r>
              <a:rPr lang="en" sz="3000" b="1" dirty="0">
                <a:solidFill>
                  <a:schemeClr val="accent1"/>
                </a:solidFill>
                <a:latin typeface="Proxima Nova"/>
                <a:ea typeface="Proxima Nova"/>
                <a:cs typeface="Proxima Nova"/>
                <a:sym typeface="Proxima Nova"/>
              </a:rPr>
              <a:t>EXPLORE: </a:t>
            </a:r>
            <a:r>
              <a:rPr lang="en" sz="3000" b="1" dirty="0">
                <a:solidFill>
                  <a:srgbClr val="F3F3F3"/>
                </a:solidFill>
                <a:latin typeface="Proxima Nova"/>
                <a:ea typeface="Proxima Nova"/>
                <a:cs typeface="Proxima Nova"/>
                <a:sym typeface="Proxima Nova"/>
              </a:rPr>
              <a:t>Where are emotions in the body?</a:t>
            </a:r>
            <a:endParaRPr sz="3000" b="1" dirty="0">
              <a:solidFill>
                <a:srgbClr val="F3F3F3"/>
              </a:solidFill>
              <a:latin typeface="Proxima Nova"/>
              <a:ea typeface="Proxima Nova"/>
              <a:cs typeface="Proxima Nova"/>
              <a:sym typeface="Proxima Nova"/>
            </a:endParaRPr>
          </a:p>
        </p:txBody>
      </p:sp>
      <p:pic>
        <p:nvPicPr>
          <p:cNvPr id="22534" name="Picture 6">
            <a:extLst>
              <a:ext uri="{FF2B5EF4-FFF2-40B4-BE49-F238E27FC236}">
                <a16:creationId xmlns:a16="http://schemas.microsoft.com/office/drawing/2014/main" id="{43DD789F-DA33-1544-A633-1FA9D86A9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75" y="1518015"/>
            <a:ext cx="6694249" cy="51845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71EA9D-42EF-C047-B5A7-4FD45F37C6C7}"/>
              </a:ext>
            </a:extLst>
          </p:cNvPr>
          <p:cNvSpPr txBox="1"/>
          <p:nvPr/>
        </p:nvSpPr>
        <p:spPr>
          <a:xfrm>
            <a:off x="1915718" y="1298724"/>
            <a:ext cx="5891945" cy="219291"/>
          </a:xfrm>
          <a:prstGeom prst="rect">
            <a:avLst/>
          </a:prstGeom>
          <a:noFill/>
        </p:spPr>
        <p:txBody>
          <a:bodyPr wrap="square">
            <a:spAutoFit/>
          </a:bodyPr>
          <a:lstStyle/>
          <a:p>
            <a:pPr defTabSz="342900"/>
            <a:r>
              <a:rPr lang="en-US" sz="825" dirty="0">
                <a:solidFill>
                  <a:srgbClr val="999999"/>
                </a:solidFill>
                <a:latin typeface="Arial" panose="020B0604020202020204" pitchFamily="34" charset="0"/>
              </a:rPr>
              <a:t>Distribution of emotions across the body, based on 67 Indigenous languages of Australia. </a:t>
            </a:r>
            <a:r>
              <a:rPr lang="en-US" sz="825" dirty="0" err="1">
                <a:solidFill>
                  <a:srgbClr val="999999"/>
                </a:solidFill>
                <a:latin typeface="Arial" panose="020B0604020202020204" pitchFamily="34" charset="0"/>
              </a:rPr>
              <a:t>Maïa</a:t>
            </a:r>
            <a:r>
              <a:rPr lang="en-US" sz="825" dirty="0">
                <a:solidFill>
                  <a:srgbClr val="999999"/>
                </a:solidFill>
                <a:latin typeface="Arial" panose="020B0604020202020204" pitchFamily="34" charset="0"/>
              </a:rPr>
              <a:t> </a:t>
            </a:r>
            <a:r>
              <a:rPr lang="en-US" sz="825" dirty="0" err="1">
                <a:solidFill>
                  <a:srgbClr val="999999"/>
                </a:solidFill>
                <a:latin typeface="Arial" panose="020B0604020202020204" pitchFamily="34" charset="0"/>
              </a:rPr>
              <a:t>Ponsonnet</a:t>
            </a:r>
            <a:r>
              <a:rPr lang="en-US" sz="825" dirty="0">
                <a:solidFill>
                  <a:srgbClr val="999999"/>
                </a:solidFill>
                <a:latin typeface="Arial" panose="020B0604020202020204" pitchFamily="34" charset="0"/>
              </a:rPr>
              <a:t>, 2021</a:t>
            </a:r>
            <a:endParaRPr lang="en-US" sz="825" dirty="0">
              <a:solidFill>
                <a:srgbClr val="000000"/>
              </a:solidFill>
              <a:latin typeface="Arial" panose="020B0604020202020204"/>
            </a:endParaRPr>
          </a:p>
        </p:txBody>
      </p:sp>
      <p:sp>
        <p:nvSpPr>
          <p:cNvPr id="3" name="TextBox 2">
            <a:extLst>
              <a:ext uri="{FF2B5EF4-FFF2-40B4-BE49-F238E27FC236}">
                <a16:creationId xmlns:a16="http://schemas.microsoft.com/office/drawing/2014/main" id="{2DA23633-DF8E-CC49-9B0B-BAF8F1FFE20A}"/>
              </a:ext>
            </a:extLst>
          </p:cNvPr>
          <p:cNvSpPr txBox="1"/>
          <p:nvPr/>
        </p:nvSpPr>
        <p:spPr>
          <a:xfrm>
            <a:off x="7622932" y="3046534"/>
            <a:ext cx="184731" cy="300082"/>
          </a:xfrm>
          <a:prstGeom prst="rect">
            <a:avLst/>
          </a:prstGeom>
          <a:noFill/>
        </p:spPr>
        <p:txBody>
          <a:bodyPr wrap="none" rtlCol="0">
            <a:spAutoFit/>
          </a:bodyPr>
          <a:lstStyle/>
          <a:p>
            <a:pPr defTabSz="342900"/>
            <a:endParaRPr lang="en-US" sz="1350" dirty="0">
              <a:solidFill>
                <a:srgbClr val="000000"/>
              </a:solidFill>
              <a:latin typeface="Arial" panose="020B0604020202020204"/>
            </a:endParaRPr>
          </a:p>
        </p:txBody>
      </p:sp>
      <p:sp>
        <p:nvSpPr>
          <p:cNvPr id="7" name="Rectangle 6">
            <a:extLst>
              <a:ext uri="{FF2B5EF4-FFF2-40B4-BE49-F238E27FC236}">
                <a16:creationId xmlns:a16="http://schemas.microsoft.com/office/drawing/2014/main" id="{5D1C860C-0B2A-6FD9-080F-FA3B67A3DBEF}"/>
              </a:ext>
            </a:extLst>
          </p:cNvPr>
          <p:cNvSpPr/>
          <p:nvPr/>
        </p:nvSpPr>
        <p:spPr>
          <a:xfrm>
            <a:off x="7002847" y="6627168"/>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1577340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6CCB-631F-6EF5-63F5-EB0843E22FAA}"/>
              </a:ext>
            </a:extLst>
          </p:cNvPr>
          <p:cNvSpPr>
            <a:spLocks noGrp="1"/>
          </p:cNvSpPr>
          <p:nvPr>
            <p:ph type="title"/>
          </p:nvPr>
        </p:nvSpPr>
        <p:spPr>
          <a:xfrm>
            <a:off x="1485323" y="405519"/>
            <a:ext cx="6215062" cy="809029"/>
          </a:xfrm>
        </p:spPr>
        <p:txBody>
          <a:bodyPr>
            <a:normAutofit fontScale="90000"/>
          </a:bodyPr>
          <a:lstStyle/>
          <a:p>
            <a:r>
              <a:rPr lang="en-US" dirty="0"/>
              <a:t>Adult Mental Illness: United States</a:t>
            </a:r>
          </a:p>
        </p:txBody>
      </p:sp>
      <p:sp>
        <p:nvSpPr>
          <p:cNvPr id="6" name="TextBox 5">
            <a:extLst>
              <a:ext uri="{FF2B5EF4-FFF2-40B4-BE49-F238E27FC236}">
                <a16:creationId xmlns:a16="http://schemas.microsoft.com/office/drawing/2014/main" id="{C9B929BB-194F-1687-0EEA-65F85E8FB78C}"/>
              </a:ext>
            </a:extLst>
          </p:cNvPr>
          <p:cNvSpPr txBox="1"/>
          <p:nvPr/>
        </p:nvSpPr>
        <p:spPr>
          <a:xfrm>
            <a:off x="4570610" y="6232118"/>
            <a:ext cx="5214938" cy="323165"/>
          </a:xfrm>
          <a:prstGeom prst="rect">
            <a:avLst/>
          </a:prstGeom>
          <a:noFill/>
        </p:spPr>
        <p:txBody>
          <a:bodyPr wrap="square" rtlCol="0">
            <a:spAutoFit/>
          </a:bodyPr>
          <a:lstStyle/>
          <a:p>
            <a:r>
              <a:rPr lang="en-US" sz="1500" dirty="0"/>
              <a:t>Source: Statistics summarized by NAMI, 2020</a:t>
            </a:r>
          </a:p>
        </p:txBody>
      </p:sp>
      <p:pic>
        <p:nvPicPr>
          <p:cNvPr id="4" name="Picture 3" descr="Text&#10;&#10;Description automatically generated with medium confidence">
            <a:extLst>
              <a:ext uri="{FF2B5EF4-FFF2-40B4-BE49-F238E27FC236}">
                <a16:creationId xmlns:a16="http://schemas.microsoft.com/office/drawing/2014/main" id="{688EEEA9-B28C-526D-4C07-10220CF1D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627" y="1582742"/>
            <a:ext cx="5803900" cy="2006600"/>
          </a:xfrm>
          <a:prstGeom prst="rect">
            <a:avLst/>
          </a:prstGeom>
          <a:ln w="31750">
            <a:solidFill>
              <a:srgbClr val="404040"/>
            </a:solidFill>
          </a:ln>
        </p:spPr>
      </p:pic>
      <p:pic>
        <p:nvPicPr>
          <p:cNvPr id="12" name="Picture 11" descr="Graphical user interface, text, application&#10;&#10;Description automatically generated with medium confidence">
            <a:extLst>
              <a:ext uri="{FF2B5EF4-FFF2-40B4-BE49-F238E27FC236}">
                <a16:creationId xmlns:a16="http://schemas.microsoft.com/office/drawing/2014/main" id="{6BB13EBD-D92C-62B2-7C07-53A0591F1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127" y="4100106"/>
            <a:ext cx="3898900" cy="2019300"/>
          </a:xfrm>
          <a:prstGeom prst="rect">
            <a:avLst/>
          </a:prstGeom>
          <a:ln w="28575">
            <a:solidFill>
              <a:srgbClr val="404040"/>
            </a:solidFill>
          </a:ln>
        </p:spPr>
      </p:pic>
    </p:spTree>
    <p:extLst>
      <p:ext uri="{BB962C8B-B14F-4D97-AF65-F5344CB8AC3E}">
        <p14:creationId xmlns:p14="http://schemas.microsoft.com/office/powerpoint/2010/main" val="385095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6CCB-631F-6EF5-63F5-EB0843E22FAA}"/>
              </a:ext>
            </a:extLst>
          </p:cNvPr>
          <p:cNvSpPr>
            <a:spLocks noGrp="1"/>
          </p:cNvSpPr>
          <p:nvPr>
            <p:ph type="title"/>
          </p:nvPr>
        </p:nvSpPr>
        <p:spPr>
          <a:xfrm>
            <a:off x="1599627" y="333971"/>
            <a:ext cx="6215062" cy="809029"/>
          </a:xfrm>
        </p:spPr>
        <p:txBody>
          <a:bodyPr>
            <a:normAutofit fontScale="90000"/>
          </a:bodyPr>
          <a:lstStyle/>
          <a:p>
            <a:r>
              <a:rPr lang="en-US" dirty="0"/>
              <a:t>Adult Mental Health: United States</a:t>
            </a:r>
          </a:p>
        </p:txBody>
      </p:sp>
      <p:sp>
        <p:nvSpPr>
          <p:cNvPr id="6" name="TextBox 5">
            <a:extLst>
              <a:ext uri="{FF2B5EF4-FFF2-40B4-BE49-F238E27FC236}">
                <a16:creationId xmlns:a16="http://schemas.microsoft.com/office/drawing/2014/main" id="{C9B929BB-194F-1687-0EEA-65F85E8FB78C}"/>
              </a:ext>
            </a:extLst>
          </p:cNvPr>
          <p:cNvSpPr txBox="1"/>
          <p:nvPr/>
        </p:nvSpPr>
        <p:spPr>
          <a:xfrm>
            <a:off x="4570610" y="6232118"/>
            <a:ext cx="5214938" cy="323165"/>
          </a:xfrm>
          <a:prstGeom prst="rect">
            <a:avLst/>
          </a:prstGeom>
          <a:noFill/>
        </p:spPr>
        <p:txBody>
          <a:bodyPr wrap="square" rtlCol="0">
            <a:spAutoFit/>
          </a:bodyPr>
          <a:lstStyle/>
          <a:p>
            <a:r>
              <a:rPr lang="en-US" sz="1500" dirty="0"/>
              <a:t>Source: Statistics summarized by NAMI, 2020</a:t>
            </a:r>
          </a:p>
        </p:txBody>
      </p:sp>
      <p:pic>
        <p:nvPicPr>
          <p:cNvPr id="10" name="Picture 9" descr="Chart, funnel chart&#10;&#10;Description automatically generated">
            <a:extLst>
              <a:ext uri="{FF2B5EF4-FFF2-40B4-BE49-F238E27FC236}">
                <a16:creationId xmlns:a16="http://schemas.microsoft.com/office/drawing/2014/main" id="{21247E0D-1662-6357-81B6-77132FB5C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15" y="1500184"/>
            <a:ext cx="8861677" cy="4531902"/>
          </a:xfrm>
          <a:prstGeom prst="rect">
            <a:avLst/>
          </a:prstGeom>
          <a:ln w="22225">
            <a:solidFill>
              <a:srgbClr val="404040"/>
            </a:solidFill>
          </a:ln>
        </p:spPr>
      </p:pic>
    </p:spTree>
    <p:extLst>
      <p:ext uri="{BB962C8B-B14F-4D97-AF65-F5344CB8AC3E}">
        <p14:creationId xmlns:p14="http://schemas.microsoft.com/office/powerpoint/2010/main" val="389793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2CED10-EAEC-5A49-A44D-241C0CBBE79F}"/>
              </a:ext>
            </a:extLst>
          </p:cNvPr>
          <p:cNvSpPr>
            <a:spLocks noGrp="1"/>
          </p:cNvSpPr>
          <p:nvPr>
            <p:ph type="title"/>
          </p:nvPr>
        </p:nvSpPr>
        <p:spPr>
          <a:xfrm>
            <a:off x="422985" y="732395"/>
            <a:ext cx="8298029" cy="826626"/>
          </a:xfrm>
          <a:ln w="25400">
            <a:solidFill>
              <a:schemeClr val="accent1"/>
            </a:solidFill>
          </a:ln>
        </p:spPr>
        <p:txBody>
          <a:bodyPr>
            <a:noAutofit/>
          </a:bodyPr>
          <a:lstStyle/>
          <a:p>
            <a:pPr algn="ctr"/>
            <a:r>
              <a:rPr lang="en-US" sz="2200" b="1" dirty="0"/>
              <a:t>Mental Health LITERACY Objectives</a:t>
            </a:r>
          </a:p>
        </p:txBody>
      </p:sp>
      <p:sp>
        <p:nvSpPr>
          <p:cNvPr id="2" name="TextBox 1">
            <a:extLst>
              <a:ext uri="{FF2B5EF4-FFF2-40B4-BE49-F238E27FC236}">
                <a16:creationId xmlns:a16="http://schemas.microsoft.com/office/drawing/2014/main" id="{482EBA34-9F81-CE2D-2D57-BDE104F19781}"/>
              </a:ext>
            </a:extLst>
          </p:cNvPr>
          <p:cNvSpPr txBox="1"/>
          <p:nvPr/>
        </p:nvSpPr>
        <p:spPr>
          <a:xfrm>
            <a:off x="1800225" y="2428875"/>
            <a:ext cx="6343650" cy="2862322"/>
          </a:xfrm>
          <a:prstGeom prst="rect">
            <a:avLst/>
          </a:prstGeom>
          <a:noFill/>
        </p:spPr>
        <p:txBody>
          <a:bodyPr wrap="square" rtlCol="0">
            <a:spAutoFit/>
          </a:bodyPr>
          <a:lstStyle/>
          <a:p>
            <a:pPr marL="342900" indent="-342900">
              <a:buAutoNum type="arabicPeriod"/>
            </a:pPr>
            <a:r>
              <a:rPr lang="en-US" sz="3600" dirty="0"/>
              <a:t> Where are we now?</a:t>
            </a:r>
          </a:p>
          <a:p>
            <a:pPr marL="342900" indent="-342900">
              <a:buAutoNum type="arabicPeriod"/>
            </a:pPr>
            <a:endParaRPr lang="en-US" sz="3600" dirty="0"/>
          </a:p>
          <a:p>
            <a:pPr marL="342900" indent="-342900">
              <a:buAutoNum type="arabicPeriod"/>
            </a:pPr>
            <a:r>
              <a:rPr lang="en-US" sz="3600" dirty="0"/>
              <a:t> What can we do?</a:t>
            </a:r>
          </a:p>
          <a:p>
            <a:pPr marL="342900" indent="-342900">
              <a:buAutoNum type="arabicPeriod"/>
            </a:pPr>
            <a:endParaRPr lang="en-US" sz="3600" dirty="0"/>
          </a:p>
          <a:p>
            <a:pPr marL="342900" indent="-342900">
              <a:buAutoNum type="arabicPeriod"/>
            </a:pPr>
            <a:r>
              <a:rPr lang="en-US" sz="3600" dirty="0"/>
              <a:t> How do we do it?</a:t>
            </a:r>
          </a:p>
        </p:txBody>
      </p:sp>
    </p:spTree>
    <p:extLst>
      <p:ext uri="{BB962C8B-B14F-4D97-AF65-F5344CB8AC3E}">
        <p14:creationId xmlns:p14="http://schemas.microsoft.com/office/powerpoint/2010/main" val="2941149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6CCB-631F-6EF5-63F5-EB0843E22FAA}"/>
              </a:ext>
            </a:extLst>
          </p:cNvPr>
          <p:cNvSpPr>
            <a:spLocks noGrp="1"/>
          </p:cNvSpPr>
          <p:nvPr>
            <p:ph type="title"/>
          </p:nvPr>
        </p:nvSpPr>
        <p:spPr>
          <a:xfrm>
            <a:off x="1599627" y="333971"/>
            <a:ext cx="6215062" cy="809029"/>
          </a:xfrm>
        </p:spPr>
        <p:txBody>
          <a:bodyPr>
            <a:normAutofit fontScale="90000"/>
          </a:bodyPr>
          <a:lstStyle/>
          <a:p>
            <a:r>
              <a:rPr lang="en-US" dirty="0"/>
              <a:t>Adult Mental Health: United States</a:t>
            </a:r>
          </a:p>
        </p:txBody>
      </p:sp>
      <p:pic>
        <p:nvPicPr>
          <p:cNvPr id="5" name="Content Placeholder 4" descr="A picture containing chart&#10;&#10;Description automatically generated">
            <a:extLst>
              <a:ext uri="{FF2B5EF4-FFF2-40B4-BE49-F238E27FC236}">
                <a16:creationId xmlns:a16="http://schemas.microsoft.com/office/drawing/2014/main" id="{6212E9B0-2930-1B52-0692-269E60D34D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977" y="1353308"/>
            <a:ext cx="8419755" cy="4628661"/>
          </a:xfrm>
          <a:ln>
            <a:solidFill>
              <a:schemeClr val="tx1"/>
            </a:solidFill>
          </a:ln>
        </p:spPr>
      </p:pic>
      <p:sp>
        <p:nvSpPr>
          <p:cNvPr id="6" name="TextBox 5">
            <a:extLst>
              <a:ext uri="{FF2B5EF4-FFF2-40B4-BE49-F238E27FC236}">
                <a16:creationId xmlns:a16="http://schemas.microsoft.com/office/drawing/2014/main" id="{C9B929BB-194F-1687-0EEA-65F85E8FB78C}"/>
              </a:ext>
            </a:extLst>
          </p:cNvPr>
          <p:cNvSpPr txBox="1"/>
          <p:nvPr/>
        </p:nvSpPr>
        <p:spPr>
          <a:xfrm>
            <a:off x="4570610" y="6232118"/>
            <a:ext cx="5214938" cy="323165"/>
          </a:xfrm>
          <a:prstGeom prst="rect">
            <a:avLst/>
          </a:prstGeom>
          <a:noFill/>
        </p:spPr>
        <p:txBody>
          <a:bodyPr wrap="square" rtlCol="0">
            <a:spAutoFit/>
          </a:bodyPr>
          <a:lstStyle/>
          <a:p>
            <a:r>
              <a:rPr lang="en-US" sz="1500" dirty="0"/>
              <a:t>Source: Statistics summarized by NAMI, 2020</a:t>
            </a:r>
          </a:p>
        </p:txBody>
      </p:sp>
    </p:spTree>
    <p:extLst>
      <p:ext uri="{BB962C8B-B14F-4D97-AF65-F5344CB8AC3E}">
        <p14:creationId xmlns:p14="http://schemas.microsoft.com/office/powerpoint/2010/main" val="2835673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bstance Use and Mental Illness">
            <a:extLst>
              <a:ext uri="{FF2B5EF4-FFF2-40B4-BE49-F238E27FC236}">
                <a16:creationId xmlns:a16="http://schemas.microsoft.com/office/drawing/2014/main" id="{A19C8DD7-8C73-A404-3AC6-7C26F7CD3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00"/>
          <a:stretch/>
        </p:blipFill>
        <p:spPr bwMode="auto">
          <a:xfrm>
            <a:off x="2064544" y="137964"/>
            <a:ext cx="5014912" cy="65820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A90CE08-F920-0E21-4C3E-45D6E3D01CFA}"/>
              </a:ext>
            </a:extLst>
          </p:cNvPr>
          <p:cNvSpPr/>
          <p:nvPr/>
        </p:nvSpPr>
        <p:spPr>
          <a:xfrm>
            <a:off x="7079456" y="6489204"/>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689557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three types of ACEs include abuse, neglect and household dysfun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062" y="1297050"/>
            <a:ext cx="6598363" cy="4916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86291"/>
            <a:ext cx="8958262" cy="461665"/>
          </a:xfrm>
          <a:prstGeom prst="rect">
            <a:avLst/>
          </a:prstGeom>
          <a:noFill/>
        </p:spPr>
        <p:txBody>
          <a:bodyPr wrap="square" rtlCol="0">
            <a:spAutoFit/>
          </a:bodyPr>
          <a:lstStyle/>
          <a:p>
            <a:pPr algn="ctr" defTabSz="342900"/>
            <a:r>
              <a:rPr lang="en-US" sz="2400" b="1" dirty="0">
                <a:latin typeface="Adobe Myungjo Std M" panose="02020600000000000000" pitchFamily="18" charset="-128"/>
                <a:ea typeface="Adobe Myungjo Std M" panose="02020600000000000000" pitchFamily="18" charset="-128"/>
              </a:rPr>
              <a:t>What are Adverse Childhood Experiences (ACEs)? </a:t>
            </a:r>
          </a:p>
        </p:txBody>
      </p:sp>
      <p:sp>
        <p:nvSpPr>
          <p:cNvPr id="3" name="TextBox 2">
            <a:extLst>
              <a:ext uri="{FF2B5EF4-FFF2-40B4-BE49-F238E27FC236}">
                <a16:creationId xmlns:a16="http://schemas.microsoft.com/office/drawing/2014/main" id="{156F6E87-F74E-3A44-810F-DACB49A179BB}"/>
              </a:ext>
            </a:extLst>
          </p:cNvPr>
          <p:cNvSpPr txBox="1"/>
          <p:nvPr/>
        </p:nvSpPr>
        <p:spPr>
          <a:xfrm>
            <a:off x="5589270" y="5636809"/>
            <a:ext cx="2383155" cy="207749"/>
          </a:xfrm>
          <a:prstGeom prst="rect">
            <a:avLst/>
          </a:prstGeom>
          <a:noFill/>
        </p:spPr>
        <p:txBody>
          <a:bodyPr wrap="square" rtlCol="0">
            <a:spAutoFit/>
          </a:bodyPr>
          <a:lstStyle/>
          <a:p>
            <a:pPr defTabSz="342900"/>
            <a:r>
              <a:rPr lang="en-US" sz="750" i="1">
                <a:solidFill>
                  <a:prstClr val="white"/>
                </a:solidFill>
                <a:latin typeface="Century Gothic" panose="020B0502020202020204"/>
              </a:rPr>
              <a:t>Source: Robert Wood Johnson Foundation</a:t>
            </a:r>
          </a:p>
        </p:txBody>
      </p:sp>
      <p:sp>
        <p:nvSpPr>
          <p:cNvPr id="5" name="Rectangle 4">
            <a:extLst>
              <a:ext uri="{FF2B5EF4-FFF2-40B4-BE49-F238E27FC236}">
                <a16:creationId xmlns:a16="http://schemas.microsoft.com/office/drawing/2014/main" id="{4CEB6CEB-9AAA-CFE0-60B0-F21F0B065A31}"/>
              </a:ext>
            </a:extLst>
          </p:cNvPr>
          <p:cNvSpPr/>
          <p:nvPr/>
        </p:nvSpPr>
        <p:spPr>
          <a:xfrm>
            <a:off x="6780847" y="6461874"/>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192497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F32FF4-69DA-7739-8307-79AE71C4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6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1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5219-693B-0945-BB36-632D0364E91F}"/>
              </a:ext>
            </a:extLst>
          </p:cNvPr>
          <p:cNvSpPr>
            <a:spLocks noGrp="1"/>
          </p:cNvSpPr>
          <p:nvPr>
            <p:ph type="title"/>
          </p:nvPr>
        </p:nvSpPr>
        <p:spPr>
          <a:xfrm>
            <a:off x="2249389" y="442914"/>
            <a:ext cx="4641650" cy="668135"/>
          </a:xfrm>
        </p:spPr>
        <p:txBody>
          <a:bodyPr>
            <a:normAutofit fontScale="90000"/>
          </a:bodyPr>
          <a:lstStyle/>
          <a:p>
            <a:pPr algn="ctr"/>
            <a:r>
              <a:rPr lang="en-US"/>
              <a:t>ACEs and Homelessness</a:t>
            </a:r>
          </a:p>
        </p:txBody>
      </p:sp>
      <p:pic>
        <p:nvPicPr>
          <p:cNvPr id="9" name="Content Placeholder 8">
            <a:extLst>
              <a:ext uri="{FF2B5EF4-FFF2-40B4-BE49-F238E27FC236}">
                <a16:creationId xmlns:a16="http://schemas.microsoft.com/office/drawing/2014/main" id="{7E108C10-4D65-BA46-880F-B6AA6E8C153C}"/>
              </a:ext>
            </a:extLst>
          </p:cNvPr>
          <p:cNvPicPr>
            <a:picLocks noGrp="1" noChangeAspect="1"/>
          </p:cNvPicPr>
          <p:nvPr>
            <p:ph idx="1"/>
          </p:nvPr>
        </p:nvPicPr>
        <p:blipFill>
          <a:blip r:embed="rId2"/>
          <a:stretch>
            <a:fillRect/>
          </a:stretch>
        </p:blipFill>
        <p:spPr>
          <a:xfrm>
            <a:off x="363853" y="1525385"/>
            <a:ext cx="8412723" cy="4346777"/>
          </a:xfrm>
        </p:spPr>
      </p:pic>
      <p:sp>
        <p:nvSpPr>
          <p:cNvPr id="4" name="Rectangle 3">
            <a:extLst>
              <a:ext uri="{FF2B5EF4-FFF2-40B4-BE49-F238E27FC236}">
                <a16:creationId xmlns:a16="http://schemas.microsoft.com/office/drawing/2014/main" id="{F436B0DC-BCFB-05BB-3B7F-60A51F03AD00}"/>
              </a:ext>
            </a:extLst>
          </p:cNvPr>
          <p:cNvSpPr/>
          <p:nvPr/>
        </p:nvSpPr>
        <p:spPr>
          <a:xfrm>
            <a:off x="6803490" y="6093934"/>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1173889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774DC5-4941-0D7C-E58B-C461F7BCDB00}"/>
              </a:ext>
            </a:extLst>
          </p:cNvPr>
          <p:cNvSpPr>
            <a:spLocks noGrp="1"/>
          </p:cNvSpPr>
          <p:nvPr>
            <p:ph type="title"/>
          </p:nvPr>
        </p:nvSpPr>
        <p:spPr>
          <a:xfrm>
            <a:off x="603504" y="2404872"/>
            <a:ext cx="2283712" cy="1627792"/>
          </a:xfrm>
        </p:spPr>
        <p:txBody>
          <a:bodyPr vert="horz" lIns="274320" tIns="182880" rIns="274320" bIns="182880" rtlCol="0" anchor="ctr" anchorCtr="1">
            <a:normAutofit/>
          </a:bodyPr>
          <a:lstStyle/>
          <a:p>
            <a:r>
              <a:rPr lang="en-US" sz="2400"/>
              <a:t>Mental Health &amp; Covid 19</a:t>
            </a:r>
          </a:p>
        </p:txBody>
      </p:sp>
      <p:pic>
        <p:nvPicPr>
          <p:cNvPr id="4098" name="Picture 2" descr="Chart: Majority of Americans Have Struggled With Mental Health | Statista">
            <a:extLst>
              <a:ext uri="{FF2B5EF4-FFF2-40B4-BE49-F238E27FC236}">
                <a16:creationId xmlns:a16="http://schemas.microsoft.com/office/drawing/2014/main" id="{98204A8A-0D73-B7E5-04D3-73A7F59C6A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37308" y="108083"/>
            <a:ext cx="5496117" cy="664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55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2ED9-CF08-1140-9B83-DA15DE434564}"/>
              </a:ext>
            </a:extLst>
          </p:cNvPr>
          <p:cNvSpPr>
            <a:spLocks noGrp="1"/>
          </p:cNvSpPr>
          <p:nvPr>
            <p:ph type="title"/>
          </p:nvPr>
        </p:nvSpPr>
        <p:spPr>
          <a:xfrm>
            <a:off x="2463724" y="1116517"/>
            <a:ext cx="4216553" cy="568712"/>
          </a:xfrm>
        </p:spPr>
        <p:txBody>
          <a:bodyPr>
            <a:normAutofit fontScale="90000"/>
          </a:bodyPr>
          <a:lstStyle/>
          <a:p>
            <a:pPr algn="ctr"/>
            <a:r>
              <a:rPr lang="en-US" dirty="0"/>
              <a:t>Disproportionality</a:t>
            </a:r>
          </a:p>
        </p:txBody>
      </p:sp>
      <p:pic>
        <p:nvPicPr>
          <p:cNvPr id="5" name="Picture 4" descr="A screenshot of a cell phone&#10;&#10;Description automatically generated">
            <a:extLst>
              <a:ext uri="{FF2B5EF4-FFF2-40B4-BE49-F238E27FC236}">
                <a16:creationId xmlns:a16="http://schemas.microsoft.com/office/drawing/2014/main" id="{31296151-0B9B-B344-AE22-E9C5DF837CAB}"/>
              </a:ext>
            </a:extLst>
          </p:cNvPr>
          <p:cNvPicPr>
            <a:picLocks noChangeAspect="1"/>
          </p:cNvPicPr>
          <p:nvPr/>
        </p:nvPicPr>
        <p:blipFill>
          <a:blip r:embed="rId2"/>
          <a:stretch>
            <a:fillRect/>
          </a:stretch>
        </p:blipFill>
        <p:spPr>
          <a:xfrm>
            <a:off x="1217900" y="2199875"/>
            <a:ext cx="6708198" cy="2826241"/>
          </a:xfrm>
          <a:prstGeom prst="rect">
            <a:avLst/>
          </a:prstGeom>
        </p:spPr>
      </p:pic>
      <p:sp>
        <p:nvSpPr>
          <p:cNvPr id="4" name="Rectangle 3">
            <a:extLst>
              <a:ext uri="{FF2B5EF4-FFF2-40B4-BE49-F238E27FC236}">
                <a16:creationId xmlns:a16="http://schemas.microsoft.com/office/drawing/2014/main" id="{9E926AD8-942C-3A40-AE7A-CA4423685425}"/>
              </a:ext>
            </a:extLst>
          </p:cNvPr>
          <p:cNvSpPr/>
          <p:nvPr/>
        </p:nvSpPr>
        <p:spPr>
          <a:xfrm>
            <a:off x="6803490" y="6093934"/>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4269589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7"/>
          <p:cNvSpPr txBox="1">
            <a:spLocks noGrp="1"/>
          </p:cNvSpPr>
          <p:nvPr>
            <p:ph type="title"/>
          </p:nvPr>
        </p:nvSpPr>
        <p:spPr>
          <a:xfrm>
            <a:off x="1451232" y="1605723"/>
            <a:ext cx="3247688" cy="1121846"/>
          </a:xfrm>
          <a:prstGeom prst="rect">
            <a:avLst/>
          </a:prstGeom>
          <a:noFill/>
          <a:ln w="9525" cap="flat" cmpd="sng">
            <a:solidFill>
              <a:schemeClr val="lt1"/>
            </a:solidFill>
            <a:prstDash val="solid"/>
            <a:round/>
            <a:headEnd type="none" w="sm" len="sm"/>
            <a:tailEnd type="none" w="sm" len="sm"/>
          </a:ln>
        </p:spPr>
        <p:txBody>
          <a:bodyPr spcFirstLastPara="1" vert="horz" wrap="square" lIns="137156" tIns="137156" rIns="137156" bIns="137156" rtlCol="0" anchor="ctr" anchorCtr="0">
            <a:normAutofit/>
          </a:bodyPr>
          <a:lstStyle/>
          <a:p>
            <a:pPr algn="l">
              <a:spcBef>
                <a:spcPts val="0"/>
              </a:spcBef>
              <a:buClr>
                <a:schemeClr val="dk1"/>
              </a:buClr>
              <a:buSzPts val="4000"/>
            </a:pPr>
            <a:r>
              <a:rPr lang="en-US" sz="3000"/>
              <a:t>Chronic exposures</a:t>
            </a:r>
            <a:endParaRPr/>
          </a:p>
        </p:txBody>
      </p:sp>
      <p:grpSp>
        <p:nvGrpSpPr>
          <p:cNvPr id="282" name="Google Shape;282;p27"/>
          <p:cNvGrpSpPr/>
          <p:nvPr/>
        </p:nvGrpSpPr>
        <p:grpSpPr>
          <a:xfrm>
            <a:off x="4698921" y="1030849"/>
            <a:ext cx="4215359" cy="4281341"/>
            <a:chOff x="0" y="0"/>
            <a:chExt cx="5620479" cy="5708454"/>
          </a:xfrm>
        </p:grpSpPr>
        <p:sp>
          <p:nvSpPr>
            <p:cNvPr id="283" name="Google Shape;283;p27"/>
            <p:cNvSpPr/>
            <p:nvPr/>
          </p:nvSpPr>
          <p:spPr>
            <a:xfrm>
              <a:off x="0" y="0"/>
              <a:ext cx="5620479" cy="950665"/>
            </a:xfrm>
            <a:prstGeom prst="roundRect">
              <a:avLst>
                <a:gd name="adj" fmla="val 10000"/>
              </a:avLst>
            </a:prstGeom>
            <a:solidFill>
              <a:srgbClr val="D8E2F3"/>
            </a:solid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84" name="Google Shape;284;p27"/>
            <p:cNvSpPr/>
            <p:nvPr/>
          </p:nvSpPr>
          <p:spPr>
            <a:xfrm>
              <a:off x="287576" y="218362"/>
              <a:ext cx="522865" cy="522865"/>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85" name="Google Shape;285;p27"/>
            <p:cNvSpPr/>
            <p:nvPr/>
          </p:nvSpPr>
          <p:spPr>
            <a:xfrm>
              <a:off x="1098018" y="4463"/>
              <a:ext cx="4522460" cy="950665"/>
            </a:xfrm>
            <a:prstGeom prst="rect">
              <a:avLst/>
            </a:prstGeom>
            <a:solidFill>
              <a:srgbClr val="D8E2F3"/>
            </a:solid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86" name="Google Shape;286;p27"/>
            <p:cNvSpPr txBox="1"/>
            <p:nvPr/>
          </p:nvSpPr>
          <p:spPr>
            <a:xfrm>
              <a:off x="1098018" y="4463"/>
              <a:ext cx="4522460" cy="950665"/>
            </a:xfrm>
            <a:prstGeom prst="rect">
              <a:avLst/>
            </a:prstGeom>
            <a:noFill/>
            <a:ln>
              <a:noFill/>
            </a:ln>
          </p:spPr>
          <p:txBody>
            <a:bodyPr spcFirstLastPara="1" wrap="square" lIns="75450" tIns="75450" rIns="75450" bIns="75450" anchor="ctr" anchorCtr="0">
              <a:noAutofit/>
            </a:bodyPr>
            <a:lstStyle/>
            <a:p>
              <a:pPr defTabSz="342900">
                <a:buClr>
                  <a:srgbClr val="000000"/>
                </a:buClr>
                <a:buSzPts val="3500"/>
              </a:pPr>
              <a:r>
                <a:rPr lang="en-US" sz="2625">
                  <a:solidFill>
                    <a:srgbClr val="000000"/>
                  </a:solidFill>
                  <a:latin typeface="Calibri"/>
                  <a:ea typeface="Calibri"/>
                  <a:cs typeface="Calibri"/>
                  <a:sym typeface="Calibri"/>
                </a:rPr>
                <a:t>Rejection</a:t>
              </a:r>
              <a:endParaRPr sz="1350">
                <a:solidFill>
                  <a:srgbClr val="000000"/>
                </a:solidFill>
                <a:latin typeface="Arial" panose="020B0604020202020204"/>
              </a:endParaRPr>
            </a:p>
          </p:txBody>
        </p:sp>
        <p:sp>
          <p:nvSpPr>
            <p:cNvPr id="287" name="Google Shape;287;p27"/>
            <p:cNvSpPr/>
            <p:nvPr/>
          </p:nvSpPr>
          <p:spPr>
            <a:xfrm>
              <a:off x="0" y="1192794"/>
              <a:ext cx="5620479" cy="950665"/>
            </a:xfrm>
            <a:prstGeom prst="roundRect">
              <a:avLst>
                <a:gd name="adj" fmla="val 10000"/>
              </a:avLst>
            </a:prstGeom>
            <a:solidFill>
              <a:srgbClr val="D8E2F3"/>
            </a:solid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88" name="Google Shape;288;p27"/>
            <p:cNvSpPr/>
            <p:nvPr/>
          </p:nvSpPr>
          <p:spPr>
            <a:xfrm>
              <a:off x="287576" y="1406694"/>
              <a:ext cx="522865" cy="522865"/>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89" name="Google Shape;289;p27"/>
            <p:cNvSpPr/>
            <p:nvPr/>
          </p:nvSpPr>
          <p:spPr>
            <a:xfrm>
              <a:off x="1098018" y="1192794"/>
              <a:ext cx="4522460" cy="950665"/>
            </a:xfrm>
            <a:prstGeom prst="rect">
              <a:avLst/>
            </a:prstGeom>
            <a:no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0" name="Google Shape;290;p27"/>
            <p:cNvSpPr txBox="1"/>
            <p:nvPr/>
          </p:nvSpPr>
          <p:spPr>
            <a:xfrm>
              <a:off x="1098018" y="1192794"/>
              <a:ext cx="4522460" cy="950665"/>
            </a:xfrm>
            <a:prstGeom prst="rect">
              <a:avLst/>
            </a:prstGeom>
            <a:noFill/>
            <a:ln>
              <a:noFill/>
            </a:ln>
          </p:spPr>
          <p:txBody>
            <a:bodyPr spcFirstLastPara="1" wrap="square" lIns="75450" tIns="75450" rIns="75450" bIns="75450" anchor="ctr" anchorCtr="0">
              <a:noAutofit/>
            </a:bodyPr>
            <a:lstStyle/>
            <a:p>
              <a:pPr defTabSz="342900">
                <a:buClr>
                  <a:srgbClr val="000000"/>
                </a:buClr>
                <a:buSzPts val="3500"/>
              </a:pPr>
              <a:r>
                <a:rPr lang="en-US" sz="2625">
                  <a:solidFill>
                    <a:srgbClr val="000000"/>
                  </a:solidFill>
                  <a:latin typeface="Calibri"/>
                  <a:ea typeface="Calibri"/>
                  <a:cs typeface="Calibri"/>
                  <a:sym typeface="Calibri"/>
                </a:rPr>
                <a:t>Exclusion</a:t>
              </a:r>
              <a:endParaRPr sz="1350">
                <a:solidFill>
                  <a:srgbClr val="000000"/>
                </a:solidFill>
                <a:latin typeface="Arial" panose="020B0604020202020204"/>
              </a:endParaRPr>
            </a:p>
          </p:txBody>
        </p:sp>
        <p:sp>
          <p:nvSpPr>
            <p:cNvPr id="291" name="Google Shape;291;p27"/>
            <p:cNvSpPr/>
            <p:nvPr/>
          </p:nvSpPr>
          <p:spPr>
            <a:xfrm>
              <a:off x="0" y="2381126"/>
              <a:ext cx="5620479" cy="950665"/>
            </a:xfrm>
            <a:prstGeom prst="roundRect">
              <a:avLst>
                <a:gd name="adj" fmla="val 10000"/>
              </a:avLst>
            </a:prstGeom>
            <a:solidFill>
              <a:srgbClr val="D8E2F3"/>
            </a:solid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2" name="Google Shape;292;p27"/>
            <p:cNvSpPr/>
            <p:nvPr/>
          </p:nvSpPr>
          <p:spPr>
            <a:xfrm>
              <a:off x="287576" y="2595026"/>
              <a:ext cx="522865" cy="522865"/>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3" name="Google Shape;293;p27"/>
            <p:cNvSpPr/>
            <p:nvPr/>
          </p:nvSpPr>
          <p:spPr>
            <a:xfrm>
              <a:off x="1098018" y="2381126"/>
              <a:ext cx="4522460" cy="950665"/>
            </a:xfrm>
            <a:prstGeom prst="rect">
              <a:avLst/>
            </a:prstGeom>
            <a:no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4" name="Google Shape;294;p27"/>
            <p:cNvSpPr txBox="1"/>
            <p:nvPr/>
          </p:nvSpPr>
          <p:spPr>
            <a:xfrm>
              <a:off x="1098018" y="2381126"/>
              <a:ext cx="4522460" cy="950665"/>
            </a:xfrm>
            <a:prstGeom prst="rect">
              <a:avLst/>
            </a:prstGeom>
            <a:noFill/>
            <a:ln>
              <a:noFill/>
            </a:ln>
          </p:spPr>
          <p:txBody>
            <a:bodyPr spcFirstLastPara="1" wrap="square" lIns="75450" tIns="75450" rIns="75450" bIns="75450" anchor="ctr" anchorCtr="0">
              <a:noAutofit/>
            </a:bodyPr>
            <a:lstStyle/>
            <a:p>
              <a:pPr defTabSz="342900">
                <a:buClr>
                  <a:srgbClr val="000000"/>
                </a:buClr>
                <a:buSzPts val="3500"/>
              </a:pPr>
              <a:r>
                <a:rPr lang="en-US" sz="2625">
                  <a:solidFill>
                    <a:srgbClr val="000000"/>
                  </a:solidFill>
                  <a:latin typeface="Calibri"/>
                  <a:ea typeface="Calibri"/>
                  <a:cs typeface="Calibri"/>
                  <a:sym typeface="Calibri"/>
                </a:rPr>
                <a:t>Oppression</a:t>
              </a:r>
              <a:endParaRPr sz="1350">
                <a:solidFill>
                  <a:srgbClr val="000000"/>
                </a:solidFill>
                <a:latin typeface="Arial" panose="020B0604020202020204"/>
              </a:endParaRPr>
            </a:p>
          </p:txBody>
        </p:sp>
        <p:sp>
          <p:nvSpPr>
            <p:cNvPr id="295" name="Google Shape;295;p27"/>
            <p:cNvSpPr/>
            <p:nvPr/>
          </p:nvSpPr>
          <p:spPr>
            <a:xfrm>
              <a:off x="0" y="3569457"/>
              <a:ext cx="5620479" cy="950665"/>
            </a:xfrm>
            <a:prstGeom prst="roundRect">
              <a:avLst>
                <a:gd name="adj" fmla="val 10000"/>
              </a:avLst>
            </a:prstGeom>
            <a:solidFill>
              <a:srgbClr val="D8E2F3"/>
            </a:solid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6" name="Google Shape;296;p27"/>
            <p:cNvSpPr/>
            <p:nvPr/>
          </p:nvSpPr>
          <p:spPr>
            <a:xfrm>
              <a:off x="287576" y="3783357"/>
              <a:ext cx="522865" cy="522865"/>
            </a:xfrm>
            <a:prstGeom prst="rect">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7" name="Google Shape;297;p27"/>
            <p:cNvSpPr/>
            <p:nvPr/>
          </p:nvSpPr>
          <p:spPr>
            <a:xfrm>
              <a:off x="1098018" y="3569457"/>
              <a:ext cx="4522460" cy="950665"/>
            </a:xfrm>
            <a:prstGeom prst="rect">
              <a:avLst/>
            </a:prstGeom>
            <a:no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298" name="Google Shape;298;p27"/>
            <p:cNvSpPr txBox="1"/>
            <p:nvPr/>
          </p:nvSpPr>
          <p:spPr>
            <a:xfrm>
              <a:off x="1098018" y="3569457"/>
              <a:ext cx="4522460" cy="950665"/>
            </a:xfrm>
            <a:prstGeom prst="rect">
              <a:avLst/>
            </a:prstGeom>
            <a:noFill/>
            <a:ln>
              <a:noFill/>
            </a:ln>
          </p:spPr>
          <p:txBody>
            <a:bodyPr spcFirstLastPara="1" wrap="square" lIns="75450" tIns="75450" rIns="75450" bIns="75450" anchor="ctr" anchorCtr="0">
              <a:noAutofit/>
            </a:bodyPr>
            <a:lstStyle/>
            <a:p>
              <a:pPr defTabSz="342900">
                <a:buClr>
                  <a:srgbClr val="000000"/>
                </a:buClr>
                <a:buSzPts val="3500"/>
              </a:pPr>
              <a:r>
                <a:rPr lang="en-US" sz="2625">
                  <a:solidFill>
                    <a:srgbClr val="000000"/>
                  </a:solidFill>
                  <a:latin typeface="Calibri"/>
                  <a:ea typeface="Calibri"/>
                  <a:cs typeface="Calibri"/>
                  <a:sym typeface="Calibri"/>
                </a:rPr>
                <a:t>Threat</a:t>
              </a:r>
              <a:endParaRPr sz="1350">
                <a:solidFill>
                  <a:srgbClr val="000000"/>
                </a:solidFill>
                <a:latin typeface="Arial" panose="020B0604020202020204"/>
              </a:endParaRPr>
            </a:p>
          </p:txBody>
        </p:sp>
        <p:sp>
          <p:nvSpPr>
            <p:cNvPr id="299" name="Google Shape;299;p27"/>
            <p:cNvSpPr/>
            <p:nvPr/>
          </p:nvSpPr>
          <p:spPr>
            <a:xfrm>
              <a:off x="0" y="4757789"/>
              <a:ext cx="5620479" cy="950665"/>
            </a:xfrm>
            <a:prstGeom prst="roundRect">
              <a:avLst>
                <a:gd name="adj" fmla="val 10000"/>
              </a:avLst>
            </a:prstGeom>
            <a:solidFill>
              <a:srgbClr val="D8E2F3"/>
            </a:solid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300" name="Google Shape;300;p27"/>
            <p:cNvSpPr/>
            <p:nvPr/>
          </p:nvSpPr>
          <p:spPr>
            <a:xfrm>
              <a:off x="287576" y="4971689"/>
              <a:ext cx="522865" cy="522865"/>
            </a:xfrm>
            <a:prstGeom prst="rect">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301" name="Google Shape;301;p27"/>
            <p:cNvSpPr/>
            <p:nvPr/>
          </p:nvSpPr>
          <p:spPr>
            <a:xfrm>
              <a:off x="1098018" y="4757789"/>
              <a:ext cx="4522460" cy="950665"/>
            </a:xfrm>
            <a:prstGeom prst="rect">
              <a:avLst/>
            </a:prstGeom>
            <a:noFill/>
            <a:ln>
              <a:noFill/>
            </a:ln>
          </p:spPr>
          <p:txBody>
            <a:bodyPr spcFirstLastPara="1" wrap="square" lIns="68569" tIns="68569" rIns="68569" bIns="68569" anchor="ctr" anchorCtr="0">
              <a:noAutofit/>
            </a:bodyPr>
            <a:lstStyle/>
            <a:p>
              <a:pPr defTabSz="342900"/>
              <a:endParaRPr sz="1350">
                <a:solidFill>
                  <a:srgbClr val="000000"/>
                </a:solidFill>
                <a:latin typeface="Arial" panose="020B0604020202020204"/>
              </a:endParaRPr>
            </a:p>
          </p:txBody>
        </p:sp>
        <p:sp>
          <p:nvSpPr>
            <p:cNvPr id="302" name="Google Shape;302;p27"/>
            <p:cNvSpPr txBox="1"/>
            <p:nvPr/>
          </p:nvSpPr>
          <p:spPr>
            <a:xfrm>
              <a:off x="1098018" y="4757789"/>
              <a:ext cx="4522460" cy="950665"/>
            </a:xfrm>
            <a:prstGeom prst="rect">
              <a:avLst/>
            </a:prstGeom>
            <a:noFill/>
            <a:ln>
              <a:noFill/>
            </a:ln>
          </p:spPr>
          <p:txBody>
            <a:bodyPr spcFirstLastPara="1" wrap="square" lIns="75450" tIns="75450" rIns="75450" bIns="75450" anchor="ctr" anchorCtr="0">
              <a:noAutofit/>
            </a:bodyPr>
            <a:lstStyle/>
            <a:p>
              <a:pPr defTabSz="342900">
                <a:buClr>
                  <a:srgbClr val="000000"/>
                </a:buClr>
                <a:buSzPts val="3500"/>
              </a:pPr>
              <a:r>
                <a:rPr lang="en-US" sz="2625">
                  <a:solidFill>
                    <a:srgbClr val="000000"/>
                  </a:solidFill>
                  <a:latin typeface="Calibri"/>
                  <a:ea typeface="Calibri"/>
                  <a:cs typeface="Calibri"/>
                  <a:sym typeface="Calibri"/>
                </a:rPr>
                <a:t>Neglect</a:t>
              </a:r>
              <a:endParaRPr sz="1350">
                <a:solidFill>
                  <a:srgbClr val="000000"/>
                </a:solidFill>
                <a:latin typeface="Arial" panose="020B0604020202020204"/>
              </a:endParaRPr>
            </a:p>
          </p:txBody>
        </p:sp>
      </p:grpSp>
      <p:sp>
        <p:nvSpPr>
          <p:cNvPr id="303" name="Google Shape;303;p27"/>
          <p:cNvSpPr txBox="1"/>
          <p:nvPr/>
        </p:nvSpPr>
        <p:spPr>
          <a:xfrm>
            <a:off x="1718165" y="3170844"/>
            <a:ext cx="2124635" cy="39238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algn="ctr" defTabSz="342900"/>
            <a:r>
              <a:rPr lang="en-US" sz="2100">
                <a:solidFill>
                  <a:srgbClr val="000000"/>
                </a:solidFill>
                <a:latin typeface="Calibri"/>
                <a:ea typeface="Calibri"/>
                <a:cs typeface="Calibri"/>
                <a:sym typeface="Calibri"/>
              </a:rPr>
              <a:t>BELONGING</a:t>
            </a:r>
            <a:endParaRPr sz="1350">
              <a:solidFill>
                <a:srgbClr val="000000"/>
              </a:solidFill>
              <a:latin typeface="Arial" panose="020B0604020202020204"/>
            </a:endParaRPr>
          </a:p>
        </p:txBody>
      </p:sp>
      <p:sp>
        <p:nvSpPr>
          <p:cNvPr id="304" name="Google Shape;304;p27"/>
          <p:cNvSpPr txBox="1"/>
          <p:nvPr/>
        </p:nvSpPr>
        <p:spPr>
          <a:xfrm>
            <a:off x="1718166" y="3905441"/>
            <a:ext cx="2124635" cy="39238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algn="ctr" defTabSz="342900"/>
            <a:r>
              <a:rPr lang="en-US" sz="2100">
                <a:solidFill>
                  <a:srgbClr val="000000"/>
                </a:solidFill>
                <a:latin typeface="Calibri"/>
                <a:ea typeface="Calibri"/>
                <a:cs typeface="Calibri"/>
                <a:sym typeface="Calibri"/>
              </a:rPr>
              <a:t>VALUE</a:t>
            </a:r>
            <a:endParaRPr sz="1350">
              <a:solidFill>
                <a:srgbClr val="000000"/>
              </a:solidFill>
              <a:latin typeface="Arial" panose="020B0604020202020204"/>
            </a:endParaRPr>
          </a:p>
        </p:txBody>
      </p:sp>
    </p:spTree>
    <p:extLst>
      <p:ext uri="{BB962C8B-B14F-4D97-AF65-F5344CB8AC3E}">
        <p14:creationId xmlns:p14="http://schemas.microsoft.com/office/powerpoint/2010/main" val="219895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Attacks on Asian Americans renew criticism that U.S. undercounts hate  crimes - The Washington Post">
            <a:extLst>
              <a:ext uri="{FF2B5EF4-FFF2-40B4-BE49-F238E27FC236}">
                <a16:creationId xmlns:a16="http://schemas.microsoft.com/office/drawing/2014/main" id="{CEC23571-C705-D33D-3AAA-B92EA3D58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3519"/>
            <a:ext cx="4145041" cy="2763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inneapolis police officer who knelt on neck of unarmed black man ...">
            <a:extLst>
              <a:ext uri="{FF2B5EF4-FFF2-40B4-BE49-F238E27FC236}">
                <a16:creationId xmlns:a16="http://schemas.microsoft.com/office/drawing/2014/main" id="{00462D64-5032-5A42-9603-8E77DCF5D8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76" r="3" b="25291"/>
          <a:stretch/>
        </p:blipFill>
        <p:spPr bwMode="auto">
          <a:xfrm>
            <a:off x="15" y="4286246"/>
            <a:ext cx="4145041" cy="17827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C705A6-2B0C-5D4B-A65C-19B37DBBD9FF}"/>
              </a:ext>
            </a:extLst>
          </p:cNvPr>
          <p:cNvSpPr>
            <a:spLocks noGrp="1"/>
          </p:cNvSpPr>
          <p:nvPr>
            <p:ph type="title"/>
          </p:nvPr>
        </p:nvSpPr>
        <p:spPr>
          <a:xfrm>
            <a:off x="4572000" y="1325586"/>
            <a:ext cx="3520742" cy="937933"/>
          </a:xfrm>
          <a:solidFill>
            <a:schemeClr val="accent1">
              <a:lumMod val="20000"/>
              <a:lumOff val="80000"/>
            </a:schemeClr>
          </a:solidFill>
          <a:ln>
            <a:solidFill>
              <a:srgbClr val="404040"/>
            </a:solidFill>
          </a:ln>
        </p:spPr>
        <p:txBody>
          <a:bodyPr>
            <a:normAutofit fontScale="90000"/>
          </a:bodyPr>
          <a:lstStyle/>
          <a:p>
            <a:pPr algn="ctr"/>
            <a:r>
              <a:rPr lang="en-US" sz="2625" dirty="0"/>
              <a:t>A Pandemic of Racism</a:t>
            </a:r>
          </a:p>
        </p:txBody>
      </p:sp>
      <p:pic>
        <p:nvPicPr>
          <p:cNvPr id="1030" name="Picture 6" descr="FBI, DOJ say George Floyd case is top priority; Officials ...">
            <a:extLst>
              <a:ext uri="{FF2B5EF4-FFF2-40B4-BE49-F238E27FC236}">
                <a16:creationId xmlns:a16="http://schemas.microsoft.com/office/drawing/2014/main" id="{D2D94F06-FB3D-BE4A-A721-B222ED0EAC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69" r="3" b="11772"/>
          <a:stretch/>
        </p:blipFill>
        <p:spPr bwMode="auto">
          <a:xfrm>
            <a:off x="16" y="857248"/>
            <a:ext cx="4145045" cy="178278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picture containing woman, decorated, umbrella, red&#10;&#10;Description automatically generated">
            <a:extLst>
              <a:ext uri="{FF2B5EF4-FFF2-40B4-BE49-F238E27FC236}">
                <a16:creationId xmlns:a16="http://schemas.microsoft.com/office/drawing/2014/main" id="{C44E69F7-3AF0-BB46-B2D4-CF996FBC1CCF}"/>
              </a:ext>
            </a:extLst>
          </p:cNvPr>
          <p:cNvPicPr>
            <a:picLocks noGrp="1" noChangeAspect="1"/>
          </p:cNvPicPr>
          <p:nvPr>
            <p:ph idx="1"/>
          </p:nvPr>
        </p:nvPicPr>
        <p:blipFill>
          <a:blip r:embed="rId5"/>
          <a:stretch>
            <a:fillRect/>
          </a:stretch>
        </p:blipFill>
        <p:spPr>
          <a:xfrm>
            <a:off x="4572000" y="2424882"/>
            <a:ext cx="3520742" cy="2634841"/>
          </a:xfrm>
        </p:spPr>
      </p:pic>
      <p:sp>
        <p:nvSpPr>
          <p:cNvPr id="7" name="Rectangle 6">
            <a:extLst>
              <a:ext uri="{FF2B5EF4-FFF2-40B4-BE49-F238E27FC236}">
                <a16:creationId xmlns:a16="http://schemas.microsoft.com/office/drawing/2014/main" id="{4A8F3DA4-4420-0047-ADE2-723D407728E5}"/>
              </a:ext>
            </a:extLst>
          </p:cNvPr>
          <p:cNvSpPr/>
          <p:nvPr/>
        </p:nvSpPr>
        <p:spPr>
          <a:xfrm>
            <a:off x="6149549" y="5117211"/>
            <a:ext cx="1737976" cy="230832"/>
          </a:xfrm>
          <a:prstGeom prst="rect">
            <a:avLst/>
          </a:prstGeom>
        </p:spPr>
        <p:txBody>
          <a:bodyPr wrap="none">
            <a:spAutoFit/>
          </a:bodyPr>
          <a:lstStyle/>
          <a:p>
            <a:pPr defTabSz="342900"/>
            <a:r>
              <a:rPr lang="en-US" sz="900" dirty="0">
                <a:solidFill>
                  <a:srgbClr val="000000"/>
                </a:solidFill>
                <a:latin typeface="Arial" panose="020B0604020202020204" pitchFamily="34" charset="0"/>
              </a:rPr>
              <a:t>@_</a:t>
            </a:r>
            <a:r>
              <a:rPr lang="en-US" sz="900" dirty="0" err="1">
                <a:solidFill>
                  <a:srgbClr val="000000"/>
                </a:solidFill>
                <a:latin typeface="Arial" panose="020B0604020202020204" pitchFamily="34" charset="0"/>
              </a:rPr>
              <a:t>afrodiziak</a:t>
            </a:r>
            <a:r>
              <a:rPr lang="en-US" sz="900" dirty="0">
                <a:solidFill>
                  <a:srgbClr val="000000"/>
                </a:solidFill>
                <a:latin typeface="Arial" panose="020B0604020202020204" pitchFamily="34" charset="0"/>
              </a:rPr>
              <a:t> -Jane Cartwright</a:t>
            </a:r>
            <a:endParaRPr lang="en-US" sz="900" dirty="0">
              <a:solidFill>
                <a:srgbClr val="000000"/>
              </a:solidFill>
              <a:latin typeface="Arial" panose="020B0604020202020204"/>
            </a:endParaRPr>
          </a:p>
        </p:txBody>
      </p:sp>
      <p:sp>
        <p:nvSpPr>
          <p:cNvPr id="8" name="Rectangle 7">
            <a:extLst>
              <a:ext uri="{FF2B5EF4-FFF2-40B4-BE49-F238E27FC236}">
                <a16:creationId xmlns:a16="http://schemas.microsoft.com/office/drawing/2014/main" id="{5110EFE0-6B16-1945-9DD1-03822B2B3C41}"/>
              </a:ext>
            </a:extLst>
          </p:cNvPr>
          <p:cNvSpPr/>
          <p:nvPr/>
        </p:nvSpPr>
        <p:spPr>
          <a:xfrm>
            <a:off x="7367153" y="5793001"/>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950771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1EFA-F499-F543-A3A0-C70250B195AF}"/>
              </a:ext>
            </a:extLst>
          </p:cNvPr>
          <p:cNvSpPr>
            <a:spLocks noGrp="1"/>
          </p:cNvSpPr>
          <p:nvPr>
            <p:ph type="title"/>
          </p:nvPr>
        </p:nvSpPr>
        <p:spPr>
          <a:xfrm>
            <a:off x="1873405" y="1166697"/>
            <a:ext cx="5666356" cy="883936"/>
          </a:xfrm>
        </p:spPr>
        <p:txBody>
          <a:bodyPr>
            <a:normAutofit fontScale="90000"/>
          </a:bodyPr>
          <a:lstStyle/>
          <a:p>
            <a:pPr algn="ctr"/>
            <a:r>
              <a:rPr lang="en-US" dirty="0">
                <a:solidFill>
                  <a:schemeClr val="accent2">
                    <a:lumMod val="50000"/>
                  </a:schemeClr>
                </a:solidFill>
              </a:rPr>
              <a:t>The “Weathering</a:t>
            </a:r>
            <a:r>
              <a:rPr lang="en-US" baseline="30000" dirty="0">
                <a:solidFill>
                  <a:schemeClr val="accent2">
                    <a:lumMod val="50000"/>
                  </a:schemeClr>
                </a:solidFill>
              </a:rPr>
              <a:t>1</a:t>
            </a:r>
            <a:r>
              <a:rPr lang="en-US" dirty="0">
                <a:solidFill>
                  <a:schemeClr val="accent2">
                    <a:lumMod val="50000"/>
                  </a:schemeClr>
                </a:solidFill>
              </a:rPr>
              <a:t>” Hypothesis</a:t>
            </a:r>
          </a:p>
        </p:txBody>
      </p:sp>
      <p:sp>
        <p:nvSpPr>
          <p:cNvPr id="3" name="Content Placeholder 2">
            <a:extLst>
              <a:ext uri="{FF2B5EF4-FFF2-40B4-BE49-F238E27FC236}">
                <a16:creationId xmlns:a16="http://schemas.microsoft.com/office/drawing/2014/main" id="{92F52C03-06AD-D04E-8543-6A01680D545F}"/>
              </a:ext>
            </a:extLst>
          </p:cNvPr>
          <p:cNvSpPr>
            <a:spLocks noGrp="1"/>
          </p:cNvSpPr>
          <p:nvPr>
            <p:ph idx="1"/>
          </p:nvPr>
        </p:nvSpPr>
        <p:spPr>
          <a:xfrm>
            <a:off x="889639" y="2437739"/>
            <a:ext cx="7633886" cy="2419945"/>
          </a:xfrm>
        </p:spPr>
        <p:txBody>
          <a:bodyPr>
            <a:noAutofit/>
          </a:bodyPr>
          <a:lstStyle/>
          <a:p>
            <a:pPr marL="0" indent="0">
              <a:buNone/>
            </a:pPr>
            <a:r>
              <a:rPr lang="en-US" sz="3000" b="1" dirty="0">
                <a:solidFill>
                  <a:schemeClr val="accent3">
                    <a:lumMod val="75000"/>
                  </a:schemeClr>
                </a:solidFill>
              </a:rPr>
              <a:t>Chronic exposure </a:t>
            </a:r>
            <a:r>
              <a:rPr lang="en-US" sz="3000" dirty="0"/>
              <a:t>to social and economic disadvantage leads to </a:t>
            </a:r>
            <a:r>
              <a:rPr lang="en-US" sz="3000" b="1" dirty="0">
                <a:solidFill>
                  <a:schemeClr val="accent1">
                    <a:lumMod val="75000"/>
                  </a:schemeClr>
                </a:solidFill>
              </a:rPr>
              <a:t>accelerated decline in physical health outcomes</a:t>
            </a:r>
            <a:r>
              <a:rPr lang="en-US" sz="3000" dirty="0"/>
              <a:t> and could partially explain racial disparities in a wide array of health conditions.</a:t>
            </a:r>
          </a:p>
        </p:txBody>
      </p:sp>
      <p:sp>
        <p:nvSpPr>
          <p:cNvPr id="4" name="TextBox 3">
            <a:extLst>
              <a:ext uri="{FF2B5EF4-FFF2-40B4-BE49-F238E27FC236}">
                <a16:creationId xmlns:a16="http://schemas.microsoft.com/office/drawing/2014/main" id="{547E17BF-80D6-4E4C-BE52-9B59C9DD6A78}"/>
              </a:ext>
            </a:extLst>
          </p:cNvPr>
          <p:cNvSpPr txBox="1"/>
          <p:nvPr/>
        </p:nvSpPr>
        <p:spPr>
          <a:xfrm>
            <a:off x="3374227" y="5552803"/>
            <a:ext cx="5769773" cy="300082"/>
          </a:xfrm>
          <a:prstGeom prst="rect">
            <a:avLst/>
          </a:prstGeom>
          <a:noFill/>
        </p:spPr>
        <p:txBody>
          <a:bodyPr wrap="square" rtlCol="0">
            <a:spAutoFit/>
          </a:bodyPr>
          <a:lstStyle/>
          <a:p>
            <a:pPr defTabSz="342900"/>
            <a:r>
              <a:rPr lang="en-US" sz="1350" dirty="0">
                <a:solidFill>
                  <a:srgbClr val="000000"/>
                </a:solidFill>
                <a:latin typeface="Arial" panose="020B0604020202020204"/>
              </a:rPr>
              <a:t>1. </a:t>
            </a:r>
            <a:r>
              <a:rPr lang="en-US" sz="1350" dirty="0" err="1">
                <a:solidFill>
                  <a:srgbClr val="000000"/>
                </a:solidFill>
                <a:latin typeface="Arial" panose="020B0604020202020204"/>
              </a:rPr>
              <a:t>Geronimus</a:t>
            </a:r>
            <a:r>
              <a:rPr lang="en-US" sz="1350" dirty="0">
                <a:solidFill>
                  <a:srgbClr val="000000"/>
                </a:solidFill>
                <a:latin typeface="Arial" panose="020B0604020202020204"/>
              </a:rPr>
              <a:t>, AT 1996; Forde et al, 2019 </a:t>
            </a:r>
            <a:r>
              <a:rPr lang="en-US" sz="1350" i="1" dirty="0">
                <a:solidFill>
                  <a:srgbClr val="000000"/>
                </a:solidFill>
                <a:latin typeface="Arial" panose="020B0604020202020204"/>
              </a:rPr>
              <a:t>Annals of Epidemiology (33)</a:t>
            </a:r>
          </a:p>
        </p:txBody>
      </p:sp>
      <p:sp>
        <p:nvSpPr>
          <p:cNvPr id="5" name="Rectangle 4">
            <a:extLst>
              <a:ext uri="{FF2B5EF4-FFF2-40B4-BE49-F238E27FC236}">
                <a16:creationId xmlns:a16="http://schemas.microsoft.com/office/drawing/2014/main" id="{C1936CBC-2729-8F46-9A59-A899F73A9DFD}"/>
              </a:ext>
            </a:extLst>
          </p:cNvPr>
          <p:cNvSpPr/>
          <p:nvPr/>
        </p:nvSpPr>
        <p:spPr>
          <a:xfrm>
            <a:off x="174090" y="5708171"/>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418405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B26DBE-C3E1-FD48-BAE4-312B93CF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718704"/>
            <a:ext cx="8801099" cy="5304169"/>
          </a:xfrm>
          <a:prstGeom prst="rect">
            <a:avLst/>
          </a:prstGeom>
        </p:spPr>
      </p:pic>
      <p:sp>
        <p:nvSpPr>
          <p:cNvPr id="3" name="Rectangle 2">
            <a:extLst>
              <a:ext uri="{FF2B5EF4-FFF2-40B4-BE49-F238E27FC236}">
                <a16:creationId xmlns:a16="http://schemas.microsoft.com/office/drawing/2014/main" id="{F8FE262A-72A4-7555-7204-7C4ABEB01A06}"/>
              </a:ext>
            </a:extLst>
          </p:cNvPr>
          <p:cNvSpPr/>
          <p:nvPr/>
        </p:nvSpPr>
        <p:spPr>
          <a:xfrm>
            <a:off x="6903502" y="6293959"/>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1598509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A1F46A94-C56C-6046-A751-8FC5E53B3691}"/>
              </a:ext>
            </a:extLst>
          </p:cNvPr>
          <p:cNvPicPr>
            <a:picLocks noChangeAspect="1"/>
          </p:cNvPicPr>
          <p:nvPr/>
        </p:nvPicPr>
        <p:blipFill>
          <a:blip r:embed="rId2"/>
          <a:stretch>
            <a:fillRect/>
          </a:stretch>
        </p:blipFill>
        <p:spPr>
          <a:xfrm>
            <a:off x="585138" y="857250"/>
            <a:ext cx="7190510" cy="5143500"/>
          </a:xfrm>
          <a:prstGeom prst="rect">
            <a:avLst/>
          </a:prstGeom>
        </p:spPr>
      </p:pic>
      <p:sp>
        <p:nvSpPr>
          <p:cNvPr id="2" name="TextBox 1">
            <a:extLst>
              <a:ext uri="{FF2B5EF4-FFF2-40B4-BE49-F238E27FC236}">
                <a16:creationId xmlns:a16="http://schemas.microsoft.com/office/drawing/2014/main" id="{B1C6A354-1FEB-ED4B-B1CD-4D0D97FD69D2}"/>
              </a:ext>
            </a:extLst>
          </p:cNvPr>
          <p:cNvSpPr txBox="1"/>
          <p:nvPr/>
        </p:nvSpPr>
        <p:spPr>
          <a:xfrm>
            <a:off x="6185839" y="5793001"/>
            <a:ext cx="3179618" cy="230832"/>
          </a:xfrm>
          <a:prstGeom prst="rect">
            <a:avLst/>
          </a:prstGeom>
          <a:noFill/>
        </p:spPr>
        <p:txBody>
          <a:bodyPr wrap="square" rtlCol="0">
            <a:spAutoFit/>
          </a:bodyPr>
          <a:lstStyle/>
          <a:p>
            <a:pPr defTabSz="342900"/>
            <a:r>
              <a:rPr lang="en-US" sz="900" dirty="0">
                <a:solidFill>
                  <a:srgbClr val="FFFFFF">
                    <a:lumMod val="65000"/>
                  </a:srgbClr>
                </a:solidFill>
                <a:latin typeface="Arial" panose="020B0604020202020204"/>
              </a:rPr>
              <a:t>-Washington Post, 6/12/2020</a:t>
            </a:r>
          </a:p>
        </p:txBody>
      </p:sp>
      <p:sp>
        <p:nvSpPr>
          <p:cNvPr id="5" name="Rectangle 4">
            <a:extLst>
              <a:ext uri="{FF2B5EF4-FFF2-40B4-BE49-F238E27FC236}">
                <a16:creationId xmlns:a16="http://schemas.microsoft.com/office/drawing/2014/main" id="{9A5F38C3-6F6B-EA4F-89E8-6C01C641DDBD}"/>
              </a:ext>
            </a:extLst>
          </p:cNvPr>
          <p:cNvSpPr/>
          <p:nvPr/>
        </p:nvSpPr>
        <p:spPr>
          <a:xfrm>
            <a:off x="0" y="5793001"/>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2660578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442AE8-5684-9444-8E8A-4A7B534AEA6F}"/>
              </a:ext>
            </a:extLst>
          </p:cNvPr>
          <p:cNvPicPr>
            <a:picLocks noChangeAspect="1"/>
          </p:cNvPicPr>
          <p:nvPr/>
        </p:nvPicPr>
        <p:blipFill>
          <a:blip r:embed="rId2"/>
          <a:stretch>
            <a:fillRect/>
          </a:stretch>
        </p:blipFill>
        <p:spPr>
          <a:xfrm>
            <a:off x="1386378" y="857250"/>
            <a:ext cx="6371244" cy="5143500"/>
          </a:xfrm>
          <a:prstGeom prst="rect">
            <a:avLst/>
          </a:prstGeom>
        </p:spPr>
      </p:pic>
      <p:sp>
        <p:nvSpPr>
          <p:cNvPr id="5" name="TextBox 4">
            <a:extLst>
              <a:ext uri="{FF2B5EF4-FFF2-40B4-BE49-F238E27FC236}">
                <a16:creationId xmlns:a16="http://schemas.microsoft.com/office/drawing/2014/main" id="{2E2F9772-191B-0044-B344-F5C37153EB9A}"/>
              </a:ext>
            </a:extLst>
          </p:cNvPr>
          <p:cNvSpPr txBox="1"/>
          <p:nvPr/>
        </p:nvSpPr>
        <p:spPr>
          <a:xfrm>
            <a:off x="2487400" y="5657919"/>
            <a:ext cx="3179618" cy="230832"/>
          </a:xfrm>
          <a:prstGeom prst="rect">
            <a:avLst/>
          </a:prstGeom>
          <a:noFill/>
        </p:spPr>
        <p:txBody>
          <a:bodyPr wrap="square" rtlCol="0">
            <a:spAutoFit/>
          </a:bodyPr>
          <a:lstStyle/>
          <a:p>
            <a:pPr defTabSz="342900"/>
            <a:r>
              <a:rPr lang="en-US" sz="900" dirty="0">
                <a:solidFill>
                  <a:srgbClr val="FFFFFF">
                    <a:lumMod val="65000"/>
                  </a:srgbClr>
                </a:solidFill>
                <a:latin typeface="Arial" panose="020B0604020202020204"/>
              </a:rPr>
              <a:t>-Washington Post, 6/12/2020</a:t>
            </a:r>
          </a:p>
        </p:txBody>
      </p:sp>
      <p:sp>
        <p:nvSpPr>
          <p:cNvPr id="4" name="Rectangle 3">
            <a:extLst>
              <a:ext uri="{FF2B5EF4-FFF2-40B4-BE49-F238E27FC236}">
                <a16:creationId xmlns:a16="http://schemas.microsoft.com/office/drawing/2014/main" id="{3164838C-93DE-5344-B965-636E0E99936A}"/>
              </a:ext>
            </a:extLst>
          </p:cNvPr>
          <p:cNvSpPr/>
          <p:nvPr/>
        </p:nvSpPr>
        <p:spPr>
          <a:xfrm>
            <a:off x="0" y="5739002"/>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886287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1D6B-0657-B369-5349-DA1719D69613}"/>
              </a:ext>
            </a:extLst>
          </p:cNvPr>
          <p:cNvSpPr>
            <a:spLocks noGrp="1"/>
          </p:cNvSpPr>
          <p:nvPr>
            <p:ph type="title"/>
          </p:nvPr>
        </p:nvSpPr>
        <p:spPr>
          <a:xfrm>
            <a:off x="777370" y="523612"/>
            <a:ext cx="2865943" cy="1188720"/>
          </a:xfrm>
        </p:spPr>
        <p:txBody>
          <a:bodyPr/>
          <a:lstStyle/>
          <a:p>
            <a:r>
              <a:rPr lang="en-US" dirty="0"/>
              <a:t>Most Common</a:t>
            </a:r>
          </a:p>
        </p:txBody>
      </p:sp>
      <p:sp>
        <p:nvSpPr>
          <p:cNvPr id="3" name="Content Placeholder 2">
            <a:extLst>
              <a:ext uri="{FF2B5EF4-FFF2-40B4-BE49-F238E27FC236}">
                <a16:creationId xmlns:a16="http://schemas.microsoft.com/office/drawing/2014/main" id="{00D65D90-4217-2EC2-C2CC-492580499533}"/>
              </a:ext>
            </a:extLst>
          </p:cNvPr>
          <p:cNvSpPr>
            <a:spLocks noGrp="1"/>
          </p:cNvSpPr>
          <p:nvPr>
            <p:ph idx="1"/>
          </p:nvPr>
        </p:nvSpPr>
        <p:spPr>
          <a:xfrm>
            <a:off x="320169" y="2132840"/>
            <a:ext cx="4094667" cy="4239268"/>
          </a:xfrm>
        </p:spPr>
        <p:txBody>
          <a:bodyPr/>
          <a:lstStyle/>
          <a:p>
            <a:pPr marL="0" indent="0">
              <a:buNone/>
            </a:pPr>
            <a:r>
              <a:rPr lang="en-US" sz="2000" dirty="0"/>
              <a:t>Anxiety (19%)</a:t>
            </a:r>
          </a:p>
          <a:p>
            <a:pPr marL="0" indent="0">
              <a:buNone/>
            </a:pPr>
            <a:r>
              <a:rPr lang="en-US" sz="2000" dirty="0"/>
              <a:t>Depression (9%)</a:t>
            </a:r>
          </a:p>
          <a:p>
            <a:pPr marL="0" indent="0">
              <a:buNone/>
            </a:pPr>
            <a:r>
              <a:rPr lang="en-US" sz="2000" dirty="0"/>
              <a:t>PTSD (4%)</a:t>
            </a:r>
          </a:p>
          <a:p>
            <a:pPr marL="0" indent="0">
              <a:buNone/>
            </a:pPr>
            <a:r>
              <a:rPr lang="en-US" sz="2000" dirty="0"/>
              <a:t>Dual Diagnosis with SUD (4%)</a:t>
            </a:r>
          </a:p>
          <a:p>
            <a:pPr marL="0" indent="0">
              <a:buNone/>
            </a:pPr>
            <a:r>
              <a:rPr lang="en-US" sz="2000" dirty="0"/>
              <a:t>Bipolar Disorder (3%)</a:t>
            </a:r>
          </a:p>
          <a:p>
            <a:pPr marL="0" indent="0">
              <a:buNone/>
            </a:pPr>
            <a:r>
              <a:rPr lang="en-US" sz="2000" dirty="0"/>
              <a:t>Obsessive Compulsive Disorder (1%)</a:t>
            </a:r>
          </a:p>
          <a:p>
            <a:pPr marL="0" indent="0">
              <a:buNone/>
            </a:pPr>
            <a:r>
              <a:rPr lang="en-US" sz="2000" dirty="0"/>
              <a:t>Eating Disorders (1%)</a:t>
            </a:r>
          </a:p>
          <a:p>
            <a:pPr marL="0" indent="0">
              <a:buNone/>
            </a:pPr>
            <a:r>
              <a:rPr lang="en-US" sz="2000" dirty="0"/>
              <a:t>Borderline Personality Disorder (1%)</a:t>
            </a:r>
          </a:p>
          <a:p>
            <a:pPr marL="0" indent="0">
              <a:buNone/>
            </a:pPr>
            <a:r>
              <a:rPr lang="en-US" sz="2000" dirty="0"/>
              <a:t>Schizophrenia (1%)</a:t>
            </a:r>
          </a:p>
          <a:p>
            <a:pPr marL="0" indent="0">
              <a:buNone/>
            </a:pPr>
            <a:endParaRPr lang="en-US" dirty="0"/>
          </a:p>
        </p:txBody>
      </p:sp>
      <p:sp>
        <p:nvSpPr>
          <p:cNvPr id="4" name="Title 1">
            <a:extLst>
              <a:ext uri="{FF2B5EF4-FFF2-40B4-BE49-F238E27FC236}">
                <a16:creationId xmlns:a16="http://schemas.microsoft.com/office/drawing/2014/main" id="{D940075A-0E21-BF48-0521-70C74EB5E85D}"/>
              </a:ext>
            </a:extLst>
          </p:cNvPr>
          <p:cNvSpPr txBox="1">
            <a:spLocks/>
          </p:cNvSpPr>
          <p:nvPr/>
        </p:nvSpPr>
        <p:spPr bwMode="black">
          <a:xfrm>
            <a:off x="4701664" y="523612"/>
            <a:ext cx="3493510" cy="1188720"/>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dirty="0"/>
              <a:t>Scariest/</a:t>
            </a:r>
          </a:p>
          <a:p>
            <a:r>
              <a:rPr lang="en-US" dirty="0"/>
              <a:t>Most confusing</a:t>
            </a:r>
          </a:p>
        </p:txBody>
      </p:sp>
      <p:sp>
        <p:nvSpPr>
          <p:cNvPr id="5" name="Content Placeholder 2">
            <a:extLst>
              <a:ext uri="{FF2B5EF4-FFF2-40B4-BE49-F238E27FC236}">
                <a16:creationId xmlns:a16="http://schemas.microsoft.com/office/drawing/2014/main" id="{5B14CE48-F316-B655-F2A8-A876D04895B2}"/>
              </a:ext>
            </a:extLst>
          </p:cNvPr>
          <p:cNvSpPr txBox="1">
            <a:spLocks/>
          </p:cNvSpPr>
          <p:nvPr/>
        </p:nvSpPr>
        <p:spPr>
          <a:xfrm>
            <a:off x="4572000" y="2095120"/>
            <a:ext cx="4414838" cy="42392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t>Severe Depression with Suicidality</a:t>
            </a:r>
          </a:p>
          <a:p>
            <a:pPr marL="0" indent="0">
              <a:lnSpc>
                <a:spcPct val="150000"/>
              </a:lnSpc>
              <a:buFont typeface="Arial" panose="020B0604020202020204" pitchFamily="34" charset="0"/>
              <a:buNone/>
            </a:pPr>
            <a:r>
              <a:rPr lang="en-US" sz="2000" dirty="0"/>
              <a:t>Psychotic Disorders</a:t>
            </a:r>
          </a:p>
          <a:p>
            <a:pPr marL="0" indent="0">
              <a:lnSpc>
                <a:spcPct val="150000"/>
              </a:lnSpc>
              <a:buFont typeface="Arial" panose="020B0604020202020204" pitchFamily="34" charset="0"/>
              <a:buNone/>
            </a:pPr>
            <a:r>
              <a:rPr lang="en-US" sz="2000" dirty="0"/>
              <a:t>Substance Use Disorders/Overdose</a:t>
            </a:r>
          </a:p>
          <a:p>
            <a:pPr marL="0" indent="0">
              <a:lnSpc>
                <a:spcPct val="150000"/>
              </a:lnSpc>
              <a:buNone/>
            </a:pPr>
            <a:r>
              <a:rPr lang="en-US" sz="2000" dirty="0"/>
              <a:t>Borderline Personality Disorder </a:t>
            </a:r>
          </a:p>
          <a:p>
            <a:pPr marL="0" indent="0">
              <a:lnSpc>
                <a:spcPct val="150000"/>
              </a:lnSpc>
              <a:buNone/>
            </a:pPr>
            <a:r>
              <a:rPr lang="en-US" sz="2000" dirty="0"/>
              <a:t>Obsessive Compulsive Disorder </a:t>
            </a:r>
            <a:br>
              <a:rPr lang="en-US" sz="2000" dirty="0"/>
            </a:br>
            <a:r>
              <a:rPr lang="en-US" sz="2000" dirty="0"/>
              <a:t>Post-Traumatic Stress Disorder</a:t>
            </a:r>
          </a:p>
          <a:p>
            <a:pPr marL="0" indent="0">
              <a:lnSpc>
                <a:spcPct val="150000"/>
              </a:lnSpc>
              <a:buNone/>
            </a:pPr>
            <a:r>
              <a:rPr lang="en-US" sz="2000" dirty="0"/>
              <a:t>Anxiety</a:t>
            </a:r>
          </a:p>
          <a:p>
            <a:pPr marL="0" indent="0">
              <a:buNone/>
            </a:pPr>
            <a:r>
              <a:rPr lang="en-US" sz="2000" dirty="0"/>
              <a:t>Grief</a:t>
            </a:r>
          </a:p>
          <a:p>
            <a:pPr marL="0" indent="0">
              <a:buNone/>
            </a:pPr>
            <a:r>
              <a:rPr lang="en-US" sz="2000" dirty="0"/>
              <a:t>	***Aggression/Violence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78386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40075A-0E21-BF48-0521-70C74EB5E85D}"/>
              </a:ext>
            </a:extLst>
          </p:cNvPr>
          <p:cNvSpPr txBox="1">
            <a:spLocks/>
          </p:cNvSpPr>
          <p:nvPr/>
        </p:nvSpPr>
        <p:spPr bwMode="black">
          <a:xfrm>
            <a:off x="429702" y="523612"/>
            <a:ext cx="3493510" cy="1188720"/>
          </a:xfrm>
          <a:prstGeom prst="rect">
            <a:avLst/>
          </a:prstGeom>
          <a:solidFill>
            <a:srgbClr val="FFFFFF"/>
          </a:solidFill>
          <a:ln w="31750" cap="sq">
            <a:solidFill>
              <a:srgbClr val="404040"/>
            </a:solidFill>
            <a:miter lim="800000"/>
          </a:ln>
        </p:spPr>
        <p:txBody>
          <a:bodyPr vert="horz" lIns="182880" tIns="182880" rIns="182880" bIns="182880" rtlCol="0" anchor="ctr">
            <a:normAutofit fontScale="92500"/>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dirty="0"/>
              <a:t>Scariest/</a:t>
            </a:r>
          </a:p>
          <a:p>
            <a:r>
              <a:rPr lang="en-US" dirty="0"/>
              <a:t>Most confusing</a:t>
            </a:r>
          </a:p>
        </p:txBody>
      </p:sp>
      <p:sp>
        <p:nvSpPr>
          <p:cNvPr id="5" name="Content Placeholder 2">
            <a:extLst>
              <a:ext uri="{FF2B5EF4-FFF2-40B4-BE49-F238E27FC236}">
                <a16:creationId xmlns:a16="http://schemas.microsoft.com/office/drawing/2014/main" id="{5B14CE48-F316-B655-F2A8-A876D04895B2}"/>
              </a:ext>
            </a:extLst>
          </p:cNvPr>
          <p:cNvSpPr txBox="1">
            <a:spLocks/>
          </p:cNvSpPr>
          <p:nvPr/>
        </p:nvSpPr>
        <p:spPr>
          <a:xfrm>
            <a:off x="429702" y="1871663"/>
            <a:ext cx="4414838" cy="44627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t>Severe Depression with Suicidality</a:t>
            </a:r>
          </a:p>
          <a:p>
            <a:pPr marL="0" indent="0">
              <a:lnSpc>
                <a:spcPct val="150000"/>
              </a:lnSpc>
              <a:buFont typeface="Arial" panose="020B0604020202020204" pitchFamily="34" charset="0"/>
              <a:buNone/>
            </a:pPr>
            <a:r>
              <a:rPr lang="en-US" sz="2000" dirty="0"/>
              <a:t>Psychotic Disorders</a:t>
            </a:r>
          </a:p>
          <a:p>
            <a:pPr marL="0" indent="0">
              <a:lnSpc>
                <a:spcPct val="150000"/>
              </a:lnSpc>
              <a:buFont typeface="Arial" panose="020B0604020202020204" pitchFamily="34" charset="0"/>
              <a:buNone/>
            </a:pPr>
            <a:r>
              <a:rPr lang="en-US" sz="2000" dirty="0"/>
              <a:t>Substance Use Disorders/Overdose</a:t>
            </a:r>
          </a:p>
          <a:p>
            <a:pPr marL="0" indent="0">
              <a:lnSpc>
                <a:spcPct val="150000"/>
              </a:lnSpc>
              <a:buNone/>
            </a:pPr>
            <a:r>
              <a:rPr lang="en-US" sz="2000" dirty="0"/>
              <a:t>Borderline Personality Disorder </a:t>
            </a:r>
          </a:p>
          <a:p>
            <a:pPr marL="0" indent="0">
              <a:lnSpc>
                <a:spcPct val="150000"/>
              </a:lnSpc>
              <a:buNone/>
            </a:pPr>
            <a:r>
              <a:rPr lang="en-US" sz="2000" dirty="0"/>
              <a:t>Obsessive Compulsive Disorder </a:t>
            </a:r>
            <a:br>
              <a:rPr lang="en-US" sz="2000" dirty="0"/>
            </a:br>
            <a:r>
              <a:rPr lang="en-US" sz="2000" dirty="0"/>
              <a:t>Post-Traumatic Stress Disorder</a:t>
            </a:r>
          </a:p>
          <a:p>
            <a:pPr marL="0" indent="0">
              <a:lnSpc>
                <a:spcPct val="150000"/>
              </a:lnSpc>
              <a:buNone/>
            </a:pPr>
            <a:r>
              <a:rPr lang="en-US" sz="2000" dirty="0"/>
              <a:t>Anxiety</a:t>
            </a:r>
          </a:p>
          <a:p>
            <a:pPr marL="0" indent="0">
              <a:buNone/>
            </a:pPr>
            <a:r>
              <a:rPr lang="en-US" sz="2000" dirty="0"/>
              <a:t>Grief</a:t>
            </a:r>
          </a:p>
          <a:p>
            <a:pPr marL="0" indent="0">
              <a:buNone/>
            </a:pPr>
            <a:r>
              <a:rPr lang="en-US" sz="2000" dirty="0"/>
              <a:t>	***Aggression/Violence</a:t>
            </a:r>
          </a:p>
          <a:p>
            <a:pPr marL="0" indent="0">
              <a:buFont typeface="Arial" panose="020B0604020202020204" pitchFamily="34" charset="0"/>
              <a:buNone/>
            </a:pPr>
            <a:endParaRPr lang="en-US" dirty="0"/>
          </a:p>
        </p:txBody>
      </p:sp>
      <p:sp>
        <p:nvSpPr>
          <p:cNvPr id="10" name="TextBox 9">
            <a:extLst>
              <a:ext uri="{FF2B5EF4-FFF2-40B4-BE49-F238E27FC236}">
                <a16:creationId xmlns:a16="http://schemas.microsoft.com/office/drawing/2014/main" id="{E1D06D37-A672-5BA1-9EC7-F1A4AC2170AE}"/>
              </a:ext>
            </a:extLst>
          </p:cNvPr>
          <p:cNvSpPr txBox="1"/>
          <p:nvPr/>
        </p:nvSpPr>
        <p:spPr>
          <a:xfrm>
            <a:off x="5172075" y="523612"/>
            <a:ext cx="3414713" cy="744178"/>
          </a:xfrm>
          <a:prstGeom prst="rect">
            <a:avLst/>
          </a:prstGeom>
          <a:solidFill>
            <a:schemeClr val="bg1"/>
          </a:solidFill>
          <a:ln w="19050">
            <a:solidFill>
              <a:schemeClr val="tx1"/>
            </a:solidFill>
          </a:ln>
        </p:spPr>
        <p:txBody>
          <a:bodyPr wrap="square" rtlCol="0">
            <a:spAutoFit/>
          </a:bodyPr>
          <a:lstStyle/>
          <a:p>
            <a:pPr algn="ctr">
              <a:lnSpc>
                <a:spcPct val="150000"/>
              </a:lnSpc>
            </a:pPr>
            <a:r>
              <a:rPr lang="en-US" sz="3200" dirty="0"/>
              <a:t>Most Lethal</a:t>
            </a:r>
          </a:p>
        </p:txBody>
      </p:sp>
      <p:sp>
        <p:nvSpPr>
          <p:cNvPr id="11" name="TextBox 10">
            <a:extLst>
              <a:ext uri="{FF2B5EF4-FFF2-40B4-BE49-F238E27FC236}">
                <a16:creationId xmlns:a16="http://schemas.microsoft.com/office/drawing/2014/main" id="{ED71B868-60C1-25BF-F641-7086CBF3EB50}"/>
              </a:ext>
            </a:extLst>
          </p:cNvPr>
          <p:cNvSpPr txBox="1"/>
          <p:nvPr/>
        </p:nvSpPr>
        <p:spPr>
          <a:xfrm>
            <a:off x="6543674" y="2644170"/>
            <a:ext cx="671513" cy="1569660"/>
          </a:xfrm>
          <a:prstGeom prst="rect">
            <a:avLst/>
          </a:prstGeom>
          <a:noFill/>
        </p:spPr>
        <p:txBody>
          <a:bodyPr wrap="square" rtlCol="0">
            <a:spAutoFit/>
          </a:bodyPr>
          <a:lstStyle/>
          <a:p>
            <a:r>
              <a:rPr lang="en-US" sz="9600" dirty="0"/>
              <a:t>?</a:t>
            </a:r>
          </a:p>
        </p:txBody>
      </p:sp>
    </p:spTree>
    <p:extLst>
      <p:ext uri="{BB962C8B-B14F-4D97-AF65-F5344CB8AC3E}">
        <p14:creationId xmlns:p14="http://schemas.microsoft.com/office/powerpoint/2010/main" val="1903893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BAC8-A34C-FEA6-249E-A3EE6A5DE7C3}"/>
              </a:ext>
            </a:extLst>
          </p:cNvPr>
          <p:cNvSpPr>
            <a:spLocks noGrp="1"/>
          </p:cNvSpPr>
          <p:nvPr>
            <p:ph type="title"/>
          </p:nvPr>
        </p:nvSpPr>
        <p:spPr>
          <a:xfrm>
            <a:off x="271463" y="964692"/>
            <a:ext cx="8601075" cy="1449896"/>
          </a:xfrm>
        </p:spPr>
        <p:txBody>
          <a:bodyPr>
            <a:normAutofit fontScale="90000"/>
          </a:bodyPr>
          <a:lstStyle/>
          <a:p>
            <a:pPr>
              <a:lnSpc>
                <a:spcPct val="150000"/>
              </a:lnSpc>
            </a:pPr>
            <a:r>
              <a:rPr lang="en-US" dirty="0"/>
              <a:t>What is one thing that might stick with you? </a:t>
            </a:r>
            <a:br>
              <a:rPr lang="en-US" dirty="0"/>
            </a:br>
            <a:r>
              <a:rPr lang="en-US" dirty="0"/>
              <a:t>What do you want to learn more about?</a:t>
            </a:r>
          </a:p>
        </p:txBody>
      </p:sp>
      <p:pic>
        <p:nvPicPr>
          <p:cNvPr id="8194" name="Picture 2" descr="Talking Clipart - Clipart Suggest">
            <a:extLst>
              <a:ext uri="{FF2B5EF4-FFF2-40B4-BE49-F238E27FC236}">
                <a16:creationId xmlns:a16="http://schemas.microsoft.com/office/drawing/2014/main" id="{E54D4DBD-6386-838F-D00C-B2CF0D107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2842836"/>
            <a:ext cx="3022600" cy="2692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166938-8793-0889-CDEE-2E829C6AF8CA}"/>
              </a:ext>
            </a:extLst>
          </p:cNvPr>
          <p:cNvSpPr txBox="1"/>
          <p:nvPr/>
        </p:nvSpPr>
        <p:spPr>
          <a:xfrm>
            <a:off x="4400550" y="3075057"/>
            <a:ext cx="742950"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2642242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5BE7-21B4-A342-0785-1AFB631243CD}"/>
              </a:ext>
            </a:extLst>
          </p:cNvPr>
          <p:cNvSpPr>
            <a:spLocks noGrp="1"/>
          </p:cNvSpPr>
          <p:nvPr>
            <p:ph type="title"/>
          </p:nvPr>
        </p:nvSpPr>
        <p:spPr>
          <a:xfrm>
            <a:off x="6255067" y="2404872"/>
            <a:ext cx="2283714" cy="1627632"/>
          </a:xfrm>
        </p:spPr>
        <p:txBody>
          <a:bodyPr vert="horz" lIns="274320" tIns="182880" rIns="274320" bIns="182880" rtlCol="0" anchor="ctr" anchorCtr="1">
            <a:normAutofit/>
          </a:bodyPr>
          <a:lstStyle/>
          <a:p>
            <a:r>
              <a:rPr lang="en-US" sz="2400"/>
              <a:t>Break</a:t>
            </a:r>
          </a:p>
        </p:txBody>
      </p:sp>
      <p:sp>
        <p:nvSpPr>
          <p:cNvPr id="71" name="Rectangle 70">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283" y="640080"/>
            <a:ext cx="5173219"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870" y="802767"/>
            <a:ext cx="49240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Pause to Lead Better">
            <a:extLst>
              <a:ext uri="{FF2B5EF4-FFF2-40B4-BE49-F238E27FC236}">
                <a16:creationId xmlns:a16="http://schemas.microsoft.com/office/drawing/2014/main" id="{E9251D55-848B-6F10-E2DB-260BD069C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51" r="12339" b="2"/>
          <a:stretch/>
        </p:blipFill>
        <p:spPr bwMode="auto">
          <a:xfrm>
            <a:off x="834900" y="1122807"/>
            <a:ext cx="4443984"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4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F73A8-543F-ACA4-A79B-6DD8B567BD61}"/>
              </a:ext>
            </a:extLst>
          </p:cNvPr>
          <p:cNvSpPr>
            <a:spLocks noGrp="1"/>
          </p:cNvSpPr>
          <p:nvPr>
            <p:ph type="title"/>
          </p:nvPr>
        </p:nvSpPr>
        <p:spPr>
          <a:xfrm>
            <a:off x="482600" y="2681103"/>
            <a:ext cx="2522980" cy="1495794"/>
          </a:xfrm>
          <a:noFill/>
          <a:ln>
            <a:solidFill>
              <a:schemeClr val="bg1"/>
            </a:solidFill>
          </a:ln>
        </p:spPr>
        <p:txBody>
          <a:bodyPr wrap="square">
            <a:normAutofit/>
          </a:bodyPr>
          <a:lstStyle/>
          <a:p>
            <a:r>
              <a:rPr lang="en-US">
                <a:solidFill>
                  <a:schemeClr val="bg1"/>
                </a:solidFill>
              </a:rPr>
              <a:t>So what do we do?</a:t>
            </a:r>
          </a:p>
        </p:txBody>
      </p:sp>
      <p:graphicFrame>
        <p:nvGraphicFramePr>
          <p:cNvPr id="5" name="Content Placeholder 2">
            <a:extLst>
              <a:ext uri="{FF2B5EF4-FFF2-40B4-BE49-F238E27FC236}">
                <a16:creationId xmlns:a16="http://schemas.microsoft.com/office/drawing/2014/main" id="{D31B0042-305A-5145-E379-492A89E9FEA4}"/>
              </a:ext>
            </a:extLst>
          </p:cNvPr>
          <p:cNvGraphicFramePr>
            <a:graphicFrameLocks noGrp="1"/>
          </p:cNvGraphicFramePr>
          <p:nvPr>
            <p:ph idx="1"/>
            <p:extLst>
              <p:ext uri="{D42A27DB-BD31-4B8C-83A1-F6EECF244321}">
                <p14:modId xmlns:p14="http://schemas.microsoft.com/office/powerpoint/2010/main" val="535648654"/>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6759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9"/>
          <p:cNvSpPr/>
          <p:nvPr/>
        </p:nvSpPr>
        <p:spPr>
          <a:xfrm>
            <a:off x="0" y="6306037"/>
            <a:ext cx="9144000" cy="337500"/>
          </a:xfrm>
          <a:prstGeom prst="rect">
            <a:avLst/>
          </a:prstGeom>
          <a:solidFill>
            <a:srgbClr val="666666"/>
          </a:solidFill>
          <a:ln>
            <a:noFill/>
          </a:ln>
        </p:spPr>
        <p:txBody>
          <a:bodyPr spcFirstLastPara="1" wrap="square" lIns="91425" tIns="91425" rIns="91425" bIns="91425" anchor="ctr" anchorCtr="0">
            <a:noAutofit/>
          </a:bodyPr>
          <a:lstStyle/>
          <a:p>
            <a:r>
              <a:rPr lang="en" sz="1300" b="1">
                <a:solidFill>
                  <a:srgbClr val="F3F3F3"/>
                </a:solidFill>
                <a:latin typeface="Proxima Nova"/>
                <a:ea typeface="Proxima Nova"/>
                <a:cs typeface="Proxima Nova"/>
                <a:sym typeface="Proxima Nova"/>
              </a:rPr>
              <a:t>  Lauren Ashbaugh, PhD • Vincent Perez, MPA</a:t>
            </a:r>
            <a:endParaRPr sz="1300" b="1">
              <a:solidFill>
                <a:srgbClr val="F3F3F3"/>
              </a:solidFill>
              <a:latin typeface="Proxima Nova"/>
              <a:ea typeface="Proxima Nova"/>
              <a:cs typeface="Proxima Nova"/>
              <a:sym typeface="Proxima Nova"/>
            </a:endParaRPr>
          </a:p>
        </p:txBody>
      </p:sp>
      <p:sp>
        <p:nvSpPr>
          <p:cNvPr id="356" name="Google Shape;356;p49"/>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a:endParaRPr sz="3000" b="1">
              <a:solidFill>
                <a:srgbClr val="F3F3F3"/>
              </a:solidFill>
              <a:latin typeface="Proxima Nova"/>
              <a:ea typeface="Proxima Nova"/>
              <a:cs typeface="Proxima Nova"/>
              <a:sym typeface="Proxima Nova"/>
            </a:endParaRPr>
          </a:p>
        </p:txBody>
      </p:sp>
      <p:sp>
        <p:nvSpPr>
          <p:cNvPr id="357" name="Google Shape;357;p49"/>
          <p:cNvSpPr/>
          <p:nvPr/>
        </p:nvSpPr>
        <p:spPr>
          <a:xfrm>
            <a:off x="0" y="858750"/>
            <a:ext cx="9144000" cy="792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The Approach: Humility &amp; Curiosity</a:t>
            </a:r>
            <a:endParaRPr sz="3000" b="1" dirty="0">
              <a:solidFill>
                <a:srgbClr val="F3F3F3"/>
              </a:solidFill>
              <a:latin typeface="Proxima Nova"/>
              <a:ea typeface="Proxima Nova"/>
              <a:cs typeface="Proxima Nova"/>
              <a:sym typeface="Proxima Nova"/>
            </a:endParaRPr>
          </a:p>
        </p:txBody>
      </p:sp>
      <p:sp>
        <p:nvSpPr>
          <p:cNvPr id="358" name="Google Shape;358;p49"/>
          <p:cNvSpPr txBox="1"/>
          <p:nvPr/>
        </p:nvSpPr>
        <p:spPr>
          <a:xfrm>
            <a:off x="273693" y="2192787"/>
            <a:ext cx="8596613" cy="977100"/>
          </a:xfrm>
          <a:prstGeom prst="rect">
            <a:avLst/>
          </a:prstGeom>
          <a:noFill/>
          <a:ln>
            <a:noFill/>
          </a:ln>
        </p:spPr>
        <p:txBody>
          <a:bodyPr spcFirstLastPara="1" wrap="square" lIns="91425" tIns="91425" rIns="91425" bIns="91425" anchor="t" anchorCtr="0">
            <a:noAutofit/>
          </a:bodyPr>
          <a:lstStyle/>
          <a:p>
            <a:r>
              <a:rPr lang="en" sz="2800" b="1" dirty="0">
                <a:solidFill>
                  <a:srgbClr val="002060"/>
                </a:solidFill>
                <a:latin typeface="Proxima Nova"/>
                <a:ea typeface="Proxima Nova"/>
                <a:cs typeface="Proxima Nova"/>
                <a:sym typeface="Proxima Nova"/>
              </a:rPr>
              <a:t>Humility:</a:t>
            </a:r>
            <a:r>
              <a:rPr lang="en" sz="2800" dirty="0">
                <a:solidFill>
                  <a:srgbClr val="002060"/>
                </a:solidFill>
                <a:latin typeface="Proxima Nova"/>
                <a:ea typeface="Proxima Nova"/>
                <a:cs typeface="Proxima Nova"/>
                <a:sym typeface="Proxima Nova"/>
              </a:rPr>
              <a:t> </a:t>
            </a:r>
            <a:r>
              <a:rPr lang="en" sz="2800" dirty="0">
                <a:solidFill>
                  <a:srgbClr val="434343"/>
                </a:solidFill>
                <a:latin typeface="Proxima Nova"/>
                <a:ea typeface="Proxima Nova"/>
                <a:cs typeface="Proxima Nova"/>
                <a:sym typeface="Proxima Nova"/>
              </a:rPr>
              <a:t>the belief that you have </a:t>
            </a:r>
            <a:r>
              <a:rPr lang="en" sz="2800" b="1" dirty="0">
                <a:solidFill>
                  <a:schemeClr val="bg1"/>
                </a:solidFill>
                <a:latin typeface="Proxima Nova"/>
                <a:ea typeface="Proxima Nova"/>
                <a:cs typeface="Proxima Nova"/>
                <a:sym typeface="Proxima Nova"/>
              </a:rPr>
              <a:t>no special importance</a:t>
            </a:r>
            <a:r>
              <a:rPr lang="en" sz="2800" dirty="0">
                <a:solidFill>
                  <a:schemeClr val="bg1"/>
                </a:solidFill>
                <a:latin typeface="Proxima Nova"/>
                <a:ea typeface="Proxima Nova"/>
                <a:cs typeface="Proxima Nova"/>
                <a:sym typeface="Proxima Nova"/>
              </a:rPr>
              <a:t> </a:t>
            </a:r>
            <a:r>
              <a:rPr lang="en" sz="2800" dirty="0">
                <a:solidFill>
                  <a:srgbClr val="434343"/>
                </a:solidFill>
                <a:latin typeface="Proxima Nova"/>
                <a:ea typeface="Proxima Nova"/>
                <a:cs typeface="Proxima Nova"/>
                <a:sym typeface="Proxima Nova"/>
              </a:rPr>
              <a:t>that makes you </a:t>
            </a:r>
            <a:r>
              <a:rPr lang="en" sz="2800" b="1" dirty="0">
                <a:solidFill>
                  <a:schemeClr val="bg1"/>
                </a:solidFill>
                <a:latin typeface="Proxima Nova"/>
                <a:ea typeface="Proxima Nova"/>
                <a:cs typeface="Proxima Nova"/>
                <a:sym typeface="Proxima Nova"/>
              </a:rPr>
              <a:t>better </a:t>
            </a:r>
            <a:r>
              <a:rPr lang="en" sz="2800" b="1" i="1" dirty="0">
                <a:solidFill>
                  <a:schemeClr val="bg1"/>
                </a:solidFill>
                <a:latin typeface="Proxima Nova"/>
                <a:ea typeface="Proxima Nova"/>
                <a:cs typeface="Proxima Nova"/>
                <a:sym typeface="Proxima Nova"/>
              </a:rPr>
              <a:t>(or worse)</a:t>
            </a:r>
            <a:r>
              <a:rPr lang="en" sz="2800" b="1" dirty="0">
                <a:solidFill>
                  <a:schemeClr val="bg1"/>
                </a:solidFill>
                <a:latin typeface="Proxima Nova"/>
                <a:ea typeface="Proxima Nova"/>
                <a:cs typeface="Proxima Nova"/>
                <a:sym typeface="Proxima Nova"/>
              </a:rPr>
              <a:t> than anyone else</a:t>
            </a:r>
            <a:endParaRPr sz="2800" b="1" dirty="0">
              <a:solidFill>
                <a:schemeClr val="bg1"/>
              </a:solidFill>
              <a:latin typeface="Proxima Nova"/>
              <a:ea typeface="Proxima Nova"/>
              <a:cs typeface="Proxima Nova"/>
              <a:sym typeface="Proxima Nova"/>
            </a:endParaRPr>
          </a:p>
          <a:p>
            <a:endParaRPr sz="2800" b="1" dirty="0">
              <a:solidFill>
                <a:srgbClr val="434343"/>
              </a:solidFill>
              <a:latin typeface="Proxima Nova"/>
              <a:ea typeface="Proxima Nova"/>
              <a:cs typeface="Proxima Nova"/>
              <a:sym typeface="Proxima Nova"/>
            </a:endParaRPr>
          </a:p>
          <a:p>
            <a:r>
              <a:rPr lang="en" sz="2800" b="1" dirty="0">
                <a:solidFill>
                  <a:srgbClr val="002060"/>
                </a:solidFill>
                <a:latin typeface="Proxima Nova"/>
                <a:ea typeface="Proxima Nova"/>
                <a:cs typeface="Proxima Nova"/>
                <a:sym typeface="Proxima Nova"/>
              </a:rPr>
              <a:t>Curiosity: </a:t>
            </a:r>
            <a:r>
              <a:rPr lang="en" sz="2800" b="1" dirty="0">
                <a:solidFill>
                  <a:schemeClr val="bg1"/>
                </a:solidFill>
                <a:latin typeface="Proxima Nova"/>
                <a:ea typeface="Proxima Nova"/>
                <a:cs typeface="Proxima Nova"/>
                <a:sym typeface="Proxima Nova"/>
              </a:rPr>
              <a:t>Relentless and nonjudgmental</a:t>
            </a:r>
            <a:endParaRPr sz="2800" b="1" dirty="0">
              <a:solidFill>
                <a:schemeClr val="bg1"/>
              </a:solidFill>
              <a:latin typeface="Proxima Nova"/>
              <a:ea typeface="Proxima Nova"/>
              <a:cs typeface="Proxima Nova"/>
              <a:sym typeface="Proxima Nova"/>
            </a:endParaRPr>
          </a:p>
          <a:p>
            <a:endParaRPr sz="2500" dirty="0">
              <a:solidFill>
                <a:srgbClr val="434343"/>
              </a:solidFill>
              <a:latin typeface="Proxima Nova"/>
              <a:ea typeface="Proxima Nova"/>
              <a:cs typeface="Proxima Nova"/>
              <a:sym typeface="Proxima Nova"/>
            </a:endParaRPr>
          </a:p>
          <a:p>
            <a:pPr algn="ctr">
              <a:lnSpc>
                <a:spcPct val="120000"/>
              </a:lnSpc>
            </a:pPr>
            <a:r>
              <a:rPr lang="en" sz="3500" b="1" dirty="0">
                <a:solidFill>
                  <a:srgbClr val="801F2C"/>
                </a:solidFill>
                <a:latin typeface="Proxima Nova"/>
                <a:ea typeface="Proxima Nova"/>
                <a:cs typeface="Proxima Nova"/>
                <a:sym typeface="Proxima Nova"/>
              </a:rPr>
              <a:t>heart work is hard work</a:t>
            </a:r>
            <a:endParaRPr sz="3500" b="1" dirty="0">
              <a:solidFill>
                <a:srgbClr val="801F2C"/>
              </a:solidFill>
              <a:latin typeface="Proxima Nova"/>
              <a:ea typeface="Proxima Nova"/>
              <a:cs typeface="Proxima Nova"/>
              <a:sym typeface="Proxima Nova"/>
            </a:endParaRPr>
          </a:p>
        </p:txBody>
      </p:sp>
    </p:spTree>
    <p:extLst>
      <p:ext uri="{BB962C8B-B14F-4D97-AF65-F5344CB8AC3E}">
        <p14:creationId xmlns:p14="http://schemas.microsoft.com/office/powerpoint/2010/main" val="1403399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49"/>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a:endParaRPr sz="3000" b="1">
              <a:solidFill>
                <a:srgbClr val="F3F3F3"/>
              </a:solidFill>
              <a:latin typeface="Proxima Nova"/>
              <a:ea typeface="Proxima Nova"/>
              <a:cs typeface="Proxima Nova"/>
              <a:sym typeface="Proxima Nova"/>
            </a:endParaRPr>
          </a:p>
        </p:txBody>
      </p:sp>
      <p:sp>
        <p:nvSpPr>
          <p:cNvPr id="357" name="Google Shape;357;p49"/>
          <p:cNvSpPr/>
          <p:nvPr/>
        </p:nvSpPr>
        <p:spPr>
          <a:xfrm>
            <a:off x="0" y="858750"/>
            <a:ext cx="9144000" cy="792600"/>
          </a:xfrm>
          <a:prstGeom prst="rect">
            <a:avLst/>
          </a:prstGeom>
          <a:solidFill>
            <a:srgbClr val="666666"/>
          </a:solidFill>
          <a:ln>
            <a:noFill/>
          </a:ln>
        </p:spPr>
        <p:txBody>
          <a:bodyPr spcFirstLastPara="1" wrap="square" lIns="91425" tIns="91425" rIns="91425" bIns="91425" anchor="ctr" anchorCtr="0">
            <a:noAutofit/>
          </a:bodyPr>
          <a:lstStyle/>
          <a:p>
            <a:pPr algn="ctr"/>
            <a:r>
              <a:rPr lang="en" sz="3600" b="1" dirty="0">
                <a:solidFill>
                  <a:srgbClr val="F3F3F3"/>
                </a:solidFill>
                <a:latin typeface="Proxima Nova"/>
                <a:ea typeface="Proxima Nova"/>
                <a:cs typeface="Proxima Nova"/>
                <a:sym typeface="Proxima Nova"/>
              </a:rPr>
              <a:t>The Approach: Humility</a:t>
            </a:r>
            <a:endParaRPr sz="3600" b="1" dirty="0">
              <a:solidFill>
                <a:srgbClr val="F3F3F3"/>
              </a:solidFill>
              <a:latin typeface="Proxima Nova"/>
              <a:ea typeface="Proxima Nova"/>
              <a:cs typeface="Proxima Nova"/>
              <a:sym typeface="Proxima Nova"/>
            </a:endParaRPr>
          </a:p>
        </p:txBody>
      </p:sp>
      <p:sp>
        <p:nvSpPr>
          <p:cNvPr id="358" name="Google Shape;358;p49"/>
          <p:cNvSpPr txBox="1"/>
          <p:nvPr/>
        </p:nvSpPr>
        <p:spPr>
          <a:xfrm>
            <a:off x="418800" y="2071934"/>
            <a:ext cx="8306400" cy="977100"/>
          </a:xfrm>
          <a:prstGeom prst="rect">
            <a:avLst/>
          </a:prstGeom>
          <a:noFill/>
          <a:ln>
            <a:noFill/>
          </a:ln>
        </p:spPr>
        <p:txBody>
          <a:bodyPr spcFirstLastPara="1" wrap="square" lIns="91425" tIns="91425" rIns="91425" bIns="91425" anchor="t" anchorCtr="0">
            <a:noAutofit/>
          </a:bodyPr>
          <a:lstStyle/>
          <a:p>
            <a:r>
              <a:rPr lang="en-US" sz="3500" b="1" dirty="0">
                <a:solidFill>
                  <a:srgbClr val="434343"/>
                </a:solidFill>
                <a:latin typeface="Proxima Nova"/>
                <a:ea typeface="Proxima Nova"/>
                <a:cs typeface="Proxima Nova"/>
                <a:sym typeface="Proxima Nova"/>
              </a:rPr>
              <a:t>Realize it’s mostly not about you.</a:t>
            </a: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sz="3500" b="1" dirty="0">
              <a:solidFill>
                <a:srgbClr val="434343"/>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B2BD9B0A-78FF-33C2-1412-01887B8CFF0E}"/>
              </a:ext>
            </a:extLst>
          </p:cNvPr>
          <p:cNvSpPr txBox="1"/>
          <p:nvPr/>
        </p:nvSpPr>
        <p:spPr>
          <a:xfrm>
            <a:off x="647401" y="3050534"/>
            <a:ext cx="8306400" cy="2308324"/>
          </a:xfrm>
          <a:prstGeom prst="rect">
            <a:avLst/>
          </a:prstGeom>
          <a:noFill/>
        </p:spPr>
        <p:txBody>
          <a:bodyPr wrap="square" rtlCol="0">
            <a:spAutoFit/>
          </a:bodyPr>
          <a:lstStyle/>
          <a:p>
            <a:endParaRPr lang="en-US" sz="3600" dirty="0"/>
          </a:p>
          <a:p>
            <a:r>
              <a:rPr lang="en-US" sz="3600" b="1" dirty="0">
                <a:solidFill>
                  <a:schemeClr val="bg1"/>
                </a:solidFill>
              </a:rPr>
              <a:t>We must try not to take it personally.</a:t>
            </a:r>
          </a:p>
          <a:p>
            <a:endParaRPr lang="en-US" sz="3600" b="1" dirty="0">
              <a:solidFill>
                <a:srgbClr val="0070C0"/>
              </a:solidFill>
            </a:endParaRPr>
          </a:p>
          <a:p>
            <a:r>
              <a:rPr lang="en-US" sz="3600" b="1" dirty="0">
                <a:solidFill>
                  <a:srgbClr val="7030A0"/>
                </a:solidFill>
              </a:rPr>
              <a:t>That can be exceptionally hard to do.</a:t>
            </a:r>
          </a:p>
        </p:txBody>
      </p:sp>
    </p:spTree>
    <p:extLst>
      <p:ext uri="{BB962C8B-B14F-4D97-AF65-F5344CB8AC3E}">
        <p14:creationId xmlns:p14="http://schemas.microsoft.com/office/powerpoint/2010/main" val="91428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49"/>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a:endParaRPr sz="3000" b="1">
              <a:solidFill>
                <a:srgbClr val="F3F3F3"/>
              </a:solidFill>
              <a:latin typeface="Proxima Nova"/>
              <a:ea typeface="Proxima Nova"/>
              <a:cs typeface="Proxima Nova"/>
              <a:sym typeface="Proxima Nova"/>
            </a:endParaRPr>
          </a:p>
        </p:txBody>
      </p:sp>
      <p:sp>
        <p:nvSpPr>
          <p:cNvPr id="357" name="Google Shape;357;p49"/>
          <p:cNvSpPr/>
          <p:nvPr/>
        </p:nvSpPr>
        <p:spPr>
          <a:xfrm>
            <a:off x="0" y="858750"/>
            <a:ext cx="9144000" cy="792600"/>
          </a:xfrm>
          <a:prstGeom prst="rect">
            <a:avLst/>
          </a:prstGeom>
          <a:solidFill>
            <a:srgbClr val="666666"/>
          </a:solidFill>
          <a:ln>
            <a:noFill/>
          </a:ln>
        </p:spPr>
        <p:txBody>
          <a:bodyPr spcFirstLastPara="1" wrap="square" lIns="91425" tIns="91425" rIns="91425" bIns="91425" anchor="ctr" anchorCtr="0">
            <a:noAutofit/>
          </a:bodyPr>
          <a:lstStyle/>
          <a:p>
            <a:pPr algn="ctr"/>
            <a:r>
              <a:rPr lang="en" sz="3600" b="1" dirty="0">
                <a:solidFill>
                  <a:srgbClr val="F3F3F3"/>
                </a:solidFill>
                <a:latin typeface="Proxima Nova"/>
                <a:ea typeface="Proxima Nova"/>
                <a:cs typeface="Proxima Nova"/>
                <a:sym typeface="Proxima Nova"/>
              </a:rPr>
              <a:t>The Approach: Humility</a:t>
            </a:r>
            <a:endParaRPr sz="3600" b="1" dirty="0">
              <a:solidFill>
                <a:srgbClr val="F3F3F3"/>
              </a:solidFill>
              <a:latin typeface="Proxima Nova"/>
              <a:ea typeface="Proxima Nova"/>
              <a:cs typeface="Proxima Nova"/>
              <a:sym typeface="Proxima Nova"/>
            </a:endParaRPr>
          </a:p>
        </p:txBody>
      </p:sp>
      <p:sp>
        <p:nvSpPr>
          <p:cNvPr id="358" name="Google Shape;358;p49"/>
          <p:cNvSpPr txBox="1"/>
          <p:nvPr/>
        </p:nvSpPr>
        <p:spPr>
          <a:xfrm>
            <a:off x="295125" y="2164213"/>
            <a:ext cx="8553750" cy="977100"/>
          </a:xfrm>
          <a:prstGeom prst="rect">
            <a:avLst/>
          </a:prstGeom>
          <a:noFill/>
          <a:ln>
            <a:noFill/>
          </a:ln>
        </p:spPr>
        <p:txBody>
          <a:bodyPr spcFirstLastPara="1" wrap="square" lIns="91425" tIns="91425" rIns="91425" bIns="91425" anchor="t" anchorCtr="0">
            <a:noAutofit/>
          </a:bodyPr>
          <a:lstStyle/>
          <a:p>
            <a:r>
              <a:rPr lang="en-US" sz="3500" b="1" dirty="0">
                <a:solidFill>
                  <a:srgbClr val="434343"/>
                </a:solidFill>
                <a:latin typeface="Proxima Nova"/>
                <a:ea typeface="Proxima Nova"/>
                <a:cs typeface="Proxima Nova"/>
                <a:sym typeface="Proxima Nova"/>
              </a:rPr>
              <a:t>Realize our own power and control is limited. </a:t>
            </a: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sz="3500" b="1" dirty="0">
              <a:solidFill>
                <a:srgbClr val="434343"/>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B2BD9B0A-78FF-33C2-1412-01887B8CFF0E}"/>
              </a:ext>
            </a:extLst>
          </p:cNvPr>
          <p:cNvSpPr txBox="1"/>
          <p:nvPr/>
        </p:nvSpPr>
        <p:spPr>
          <a:xfrm>
            <a:off x="295126" y="2793358"/>
            <a:ext cx="8848874" cy="2308324"/>
          </a:xfrm>
          <a:prstGeom prst="rect">
            <a:avLst/>
          </a:prstGeom>
          <a:noFill/>
        </p:spPr>
        <p:txBody>
          <a:bodyPr wrap="square" rtlCol="0">
            <a:spAutoFit/>
          </a:bodyPr>
          <a:lstStyle/>
          <a:p>
            <a:endParaRPr lang="en-US" sz="3600" dirty="0">
              <a:solidFill>
                <a:schemeClr val="accent3">
                  <a:lumMod val="20000"/>
                  <a:lumOff val="80000"/>
                </a:schemeClr>
              </a:solidFill>
            </a:endParaRPr>
          </a:p>
          <a:p>
            <a:r>
              <a:rPr lang="en-US" sz="3600" b="1" dirty="0">
                <a:solidFill>
                  <a:schemeClr val="accent2">
                    <a:lumMod val="50000"/>
                  </a:schemeClr>
                </a:solidFill>
              </a:rPr>
              <a:t>We are helpers, hopefully some of many.</a:t>
            </a:r>
          </a:p>
          <a:p>
            <a:endParaRPr lang="en-US" sz="3600" b="1" dirty="0">
              <a:solidFill>
                <a:schemeClr val="accent4">
                  <a:lumMod val="50000"/>
                </a:schemeClr>
              </a:solidFill>
            </a:endParaRPr>
          </a:p>
          <a:p>
            <a:r>
              <a:rPr lang="en-US" sz="3600" b="1" dirty="0">
                <a:solidFill>
                  <a:schemeClr val="accent2">
                    <a:lumMod val="50000"/>
                  </a:schemeClr>
                </a:solidFill>
              </a:rPr>
              <a:t>We </a:t>
            </a:r>
            <a:r>
              <a:rPr lang="en-US" sz="3600" b="1" dirty="0">
                <a:solidFill>
                  <a:schemeClr val="accent3">
                    <a:lumMod val="75000"/>
                  </a:schemeClr>
                </a:solidFill>
              </a:rPr>
              <a:t>can’t</a:t>
            </a:r>
            <a:r>
              <a:rPr lang="en-US" sz="3600" b="1" dirty="0">
                <a:solidFill>
                  <a:schemeClr val="accent3">
                    <a:lumMod val="20000"/>
                    <a:lumOff val="80000"/>
                  </a:schemeClr>
                </a:solidFill>
              </a:rPr>
              <a:t> </a:t>
            </a:r>
            <a:r>
              <a:rPr lang="en-US" sz="3600" b="1" dirty="0">
                <a:solidFill>
                  <a:schemeClr val="accent1">
                    <a:lumMod val="75000"/>
                  </a:schemeClr>
                </a:solidFill>
              </a:rPr>
              <a:t>predict,</a:t>
            </a:r>
            <a:r>
              <a:rPr lang="en-US" sz="3600" b="1" dirty="0">
                <a:solidFill>
                  <a:schemeClr val="accent3">
                    <a:lumMod val="20000"/>
                    <a:lumOff val="80000"/>
                  </a:schemeClr>
                </a:solidFill>
              </a:rPr>
              <a:t> </a:t>
            </a:r>
            <a:r>
              <a:rPr lang="en-US" sz="3600" b="1" dirty="0">
                <a:solidFill>
                  <a:srgbClr val="002060"/>
                </a:solidFill>
              </a:rPr>
              <a:t>prevent, </a:t>
            </a:r>
            <a:r>
              <a:rPr lang="en-US" sz="3600" b="1" dirty="0">
                <a:solidFill>
                  <a:srgbClr val="0070C0"/>
                </a:solidFill>
              </a:rPr>
              <a:t>or rewind.</a:t>
            </a:r>
          </a:p>
        </p:txBody>
      </p:sp>
      <p:sp>
        <p:nvSpPr>
          <p:cNvPr id="3" name="TextBox 2">
            <a:extLst>
              <a:ext uri="{FF2B5EF4-FFF2-40B4-BE49-F238E27FC236}">
                <a16:creationId xmlns:a16="http://schemas.microsoft.com/office/drawing/2014/main" id="{C0501BB8-17CB-DCB2-217E-E2094FA0265E}"/>
              </a:ext>
            </a:extLst>
          </p:cNvPr>
          <p:cNvSpPr txBox="1"/>
          <p:nvPr/>
        </p:nvSpPr>
        <p:spPr>
          <a:xfrm>
            <a:off x="2257425" y="5438439"/>
            <a:ext cx="4629150" cy="584775"/>
          </a:xfrm>
          <a:prstGeom prst="rect">
            <a:avLst/>
          </a:prstGeom>
          <a:noFill/>
        </p:spPr>
        <p:txBody>
          <a:bodyPr wrap="square" rtlCol="0">
            <a:spAutoFit/>
          </a:bodyPr>
          <a:lstStyle/>
          <a:p>
            <a:r>
              <a:rPr lang="en-US" sz="3200" b="1" dirty="0">
                <a:solidFill>
                  <a:schemeClr val="bg1"/>
                </a:solidFill>
              </a:rPr>
              <a:t>We usually can’t “fix.”</a:t>
            </a:r>
          </a:p>
        </p:txBody>
      </p:sp>
    </p:spTree>
    <p:extLst>
      <p:ext uri="{BB962C8B-B14F-4D97-AF65-F5344CB8AC3E}">
        <p14:creationId xmlns:p14="http://schemas.microsoft.com/office/powerpoint/2010/main" val="2533360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92" name="Google Shape;92;p4"/>
          <p:cNvGrpSpPr/>
          <p:nvPr/>
        </p:nvGrpSpPr>
        <p:grpSpPr>
          <a:xfrm>
            <a:off x="4163633" y="1286650"/>
            <a:ext cx="4603575" cy="4585648"/>
            <a:chOff x="3522884" y="-27981"/>
            <a:chExt cx="6136570" cy="6112672"/>
          </a:xfrm>
        </p:grpSpPr>
        <p:pic>
          <p:nvPicPr>
            <p:cNvPr id="93" name="Google Shape;93;p4"/>
            <p:cNvPicPr preferRelativeResize="0"/>
            <p:nvPr/>
          </p:nvPicPr>
          <p:blipFill rotWithShape="1">
            <a:blip r:embed="rId3">
              <a:alphaModFix/>
            </a:blip>
            <a:srcRect t="17264" r="59240" b="11773"/>
            <a:stretch/>
          </p:blipFill>
          <p:spPr>
            <a:xfrm>
              <a:off x="3658762" y="729735"/>
              <a:ext cx="2761910" cy="4483711"/>
            </a:xfrm>
            <a:prstGeom prst="rect">
              <a:avLst/>
            </a:prstGeom>
            <a:noFill/>
            <a:ln>
              <a:noFill/>
            </a:ln>
          </p:spPr>
        </p:pic>
        <p:pic>
          <p:nvPicPr>
            <p:cNvPr id="94" name="Google Shape;94;p4"/>
            <p:cNvPicPr preferRelativeResize="0"/>
            <p:nvPr/>
          </p:nvPicPr>
          <p:blipFill rotWithShape="1">
            <a:blip r:embed="rId3">
              <a:alphaModFix/>
            </a:blip>
            <a:srcRect l="44705"/>
            <a:stretch/>
          </p:blipFill>
          <p:spPr>
            <a:xfrm>
              <a:off x="6369727" y="-27981"/>
              <a:ext cx="3289727" cy="6112672"/>
            </a:xfrm>
            <a:prstGeom prst="rect">
              <a:avLst/>
            </a:prstGeom>
            <a:noFill/>
            <a:ln>
              <a:noFill/>
            </a:ln>
          </p:spPr>
        </p:pic>
        <p:grpSp>
          <p:nvGrpSpPr>
            <p:cNvPr id="95" name="Google Shape;95;p4"/>
            <p:cNvGrpSpPr/>
            <p:nvPr/>
          </p:nvGrpSpPr>
          <p:grpSpPr>
            <a:xfrm>
              <a:off x="3522884" y="866979"/>
              <a:ext cx="504954" cy="4079954"/>
              <a:chOff x="1683651" y="1336801"/>
              <a:chExt cx="504954" cy="3631234"/>
            </a:xfrm>
          </p:grpSpPr>
          <p:sp>
            <p:nvSpPr>
              <p:cNvPr id="96" name="Google Shape;96;p4"/>
              <p:cNvSpPr txBox="1"/>
              <p:nvPr/>
            </p:nvSpPr>
            <p:spPr>
              <a:xfrm>
                <a:off x="1683651" y="1336801"/>
                <a:ext cx="450376" cy="383366"/>
              </a:xfrm>
              <a:prstGeom prst="rect">
                <a:avLst/>
              </a:prstGeom>
              <a:noFill/>
              <a:ln>
                <a:noFill/>
              </a:ln>
            </p:spPr>
            <p:txBody>
              <a:bodyPr spcFirstLastPara="1" wrap="square" lIns="68569" tIns="34275" rIns="68569" bIns="34275" anchor="t" anchorCtr="0">
                <a:spAutoFit/>
              </a:bodyPr>
              <a:lstStyle/>
              <a:p>
                <a:pPr defTabSz="342900"/>
                <a:r>
                  <a:rPr lang="en-US" sz="1650">
                    <a:solidFill>
                      <a:srgbClr val="000000"/>
                    </a:solidFill>
                    <a:latin typeface="Calibri"/>
                    <a:ea typeface="Calibri"/>
                    <a:cs typeface="Calibri"/>
                    <a:sym typeface="Calibri"/>
                  </a:rPr>
                  <a:t>A.</a:t>
                </a:r>
                <a:endParaRPr sz="1350">
                  <a:solidFill>
                    <a:srgbClr val="000000"/>
                  </a:solidFill>
                  <a:latin typeface="Arial" panose="020B0604020202020204"/>
                </a:endParaRPr>
              </a:p>
            </p:txBody>
          </p:sp>
          <p:sp>
            <p:nvSpPr>
              <p:cNvPr id="97" name="Google Shape;97;p4"/>
              <p:cNvSpPr txBox="1"/>
              <p:nvPr/>
            </p:nvSpPr>
            <p:spPr>
              <a:xfrm>
                <a:off x="1683651" y="2366390"/>
                <a:ext cx="450376" cy="383366"/>
              </a:xfrm>
              <a:prstGeom prst="rect">
                <a:avLst/>
              </a:prstGeom>
              <a:noFill/>
              <a:ln>
                <a:noFill/>
              </a:ln>
            </p:spPr>
            <p:txBody>
              <a:bodyPr spcFirstLastPara="1" wrap="square" lIns="68569" tIns="34275" rIns="68569" bIns="34275" anchor="t" anchorCtr="0">
                <a:spAutoFit/>
              </a:bodyPr>
              <a:lstStyle/>
              <a:p>
                <a:pPr defTabSz="342900"/>
                <a:r>
                  <a:rPr lang="en-US" sz="1650">
                    <a:solidFill>
                      <a:srgbClr val="000000"/>
                    </a:solidFill>
                    <a:latin typeface="Calibri"/>
                    <a:ea typeface="Calibri"/>
                    <a:cs typeface="Calibri"/>
                    <a:sym typeface="Calibri"/>
                  </a:rPr>
                  <a:t>B.</a:t>
                </a:r>
                <a:endParaRPr sz="1350">
                  <a:solidFill>
                    <a:srgbClr val="000000"/>
                  </a:solidFill>
                  <a:latin typeface="Arial" panose="020B0604020202020204"/>
                </a:endParaRPr>
              </a:p>
            </p:txBody>
          </p:sp>
          <p:sp>
            <p:nvSpPr>
              <p:cNvPr id="98" name="Google Shape;98;p4"/>
              <p:cNvSpPr txBox="1"/>
              <p:nvPr/>
            </p:nvSpPr>
            <p:spPr>
              <a:xfrm>
                <a:off x="1738229" y="4584669"/>
                <a:ext cx="450376" cy="383366"/>
              </a:xfrm>
              <a:prstGeom prst="rect">
                <a:avLst/>
              </a:prstGeom>
              <a:noFill/>
              <a:ln>
                <a:noFill/>
              </a:ln>
            </p:spPr>
            <p:txBody>
              <a:bodyPr spcFirstLastPara="1" wrap="square" lIns="68569" tIns="34275" rIns="68569" bIns="34275" anchor="t" anchorCtr="0">
                <a:spAutoFit/>
              </a:bodyPr>
              <a:lstStyle/>
              <a:p>
                <a:pPr defTabSz="342900"/>
                <a:r>
                  <a:rPr lang="en-US" sz="1650">
                    <a:solidFill>
                      <a:srgbClr val="000000"/>
                    </a:solidFill>
                    <a:latin typeface="Calibri"/>
                    <a:ea typeface="Calibri"/>
                    <a:cs typeface="Calibri"/>
                    <a:sym typeface="Calibri"/>
                  </a:rPr>
                  <a:t>D.</a:t>
                </a:r>
                <a:endParaRPr sz="1350">
                  <a:solidFill>
                    <a:srgbClr val="000000"/>
                  </a:solidFill>
                  <a:latin typeface="Arial" panose="020B0604020202020204"/>
                </a:endParaRPr>
              </a:p>
            </p:txBody>
          </p:sp>
          <p:sp>
            <p:nvSpPr>
              <p:cNvPr id="99" name="Google Shape;99;p4"/>
              <p:cNvSpPr txBox="1"/>
              <p:nvPr/>
            </p:nvSpPr>
            <p:spPr>
              <a:xfrm>
                <a:off x="1683651" y="3481599"/>
                <a:ext cx="450376" cy="383366"/>
              </a:xfrm>
              <a:prstGeom prst="rect">
                <a:avLst/>
              </a:prstGeom>
              <a:noFill/>
              <a:ln>
                <a:noFill/>
              </a:ln>
            </p:spPr>
            <p:txBody>
              <a:bodyPr spcFirstLastPara="1" wrap="square" lIns="68569" tIns="34275" rIns="68569" bIns="34275" anchor="t" anchorCtr="0">
                <a:spAutoFit/>
              </a:bodyPr>
              <a:lstStyle/>
              <a:p>
                <a:pPr defTabSz="342900"/>
                <a:r>
                  <a:rPr lang="en-US" sz="1650">
                    <a:solidFill>
                      <a:srgbClr val="000000"/>
                    </a:solidFill>
                    <a:latin typeface="Calibri"/>
                    <a:ea typeface="Calibri"/>
                    <a:cs typeface="Calibri"/>
                    <a:sym typeface="Calibri"/>
                  </a:rPr>
                  <a:t>C.</a:t>
                </a:r>
                <a:endParaRPr sz="1350">
                  <a:solidFill>
                    <a:srgbClr val="000000"/>
                  </a:solidFill>
                  <a:latin typeface="Arial" panose="020B0604020202020204"/>
                </a:endParaRPr>
              </a:p>
            </p:txBody>
          </p:sp>
        </p:grpSp>
      </p:grpSp>
      <p:sp>
        <p:nvSpPr>
          <p:cNvPr id="100" name="Google Shape;100;p4"/>
          <p:cNvSpPr txBox="1"/>
          <p:nvPr/>
        </p:nvSpPr>
        <p:spPr>
          <a:xfrm>
            <a:off x="5461784" y="924829"/>
            <a:ext cx="3305424" cy="484718"/>
          </a:xfrm>
          <a:prstGeom prst="rect">
            <a:avLst/>
          </a:prstGeom>
          <a:noFill/>
          <a:ln>
            <a:noFill/>
          </a:ln>
        </p:spPr>
        <p:txBody>
          <a:bodyPr spcFirstLastPara="1" wrap="square" lIns="68569" tIns="34275" rIns="68569" bIns="34275" anchor="t" anchorCtr="0">
            <a:spAutoFit/>
          </a:bodyPr>
          <a:lstStyle/>
          <a:p>
            <a:pPr defTabSz="342900"/>
            <a:r>
              <a:rPr lang="en-US" sz="2700" dirty="0">
                <a:solidFill>
                  <a:srgbClr val="000000"/>
                </a:solidFill>
                <a:latin typeface="Calibri"/>
                <a:ea typeface="Calibri"/>
                <a:cs typeface="Calibri"/>
                <a:sym typeface="Calibri"/>
              </a:rPr>
              <a:t>Feelings Thermometer</a:t>
            </a:r>
            <a:endParaRPr sz="1350" dirty="0">
              <a:solidFill>
                <a:srgbClr val="000000"/>
              </a:solidFill>
              <a:latin typeface="Arial" panose="020B0604020202020204"/>
            </a:endParaRPr>
          </a:p>
        </p:txBody>
      </p:sp>
      <p:sp>
        <p:nvSpPr>
          <p:cNvPr id="2" name="TextBox 1">
            <a:extLst>
              <a:ext uri="{FF2B5EF4-FFF2-40B4-BE49-F238E27FC236}">
                <a16:creationId xmlns:a16="http://schemas.microsoft.com/office/drawing/2014/main" id="{54EB2F4C-34AE-334C-AA5E-9E287AF0DB3E}"/>
              </a:ext>
            </a:extLst>
          </p:cNvPr>
          <p:cNvSpPr txBox="1"/>
          <p:nvPr/>
        </p:nvSpPr>
        <p:spPr>
          <a:xfrm>
            <a:off x="245885" y="2142574"/>
            <a:ext cx="3386138" cy="1569660"/>
          </a:xfrm>
          <a:prstGeom prst="rect">
            <a:avLst/>
          </a:prstGeom>
          <a:solidFill>
            <a:schemeClr val="bg1"/>
          </a:solidFill>
        </p:spPr>
        <p:txBody>
          <a:bodyPr wrap="square" rtlCol="0">
            <a:spAutoFit/>
          </a:bodyPr>
          <a:lstStyle/>
          <a:p>
            <a:pPr algn="ctr" defTabSz="342900"/>
            <a:r>
              <a:rPr lang="en-US" sz="2100" b="1" dirty="0">
                <a:solidFill>
                  <a:srgbClr val="000000"/>
                </a:solidFill>
                <a:latin typeface="Calibri"/>
                <a:ea typeface="Calibri"/>
                <a:cs typeface="Calibri"/>
                <a:sym typeface="Calibri"/>
              </a:rPr>
              <a:t>Fists of 10 POLL: </a:t>
            </a:r>
            <a:endParaRPr lang="en-US" sz="2100" b="1" dirty="0">
              <a:solidFill>
                <a:srgbClr val="000000"/>
              </a:solidFill>
              <a:latin typeface="Arial" panose="020B0604020202020204"/>
            </a:endParaRPr>
          </a:p>
          <a:p>
            <a:pPr defTabSz="342900"/>
            <a:endParaRPr lang="en-US" sz="1875" dirty="0">
              <a:solidFill>
                <a:srgbClr val="000000"/>
              </a:solidFill>
              <a:latin typeface="Arial" panose="020B0604020202020204"/>
            </a:endParaRPr>
          </a:p>
          <a:p>
            <a:pPr defTabSz="342900"/>
            <a:r>
              <a:rPr lang="en-US" sz="1875" b="1" dirty="0">
                <a:solidFill>
                  <a:srgbClr val="A0988C">
                    <a:lumMod val="50000"/>
                  </a:srgbClr>
                </a:solidFill>
                <a:latin typeface="Arial" panose="020B0604020202020204"/>
              </a:rPr>
              <a:t>How are you feeling about your work right now?</a:t>
            </a:r>
          </a:p>
          <a:p>
            <a:pPr defTabSz="342900"/>
            <a:endParaRPr lang="en-US" sz="1875" b="1" dirty="0">
              <a:solidFill>
                <a:srgbClr val="A0988C">
                  <a:lumMod val="50000"/>
                </a:srgbClr>
              </a:solidFill>
              <a:latin typeface="Arial" panose="020B0604020202020204"/>
            </a:endParaRPr>
          </a:p>
        </p:txBody>
      </p:sp>
      <p:sp>
        <p:nvSpPr>
          <p:cNvPr id="12" name="Rectangle 11">
            <a:extLst>
              <a:ext uri="{FF2B5EF4-FFF2-40B4-BE49-F238E27FC236}">
                <a16:creationId xmlns:a16="http://schemas.microsoft.com/office/drawing/2014/main" id="{535AC369-C3CE-890E-0D55-6445E5129085}"/>
              </a:ext>
            </a:extLst>
          </p:cNvPr>
          <p:cNvSpPr/>
          <p:nvPr/>
        </p:nvSpPr>
        <p:spPr>
          <a:xfrm>
            <a:off x="6934655" y="6234119"/>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24426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49"/>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a:endParaRPr sz="3000" b="1">
              <a:solidFill>
                <a:srgbClr val="F3F3F3"/>
              </a:solidFill>
              <a:latin typeface="Proxima Nova"/>
              <a:ea typeface="Proxima Nova"/>
              <a:cs typeface="Proxima Nova"/>
              <a:sym typeface="Proxima Nova"/>
            </a:endParaRPr>
          </a:p>
        </p:txBody>
      </p:sp>
      <p:sp>
        <p:nvSpPr>
          <p:cNvPr id="357" name="Google Shape;357;p49"/>
          <p:cNvSpPr/>
          <p:nvPr/>
        </p:nvSpPr>
        <p:spPr>
          <a:xfrm>
            <a:off x="0" y="858750"/>
            <a:ext cx="9144000" cy="792600"/>
          </a:xfrm>
          <a:prstGeom prst="rect">
            <a:avLst/>
          </a:prstGeom>
          <a:solidFill>
            <a:srgbClr val="666666"/>
          </a:solidFill>
          <a:ln>
            <a:noFill/>
          </a:ln>
        </p:spPr>
        <p:txBody>
          <a:bodyPr spcFirstLastPara="1" wrap="square" lIns="91425" tIns="91425" rIns="91425" bIns="91425" anchor="ctr" anchorCtr="0">
            <a:noAutofit/>
          </a:bodyPr>
          <a:lstStyle/>
          <a:p>
            <a:pPr algn="ctr"/>
            <a:r>
              <a:rPr lang="en" sz="3600" b="1" dirty="0">
                <a:solidFill>
                  <a:srgbClr val="F3F3F3"/>
                </a:solidFill>
                <a:latin typeface="Proxima Nova"/>
                <a:ea typeface="Proxima Nova"/>
                <a:cs typeface="Proxima Nova"/>
                <a:sym typeface="Proxima Nova"/>
              </a:rPr>
              <a:t>The Approach: Humility</a:t>
            </a:r>
            <a:endParaRPr sz="3600" b="1" dirty="0">
              <a:solidFill>
                <a:srgbClr val="F3F3F3"/>
              </a:solidFill>
              <a:latin typeface="Proxima Nova"/>
              <a:ea typeface="Proxima Nova"/>
              <a:cs typeface="Proxima Nova"/>
              <a:sym typeface="Proxima Nova"/>
            </a:endParaRPr>
          </a:p>
        </p:txBody>
      </p:sp>
      <p:sp>
        <p:nvSpPr>
          <p:cNvPr id="358" name="Google Shape;358;p49"/>
          <p:cNvSpPr txBox="1"/>
          <p:nvPr/>
        </p:nvSpPr>
        <p:spPr>
          <a:xfrm>
            <a:off x="128591" y="2007051"/>
            <a:ext cx="9015409" cy="977100"/>
          </a:xfrm>
          <a:prstGeom prst="rect">
            <a:avLst/>
          </a:prstGeom>
          <a:noFill/>
          <a:ln>
            <a:noFill/>
          </a:ln>
        </p:spPr>
        <p:txBody>
          <a:bodyPr spcFirstLastPara="1" wrap="square" lIns="91425" tIns="91425" rIns="91425" bIns="91425" anchor="t" anchorCtr="0">
            <a:noAutofit/>
          </a:bodyPr>
          <a:lstStyle/>
          <a:p>
            <a:r>
              <a:rPr lang="en-US" sz="3500" b="1" dirty="0">
                <a:solidFill>
                  <a:srgbClr val="434343"/>
                </a:solidFill>
                <a:latin typeface="Proxima Nova"/>
                <a:ea typeface="Proxima Nova"/>
                <a:cs typeface="Proxima Nova"/>
                <a:sym typeface="Proxima Nova"/>
              </a:rPr>
              <a:t>Realize we are swimming in the American soup. </a:t>
            </a: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lang="en-US" sz="3500" b="1" dirty="0">
              <a:solidFill>
                <a:srgbClr val="434343"/>
              </a:solidFill>
              <a:latin typeface="Proxima Nova"/>
              <a:ea typeface="Proxima Nova"/>
              <a:cs typeface="Proxima Nova"/>
              <a:sym typeface="Proxima Nova"/>
            </a:endParaRPr>
          </a:p>
          <a:p>
            <a:endParaRPr sz="3500" b="1" dirty="0">
              <a:solidFill>
                <a:srgbClr val="434343"/>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B2BD9B0A-78FF-33C2-1412-01887B8CFF0E}"/>
              </a:ext>
            </a:extLst>
          </p:cNvPr>
          <p:cNvSpPr txBox="1"/>
          <p:nvPr/>
        </p:nvSpPr>
        <p:spPr>
          <a:xfrm>
            <a:off x="295126" y="2582930"/>
            <a:ext cx="8848874" cy="3416320"/>
          </a:xfrm>
          <a:prstGeom prst="rect">
            <a:avLst/>
          </a:prstGeom>
          <a:noFill/>
        </p:spPr>
        <p:txBody>
          <a:bodyPr wrap="square" rtlCol="0">
            <a:spAutoFit/>
          </a:bodyPr>
          <a:lstStyle/>
          <a:p>
            <a:endParaRPr lang="en-US" sz="3600" dirty="0">
              <a:solidFill>
                <a:schemeClr val="accent3">
                  <a:lumMod val="20000"/>
                  <a:lumOff val="80000"/>
                </a:schemeClr>
              </a:solidFill>
            </a:endParaRPr>
          </a:p>
          <a:p>
            <a:r>
              <a:rPr lang="en-US" sz="3400" dirty="0">
                <a:solidFill>
                  <a:schemeClr val="accent3">
                    <a:lumMod val="75000"/>
                  </a:schemeClr>
                </a:solidFill>
              </a:rPr>
              <a:t>What we “know” may be an assumption based in stereotype. </a:t>
            </a:r>
          </a:p>
          <a:p>
            <a:endParaRPr lang="en-US" sz="3600" b="1" dirty="0">
              <a:solidFill>
                <a:schemeClr val="accent3">
                  <a:lumMod val="20000"/>
                  <a:lumOff val="80000"/>
                </a:schemeClr>
              </a:solidFill>
            </a:endParaRPr>
          </a:p>
          <a:p>
            <a:r>
              <a:rPr lang="en-US" sz="3600" b="1" dirty="0">
                <a:solidFill>
                  <a:schemeClr val="bg1"/>
                </a:solidFill>
              </a:rPr>
              <a:t>Use rating scales, data, consultation, and check-ins.    </a:t>
            </a:r>
            <a:r>
              <a:rPr lang="en-US" sz="3600" b="1" dirty="0">
                <a:solidFill>
                  <a:schemeClr val="accent3">
                    <a:lumMod val="75000"/>
                  </a:schemeClr>
                </a:solidFill>
              </a:rPr>
              <a:t>We are human and fallible. </a:t>
            </a:r>
          </a:p>
        </p:txBody>
      </p:sp>
    </p:spTree>
    <p:extLst>
      <p:ext uri="{BB962C8B-B14F-4D97-AF65-F5344CB8AC3E}">
        <p14:creationId xmlns:p14="http://schemas.microsoft.com/office/powerpoint/2010/main" val="4057154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49"/>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a:endParaRPr sz="3000" b="1">
              <a:solidFill>
                <a:srgbClr val="F3F3F3"/>
              </a:solidFill>
              <a:latin typeface="Proxima Nova"/>
              <a:ea typeface="Proxima Nova"/>
              <a:cs typeface="Proxima Nova"/>
              <a:sym typeface="Proxima Nova"/>
            </a:endParaRPr>
          </a:p>
        </p:txBody>
      </p:sp>
      <p:sp>
        <p:nvSpPr>
          <p:cNvPr id="357" name="Google Shape;357;p49"/>
          <p:cNvSpPr/>
          <p:nvPr/>
        </p:nvSpPr>
        <p:spPr>
          <a:xfrm>
            <a:off x="0" y="858750"/>
            <a:ext cx="9144000" cy="792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The Approach: Relentless, Nonjudgmental Curiosity</a:t>
            </a:r>
            <a:endParaRPr sz="3000" b="1" dirty="0">
              <a:solidFill>
                <a:srgbClr val="F3F3F3"/>
              </a:solidFill>
              <a:latin typeface="Proxima Nova"/>
              <a:ea typeface="Proxima Nova"/>
              <a:cs typeface="Proxima Nova"/>
              <a:sym typeface="Proxima Nova"/>
            </a:endParaRPr>
          </a:p>
        </p:txBody>
      </p:sp>
      <p:sp>
        <p:nvSpPr>
          <p:cNvPr id="6" name="Title 1">
            <a:extLst>
              <a:ext uri="{FF2B5EF4-FFF2-40B4-BE49-F238E27FC236}">
                <a16:creationId xmlns:a16="http://schemas.microsoft.com/office/drawing/2014/main" id="{B06C0E51-8964-BE26-A589-A8A9DCFBDDCB}"/>
              </a:ext>
            </a:extLst>
          </p:cNvPr>
          <p:cNvSpPr txBox="1">
            <a:spLocks/>
          </p:cNvSpPr>
          <p:nvPr/>
        </p:nvSpPr>
        <p:spPr bwMode="blackWhite">
          <a:xfrm>
            <a:off x="628650" y="2183130"/>
            <a:ext cx="7886700" cy="1188720"/>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92500" lnSpcReduction="10000"/>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r>
              <a:rPr lang="en-US"/>
              <a:t>What interferes with your curiosity? </a:t>
            </a:r>
            <a:endParaRPr lang="en-US" dirty="0"/>
          </a:p>
        </p:txBody>
      </p:sp>
      <p:pic>
        <p:nvPicPr>
          <p:cNvPr id="7" name="Picture 2" descr="Talking Clipart - Clipart Suggest">
            <a:extLst>
              <a:ext uri="{FF2B5EF4-FFF2-40B4-BE49-F238E27FC236}">
                <a16:creationId xmlns:a16="http://schemas.microsoft.com/office/drawing/2014/main" id="{575E6AC6-5AAF-3E2B-CBFF-731051740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3628648"/>
            <a:ext cx="30226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12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91"/>
          <p:cNvSpPr txBox="1"/>
          <p:nvPr/>
        </p:nvSpPr>
        <p:spPr>
          <a:xfrm>
            <a:off x="422800" y="1716675"/>
            <a:ext cx="8520600" cy="972600"/>
          </a:xfrm>
          <a:prstGeom prst="rect">
            <a:avLst/>
          </a:prstGeom>
          <a:noFill/>
          <a:ln>
            <a:noFill/>
          </a:ln>
        </p:spPr>
        <p:txBody>
          <a:bodyPr spcFirstLastPara="1" wrap="square" lIns="91425" tIns="91425" rIns="91425" bIns="91425" anchor="b" anchorCtr="0">
            <a:noAutofit/>
          </a:bodyPr>
          <a:lstStyle/>
          <a:p>
            <a:pPr algn="ctr"/>
            <a:endParaRPr sz="5200" b="1" dirty="0">
              <a:latin typeface="Proxima Nova"/>
              <a:ea typeface="Proxima Nova"/>
              <a:cs typeface="Proxima Nova"/>
              <a:sym typeface="Proxima Nova"/>
            </a:endParaRPr>
          </a:p>
          <a:p>
            <a:pPr algn="ctr"/>
            <a:r>
              <a:rPr lang="en" sz="5200" b="1" dirty="0">
                <a:solidFill>
                  <a:srgbClr val="434343"/>
                </a:solidFill>
                <a:latin typeface="Proxima Nova"/>
                <a:ea typeface="Proxima Nova"/>
                <a:cs typeface="Proxima Nova"/>
                <a:sym typeface="Proxima Nova"/>
              </a:rPr>
              <a:t>Pain and Discomfort</a:t>
            </a:r>
            <a:endParaRPr sz="5200" b="1" dirty="0">
              <a:solidFill>
                <a:srgbClr val="434343"/>
              </a:solidFill>
              <a:latin typeface="Proxima Nova"/>
              <a:ea typeface="Proxima Nova"/>
              <a:cs typeface="Proxima Nova"/>
              <a:sym typeface="Proxima Nova"/>
            </a:endParaRPr>
          </a:p>
        </p:txBody>
      </p:sp>
      <p:sp>
        <p:nvSpPr>
          <p:cNvPr id="689" name="Google Shape;689;p91"/>
          <p:cNvSpPr txBox="1"/>
          <p:nvPr/>
        </p:nvSpPr>
        <p:spPr>
          <a:xfrm>
            <a:off x="275025" y="3032700"/>
            <a:ext cx="8520600" cy="792600"/>
          </a:xfrm>
          <a:prstGeom prst="rect">
            <a:avLst/>
          </a:prstGeom>
          <a:noFill/>
          <a:ln>
            <a:noFill/>
          </a:ln>
        </p:spPr>
        <p:txBody>
          <a:bodyPr spcFirstLastPara="1" wrap="square" lIns="91425" tIns="91425" rIns="91425" bIns="91425" anchor="t" anchorCtr="0">
            <a:noAutofit/>
          </a:bodyPr>
          <a:lstStyle/>
          <a:p>
            <a:pPr algn="ctr"/>
            <a:r>
              <a:rPr lang="en" sz="2800" b="1" dirty="0">
                <a:solidFill>
                  <a:srgbClr val="741B47"/>
                </a:solidFill>
                <a:latin typeface="Proxima Nova"/>
                <a:ea typeface="Proxima Nova"/>
                <a:cs typeface="Proxima Nova"/>
                <a:sym typeface="Proxima Nova"/>
              </a:rPr>
              <a:t>Emotions</a:t>
            </a:r>
            <a:r>
              <a:rPr lang="en" sz="2800" dirty="0">
                <a:solidFill>
                  <a:srgbClr val="595959"/>
                </a:solidFill>
                <a:latin typeface="Proxima Nova"/>
                <a:ea typeface="Proxima Nova"/>
                <a:cs typeface="Proxima Nova"/>
                <a:sym typeface="Proxima Nova"/>
              </a:rPr>
              <a:t>: </a:t>
            </a:r>
            <a:r>
              <a:rPr lang="en" sz="2800" dirty="0">
                <a:solidFill>
                  <a:srgbClr val="434343"/>
                </a:solidFill>
                <a:latin typeface="Proxima Nova"/>
                <a:ea typeface="Proxima Nova"/>
                <a:cs typeface="Proxima Nova"/>
                <a:sym typeface="Proxima Nova"/>
              </a:rPr>
              <a:t>Sadness, fear, anxiety, anger, boredom, loneliness, numbness/emptiness, grief/heartbreak, hopelessness, unjustly harmed, confused/lost</a:t>
            </a:r>
            <a:endParaRPr sz="2800" dirty="0">
              <a:solidFill>
                <a:srgbClr val="434343"/>
              </a:solidFill>
              <a:latin typeface="Proxima Nova"/>
              <a:ea typeface="Proxima Nova"/>
              <a:cs typeface="Proxima Nova"/>
              <a:sym typeface="Proxima Nova"/>
            </a:endParaRPr>
          </a:p>
          <a:p>
            <a:pPr algn="ctr"/>
            <a:r>
              <a:rPr lang="en" sz="2800" dirty="0">
                <a:solidFill>
                  <a:srgbClr val="434343"/>
                </a:solidFill>
                <a:latin typeface="Proxima Nova"/>
                <a:ea typeface="Proxima Nova"/>
                <a:cs typeface="Proxima Nova"/>
                <a:sym typeface="Proxima Nova"/>
              </a:rPr>
              <a:t> </a:t>
            </a:r>
            <a:endParaRPr sz="2800" dirty="0">
              <a:solidFill>
                <a:srgbClr val="434343"/>
              </a:solidFill>
              <a:latin typeface="Proxima Nova"/>
              <a:ea typeface="Proxima Nova"/>
              <a:cs typeface="Proxima Nova"/>
              <a:sym typeface="Proxima Nova"/>
            </a:endParaRPr>
          </a:p>
          <a:p>
            <a:pPr algn="ctr">
              <a:buClr>
                <a:schemeClr val="dk1"/>
              </a:buClr>
              <a:buSzPts val="1100"/>
            </a:pPr>
            <a:r>
              <a:rPr lang="en" sz="3600" b="1" dirty="0">
                <a:solidFill>
                  <a:srgbClr val="801F2C"/>
                </a:solidFill>
                <a:latin typeface="Proxima Nova"/>
                <a:ea typeface="Proxima Nova"/>
                <a:cs typeface="Proxima Nova"/>
                <a:sym typeface="Proxima Nova"/>
              </a:rPr>
              <a:t>shame/humiliation, embarrassment, guilt</a:t>
            </a:r>
            <a:endParaRPr sz="3600" b="1" dirty="0">
              <a:solidFill>
                <a:srgbClr val="801F2C"/>
              </a:solidFill>
              <a:latin typeface="Proxima Nova"/>
              <a:ea typeface="Proxima Nova"/>
              <a:cs typeface="Proxima Nova"/>
              <a:sym typeface="Proxima Nova"/>
            </a:endParaRPr>
          </a:p>
        </p:txBody>
      </p:sp>
      <p:sp>
        <p:nvSpPr>
          <p:cNvPr id="691" name="Google Shape;691;p91"/>
          <p:cNvSpPr/>
          <p:nvPr/>
        </p:nvSpPr>
        <p:spPr>
          <a:xfrm>
            <a:off x="0" y="8572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Humility: We’re All Trying to Cope</a:t>
            </a:r>
            <a:endParaRPr sz="3000" b="1" dirty="0">
              <a:solidFill>
                <a:srgbClr val="F3F3F3"/>
              </a:solidFill>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14:dur="2000" advTm="43417"/>
    </mc:Choice>
    <mc:Fallback xmlns="">
      <p:transition spd="slow" advTm="4341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2"/>
          <p:cNvSpPr txBox="1"/>
          <p:nvPr/>
        </p:nvSpPr>
        <p:spPr>
          <a:xfrm>
            <a:off x="394225" y="1830975"/>
            <a:ext cx="8520600" cy="972600"/>
          </a:xfrm>
          <a:prstGeom prst="rect">
            <a:avLst/>
          </a:prstGeom>
          <a:noFill/>
          <a:ln>
            <a:noFill/>
          </a:ln>
        </p:spPr>
        <p:txBody>
          <a:bodyPr spcFirstLastPara="1" wrap="square" lIns="91425" tIns="91425" rIns="91425" bIns="91425" anchor="b" anchorCtr="0">
            <a:noAutofit/>
          </a:bodyPr>
          <a:lstStyle/>
          <a:p>
            <a:pPr algn="ctr"/>
            <a:endParaRPr sz="5200" b="1">
              <a:latin typeface="Proxima Nova"/>
              <a:ea typeface="Proxima Nova"/>
              <a:cs typeface="Proxima Nova"/>
              <a:sym typeface="Proxima Nova"/>
            </a:endParaRPr>
          </a:p>
          <a:p>
            <a:pPr algn="ctr"/>
            <a:r>
              <a:rPr lang="en" sz="5200" b="1">
                <a:latin typeface="Proxima Nova"/>
                <a:ea typeface="Proxima Nova"/>
                <a:cs typeface="Proxima Nova"/>
                <a:sym typeface="Proxima Nova"/>
              </a:rPr>
              <a:t>The Two Arrows</a:t>
            </a:r>
            <a:endParaRPr sz="5200" b="1">
              <a:latin typeface="Proxima Nova"/>
              <a:ea typeface="Proxima Nova"/>
              <a:cs typeface="Proxima Nova"/>
              <a:sym typeface="Proxima Nova"/>
            </a:endParaRPr>
          </a:p>
        </p:txBody>
      </p:sp>
      <p:sp>
        <p:nvSpPr>
          <p:cNvPr id="697" name="Google Shape;697;p92"/>
          <p:cNvSpPr txBox="1"/>
          <p:nvPr/>
        </p:nvSpPr>
        <p:spPr>
          <a:xfrm>
            <a:off x="394225" y="2726613"/>
            <a:ext cx="8520600" cy="792600"/>
          </a:xfrm>
          <a:prstGeom prst="rect">
            <a:avLst/>
          </a:prstGeom>
          <a:noFill/>
          <a:ln>
            <a:noFill/>
          </a:ln>
        </p:spPr>
        <p:txBody>
          <a:bodyPr spcFirstLastPara="1" wrap="square" lIns="91425" tIns="91425" rIns="91425" bIns="91425" anchor="t" anchorCtr="0">
            <a:noAutofit/>
          </a:bodyPr>
          <a:lstStyle/>
          <a:p>
            <a:pPr algn="ctr"/>
            <a:r>
              <a:rPr lang="en" sz="2800">
                <a:solidFill>
                  <a:srgbClr val="595959"/>
                </a:solidFill>
                <a:latin typeface="Proxima Nova"/>
                <a:ea typeface="Proxima Nova"/>
                <a:cs typeface="Proxima Nova"/>
                <a:sym typeface="Proxima Nova"/>
              </a:rPr>
              <a:t>Buddhism </a:t>
            </a:r>
            <a:endParaRPr sz="2800">
              <a:solidFill>
                <a:srgbClr val="595959"/>
              </a:solidFill>
              <a:latin typeface="Proxima Nova"/>
              <a:ea typeface="Proxima Nova"/>
              <a:cs typeface="Proxima Nova"/>
              <a:sym typeface="Proxima Nova"/>
            </a:endParaRPr>
          </a:p>
          <a:p>
            <a:pPr algn="ctr"/>
            <a:endParaRPr sz="2800">
              <a:solidFill>
                <a:srgbClr val="595959"/>
              </a:solidFill>
              <a:latin typeface="Proxima Nova"/>
              <a:ea typeface="Proxima Nova"/>
              <a:cs typeface="Proxima Nova"/>
              <a:sym typeface="Proxima Nova"/>
            </a:endParaRPr>
          </a:p>
          <a:p>
            <a:endParaRPr sz="2800">
              <a:solidFill>
                <a:srgbClr val="595959"/>
              </a:solidFill>
              <a:latin typeface="Proxima Nova"/>
              <a:ea typeface="Proxima Nova"/>
              <a:cs typeface="Proxima Nova"/>
              <a:sym typeface="Proxima Nova"/>
            </a:endParaRPr>
          </a:p>
        </p:txBody>
      </p:sp>
      <p:sp>
        <p:nvSpPr>
          <p:cNvPr id="699" name="Google Shape;699;p92"/>
          <p:cNvSpPr/>
          <p:nvPr/>
        </p:nvSpPr>
        <p:spPr>
          <a:xfrm>
            <a:off x="0" y="8572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Trying to Cope: Pain vs. Suffering</a:t>
            </a:r>
            <a:endParaRPr sz="3000" b="1" dirty="0">
              <a:solidFill>
                <a:srgbClr val="F3F3F3"/>
              </a:solidFill>
              <a:latin typeface="Proxima Nova"/>
              <a:ea typeface="Proxima Nova"/>
              <a:cs typeface="Proxima Nova"/>
              <a:sym typeface="Proxima Nova"/>
            </a:endParaRPr>
          </a:p>
        </p:txBody>
      </p:sp>
      <p:pic>
        <p:nvPicPr>
          <p:cNvPr id="700" name="Google Shape;700;p92"/>
          <p:cNvPicPr preferRelativeResize="0"/>
          <p:nvPr/>
        </p:nvPicPr>
        <p:blipFill>
          <a:blip r:embed="rId3">
            <a:alphaModFix/>
          </a:blip>
          <a:stretch>
            <a:fillRect/>
          </a:stretch>
        </p:blipFill>
        <p:spPr>
          <a:xfrm>
            <a:off x="6407226" y="3194876"/>
            <a:ext cx="1698049" cy="1698049"/>
          </a:xfrm>
          <a:prstGeom prst="rect">
            <a:avLst/>
          </a:prstGeom>
          <a:noFill/>
          <a:ln>
            <a:noFill/>
          </a:ln>
        </p:spPr>
      </p:pic>
      <p:pic>
        <p:nvPicPr>
          <p:cNvPr id="701" name="Google Shape;701;p92"/>
          <p:cNvPicPr preferRelativeResize="0"/>
          <p:nvPr/>
        </p:nvPicPr>
        <p:blipFill>
          <a:blip r:embed="rId3">
            <a:alphaModFix/>
          </a:blip>
          <a:stretch>
            <a:fillRect/>
          </a:stretch>
        </p:blipFill>
        <p:spPr>
          <a:xfrm>
            <a:off x="1115675" y="3249876"/>
            <a:ext cx="1698050" cy="1698049"/>
          </a:xfrm>
          <a:prstGeom prst="rect">
            <a:avLst/>
          </a:prstGeom>
          <a:noFill/>
          <a:ln>
            <a:noFill/>
          </a:ln>
        </p:spPr>
      </p:pic>
      <p:sp>
        <p:nvSpPr>
          <p:cNvPr id="702" name="Google Shape;702;p92"/>
          <p:cNvSpPr txBox="1"/>
          <p:nvPr/>
        </p:nvSpPr>
        <p:spPr>
          <a:xfrm>
            <a:off x="1220275" y="3429000"/>
            <a:ext cx="1653900" cy="792600"/>
          </a:xfrm>
          <a:prstGeom prst="rect">
            <a:avLst/>
          </a:prstGeom>
          <a:noFill/>
          <a:ln>
            <a:noFill/>
          </a:ln>
        </p:spPr>
        <p:txBody>
          <a:bodyPr spcFirstLastPara="1" wrap="square" lIns="91425" tIns="91425" rIns="91425" bIns="91425" anchor="t" anchorCtr="0">
            <a:noAutofit/>
          </a:bodyPr>
          <a:lstStyle/>
          <a:p>
            <a:pPr algn="ctr"/>
            <a:r>
              <a:rPr lang="en" sz="2800">
                <a:latin typeface="Proxima Nova"/>
                <a:ea typeface="Proxima Nova"/>
                <a:cs typeface="Proxima Nova"/>
                <a:sym typeface="Proxima Nova"/>
              </a:rPr>
              <a:t>PAIN</a:t>
            </a:r>
            <a:endParaRPr sz="2800">
              <a:latin typeface="Proxima Nova"/>
              <a:ea typeface="Proxima Nova"/>
              <a:cs typeface="Proxima Nova"/>
              <a:sym typeface="Proxima Nova"/>
            </a:endParaRPr>
          </a:p>
          <a:p>
            <a:pPr algn="ctr"/>
            <a:endParaRPr sz="2800">
              <a:solidFill>
                <a:srgbClr val="595959"/>
              </a:solidFill>
              <a:latin typeface="Proxima Nova"/>
              <a:ea typeface="Proxima Nova"/>
              <a:cs typeface="Proxima Nova"/>
              <a:sym typeface="Proxima Nova"/>
            </a:endParaRPr>
          </a:p>
          <a:p>
            <a:endParaRPr sz="2800">
              <a:solidFill>
                <a:srgbClr val="595959"/>
              </a:solidFill>
              <a:latin typeface="Proxima Nova"/>
              <a:ea typeface="Proxima Nova"/>
              <a:cs typeface="Proxima Nova"/>
              <a:sym typeface="Proxima Nova"/>
            </a:endParaRPr>
          </a:p>
        </p:txBody>
      </p:sp>
      <p:sp>
        <p:nvSpPr>
          <p:cNvPr id="703" name="Google Shape;703;p92"/>
          <p:cNvSpPr txBox="1"/>
          <p:nvPr/>
        </p:nvSpPr>
        <p:spPr>
          <a:xfrm>
            <a:off x="5918750" y="3381725"/>
            <a:ext cx="2583300" cy="792600"/>
          </a:xfrm>
          <a:prstGeom prst="rect">
            <a:avLst/>
          </a:prstGeom>
          <a:noFill/>
          <a:ln>
            <a:noFill/>
          </a:ln>
        </p:spPr>
        <p:txBody>
          <a:bodyPr spcFirstLastPara="1" wrap="square" lIns="91425" tIns="91425" rIns="91425" bIns="91425" anchor="t" anchorCtr="0">
            <a:noAutofit/>
          </a:bodyPr>
          <a:lstStyle/>
          <a:p>
            <a:pPr algn="ctr"/>
            <a:r>
              <a:rPr lang="en" sz="2800">
                <a:latin typeface="Proxima Nova"/>
                <a:ea typeface="Proxima Nova"/>
                <a:cs typeface="Proxima Nova"/>
                <a:sym typeface="Proxima Nova"/>
              </a:rPr>
              <a:t>SUFFERING</a:t>
            </a:r>
            <a:endParaRPr sz="2800">
              <a:latin typeface="Proxima Nova"/>
              <a:ea typeface="Proxima Nova"/>
              <a:cs typeface="Proxima Nova"/>
              <a:sym typeface="Proxima Nova"/>
            </a:endParaRPr>
          </a:p>
          <a:p>
            <a:pPr algn="ctr"/>
            <a:endParaRPr sz="2800">
              <a:solidFill>
                <a:srgbClr val="595959"/>
              </a:solidFill>
              <a:latin typeface="Proxima Nova"/>
              <a:ea typeface="Proxima Nova"/>
              <a:cs typeface="Proxima Nova"/>
              <a:sym typeface="Proxima Nova"/>
            </a:endParaRPr>
          </a:p>
          <a:p>
            <a:endParaRPr sz="2800">
              <a:solidFill>
                <a:srgbClr val="595959"/>
              </a:solidFill>
              <a:latin typeface="Proxima Nova"/>
              <a:ea typeface="Proxima Nova"/>
              <a:cs typeface="Proxima Nova"/>
              <a:sym typeface="Proxima Nova"/>
            </a:endParaRPr>
          </a:p>
        </p:txBody>
      </p:sp>
      <p:sp>
        <p:nvSpPr>
          <p:cNvPr id="704" name="Google Shape;704;p92"/>
          <p:cNvSpPr txBox="1"/>
          <p:nvPr/>
        </p:nvSpPr>
        <p:spPr>
          <a:xfrm>
            <a:off x="874075" y="4221600"/>
            <a:ext cx="2346300" cy="792600"/>
          </a:xfrm>
          <a:prstGeom prst="rect">
            <a:avLst/>
          </a:prstGeom>
          <a:noFill/>
          <a:ln>
            <a:noFill/>
          </a:ln>
        </p:spPr>
        <p:txBody>
          <a:bodyPr spcFirstLastPara="1" wrap="square" lIns="91425" tIns="91425" rIns="91425" bIns="91425" anchor="t" anchorCtr="0">
            <a:noAutofit/>
          </a:bodyPr>
          <a:lstStyle/>
          <a:p>
            <a:pPr algn="ctr"/>
            <a:r>
              <a:rPr lang="en" sz="2800">
                <a:solidFill>
                  <a:srgbClr val="CC0000"/>
                </a:solidFill>
                <a:latin typeface="Proxima Nova"/>
                <a:ea typeface="Proxima Nova"/>
                <a:cs typeface="Proxima Nova"/>
                <a:sym typeface="Proxima Nova"/>
              </a:rPr>
              <a:t>INEVITABLE</a:t>
            </a:r>
            <a:endParaRPr sz="2800">
              <a:solidFill>
                <a:srgbClr val="CC0000"/>
              </a:solidFill>
              <a:latin typeface="Proxima Nova"/>
              <a:ea typeface="Proxima Nova"/>
              <a:cs typeface="Proxima Nova"/>
              <a:sym typeface="Proxima Nova"/>
            </a:endParaRPr>
          </a:p>
          <a:p>
            <a:pPr algn="ctr"/>
            <a:endParaRPr sz="2800">
              <a:solidFill>
                <a:srgbClr val="595959"/>
              </a:solidFill>
              <a:latin typeface="Proxima Nova"/>
              <a:ea typeface="Proxima Nova"/>
              <a:cs typeface="Proxima Nova"/>
              <a:sym typeface="Proxima Nova"/>
            </a:endParaRPr>
          </a:p>
          <a:p>
            <a:endParaRPr sz="2800">
              <a:solidFill>
                <a:srgbClr val="595959"/>
              </a:solidFill>
              <a:latin typeface="Proxima Nova"/>
              <a:ea typeface="Proxima Nova"/>
              <a:cs typeface="Proxima Nova"/>
              <a:sym typeface="Proxima Nova"/>
            </a:endParaRPr>
          </a:p>
        </p:txBody>
      </p:sp>
      <p:sp>
        <p:nvSpPr>
          <p:cNvPr id="705" name="Google Shape;705;p92"/>
          <p:cNvSpPr txBox="1"/>
          <p:nvPr/>
        </p:nvSpPr>
        <p:spPr>
          <a:xfrm>
            <a:off x="6037250" y="4194863"/>
            <a:ext cx="2346300" cy="792600"/>
          </a:xfrm>
          <a:prstGeom prst="rect">
            <a:avLst/>
          </a:prstGeom>
          <a:noFill/>
          <a:ln>
            <a:noFill/>
          </a:ln>
        </p:spPr>
        <p:txBody>
          <a:bodyPr spcFirstLastPara="1" wrap="square" lIns="91425" tIns="91425" rIns="91425" bIns="91425" anchor="t" anchorCtr="0">
            <a:noAutofit/>
          </a:bodyPr>
          <a:lstStyle/>
          <a:p>
            <a:pPr algn="ctr"/>
            <a:r>
              <a:rPr lang="en" sz="2800" dirty="0">
                <a:solidFill>
                  <a:schemeClr val="accent1">
                    <a:lumMod val="50000"/>
                  </a:schemeClr>
                </a:solidFill>
                <a:latin typeface="Proxima Nova"/>
                <a:ea typeface="Proxima Nova"/>
                <a:cs typeface="Proxima Nova"/>
                <a:sym typeface="Proxima Nova"/>
              </a:rPr>
              <a:t>OPTIONAL</a:t>
            </a:r>
            <a:endParaRPr sz="2800" dirty="0">
              <a:solidFill>
                <a:schemeClr val="accent1">
                  <a:lumMod val="50000"/>
                </a:schemeClr>
              </a:solidFill>
              <a:latin typeface="Proxima Nova"/>
              <a:ea typeface="Proxima Nova"/>
              <a:cs typeface="Proxima Nova"/>
              <a:sym typeface="Proxima Nova"/>
            </a:endParaRPr>
          </a:p>
          <a:p>
            <a:endParaRPr sz="2800" dirty="0">
              <a:solidFill>
                <a:srgbClr val="595959"/>
              </a:solidFill>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14:dur="2000" advTm="5836"/>
    </mc:Choice>
    <mc:Fallback xmlns="">
      <p:transition spd="slow" advTm="583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1" name="Google Shape;711;p93"/>
          <p:cNvSpPr/>
          <p:nvPr/>
        </p:nvSpPr>
        <p:spPr>
          <a:xfrm>
            <a:off x="-15602" y="612861"/>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Humility: Coping with Pain</a:t>
            </a:r>
            <a:endParaRPr sz="3000" b="1" dirty="0">
              <a:solidFill>
                <a:srgbClr val="F3F3F3"/>
              </a:solidFill>
              <a:latin typeface="Proxima Nova"/>
              <a:ea typeface="Proxima Nova"/>
              <a:cs typeface="Proxima Nova"/>
              <a:sym typeface="Proxima Nova"/>
            </a:endParaRPr>
          </a:p>
        </p:txBody>
      </p:sp>
      <p:sp>
        <p:nvSpPr>
          <p:cNvPr id="712" name="Google Shape;712;p93"/>
          <p:cNvSpPr/>
          <p:nvPr/>
        </p:nvSpPr>
        <p:spPr>
          <a:xfrm>
            <a:off x="3297500" y="202299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endParaRPr/>
          </a:p>
        </p:txBody>
      </p:sp>
      <p:grpSp>
        <p:nvGrpSpPr>
          <p:cNvPr id="713" name="Google Shape;713;p93"/>
          <p:cNvGrpSpPr/>
          <p:nvPr/>
        </p:nvGrpSpPr>
        <p:grpSpPr>
          <a:xfrm>
            <a:off x="1680837" y="2172374"/>
            <a:ext cx="1931633" cy="669600"/>
            <a:chOff x="1680836" y="1315124"/>
            <a:chExt cx="1931633" cy="669600"/>
          </a:xfrm>
        </p:grpSpPr>
        <p:cxnSp>
          <p:nvCxnSpPr>
            <p:cNvPr id="714" name="Google Shape;714;p93"/>
            <p:cNvCxnSpPr/>
            <p:nvPr/>
          </p:nvCxnSpPr>
          <p:spPr>
            <a:xfrm>
              <a:off x="3178969" y="1638300"/>
              <a:ext cx="433500" cy="252300"/>
            </a:xfrm>
            <a:prstGeom prst="straightConnector1">
              <a:avLst/>
            </a:prstGeom>
            <a:noFill/>
            <a:ln w="19050" cap="flat" cmpd="sng">
              <a:solidFill>
                <a:srgbClr val="65F0AD"/>
              </a:solidFill>
              <a:prstDash val="solid"/>
              <a:round/>
              <a:headEnd type="oval" w="med" len="med"/>
              <a:tailEnd type="none" w="sm" len="sm"/>
            </a:ln>
          </p:spPr>
        </p:cxnSp>
        <p:sp>
          <p:nvSpPr>
            <p:cNvPr id="715" name="Google Shape;715;p93"/>
            <p:cNvSpPr txBox="1"/>
            <p:nvPr/>
          </p:nvSpPr>
          <p:spPr>
            <a:xfrm>
              <a:off x="1680836" y="1315124"/>
              <a:ext cx="1495200" cy="669600"/>
            </a:xfrm>
            <a:prstGeom prst="rect">
              <a:avLst/>
            </a:prstGeom>
            <a:noFill/>
            <a:ln>
              <a:noFill/>
            </a:ln>
          </p:spPr>
          <p:txBody>
            <a:bodyPr spcFirstLastPara="1" wrap="square" lIns="91425" tIns="91425" rIns="91425" bIns="91425" anchor="t" anchorCtr="0">
              <a:noAutofit/>
            </a:bodyPr>
            <a:lstStyle/>
            <a:p>
              <a:pPr algn="r">
                <a:lnSpc>
                  <a:spcPct val="115000"/>
                </a:lnSpc>
              </a:pPr>
              <a:r>
                <a:rPr lang="en" sz="2500" b="1" dirty="0">
                  <a:solidFill>
                    <a:srgbClr val="801F2C"/>
                  </a:solidFill>
                  <a:latin typeface="Roboto"/>
                  <a:ea typeface="Roboto"/>
                  <a:cs typeface="Roboto"/>
                  <a:sym typeface="Roboto"/>
                </a:rPr>
                <a:t>PAIN</a:t>
              </a:r>
              <a:endParaRPr sz="2500" b="1" dirty="0">
                <a:solidFill>
                  <a:srgbClr val="801F2C"/>
                </a:solidFill>
                <a:latin typeface="Roboto"/>
                <a:ea typeface="Roboto"/>
                <a:cs typeface="Roboto"/>
                <a:sym typeface="Roboto"/>
              </a:endParaRPr>
            </a:p>
          </p:txBody>
        </p:sp>
      </p:grpSp>
      <p:grpSp>
        <p:nvGrpSpPr>
          <p:cNvPr id="716" name="Google Shape;716;p93"/>
          <p:cNvGrpSpPr/>
          <p:nvPr/>
        </p:nvGrpSpPr>
        <p:grpSpPr>
          <a:xfrm>
            <a:off x="5531532" y="1789430"/>
            <a:ext cx="3705206" cy="765888"/>
            <a:chOff x="5517319" y="1124712"/>
            <a:chExt cx="3705206" cy="765888"/>
          </a:xfrm>
        </p:grpSpPr>
        <p:cxnSp>
          <p:nvCxnSpPr>
            <p:cNvPr id="717" name="Google Shape;717;p93"/>
            <p:cNvCxnSpPr/>
            <p:nvPr/>
          </p:nvCxnSpPr>
          <p:spPr>
            <a:xfrm flipH="1">
              <a:off x="5517319" y="1638300"/>
              <a:ext cx="433500" cy="252300"/>
            </a:xfrm>
            <a:prstGeom prst="straightConnector1">
              <a:avLst/>
            </a:prstGeom>
            <a:noFill/>
            <a:ln w="19050" cap="flat" cmpd="sng">
              <a:solidFill>
                <a:srgbClr val="085631"/>
              </a:solidFill>
              <a:prstDash val="solid"/>
              <a:round/>
              <a:headEnd type="oval" w="med" len="med"/>
              <a:tailEnd type="none" w="sm" len="sm"/>
            </a:ln>
          </p:spPr>
        </p:cxnSp>
        <p:sp>
          <p:nvSpPr>
            <p:cNvPr id="718" name="Google Shape;718;p93"/>
            <p:cNvSpPr txBox="1"/>
            <p:nvPr/>
          </p:nvSpPr>
          <p:spPr>
            <a:xfrm>
              <a:off x="6152625" y="1124712"/>
              <a:ext cx="3069900" cy="513600"/>
            </a:xfrm>
            <a:prstGeom prst="rect">
              <a:avLst/>
            </a:prstGeom>
            <a:noFill/>
            <a:ln>
              <a:noFill/>
            </a:ln>
          </p:spPr>
          <p:txBody>
            <a:bodyPr spcFirstLastPara="1" wrap="square" lIns="91425" tIns="91425" rIns="91425" bIns="91425" anchor="t" anchorCtr="0">
              <a:noAutofit/>
            </a:bodyPr>
            <a:lstStyle/>
            <a:p>
              <a:pPr>
                <a:lnSpc>
                  <a:spcPct val="115000"/>
                </a:lnSpc>
              </a:pPr>
              <a:r>
                <a:rPr lang="en" sz="2500" dirty="0">
                  <a:solidFill>
                    <a:schemeClr val="bg2">
                      <a:lumMod val="75000"/>
                    </a:schemeClr>
                  </a:solidFill>
                  <a:latin typeface="Roboto"/>
                  <a:ea typeface="Roboto"/>
                  <a:cs typeface="Roboto"/>
                  <a:sym typeface="Roboto"/>
                </a:rPr>
                <a:t>Negative Self-Talk/</a:t>
              </a:r>
              <a:endParaRPr sz="2500" dirty="0">
                <a:solidFill>
                  <a:schemeClr val="bg2">
                    <a:lumMod val="75000"/>
                  </a:schemeClr>
                </a:solidFill>
                <a:latin typeface="Roboto"/>
                <a:ea typeface="Roboto"/>
                <a:cs typeface="Roboto"/>
                <a:sym typeface="Roboto"/>
              </a:endParaRPr>
            </a:p>
            <a:p>
              <a:pPr>
                <a:lnSpc>
                  <a:spcPct val="115000"/>
                </a:lnSpc>
              </a:pPr>
              <a:r>
                <a:rPr lang="en" sz="2500" dirty="0">
                  <a:solidFill>
                    <a:schemeClr val="bg2">
                      <a:lumMod val="75000"/>
                    </a:schemeClr>
                  </a:solidFill>
                  <a:latin typeface="Roboto"/>
                  <a:ea typeface="Roboto"/>
                  <a:cs typeface="Roboto"/>
                  <a:sym typeface="Roboto"/>
                </a:rPr>
                <a:t>Inaccurate meaning-making</a:t>
              </a:r>
              <a:endParaRPr sz="2500" dirty="0">
                <a:solidFill>
                  <a:schemeClr val="bg2">
                    <a:lumMod val="75000"/>
                  </a:schemeClr>
                </a:solidFill>
                <a:latin typeface="Roboto"/>
                <a:ea typeface="Roboto"/>
                <a:cs typeface="Roboto"/>
                <a:sym typeface="Roboto"/>
              </a:endParaRPr>
            </a:p>
          </p:txBody>
        </p:sp>
      </p:grpSp>
      <p:grpSp>
        <p:nvGrpSpPr>
          <p:cNvPr id="719" name="Google Shape;719;p93"/>
          <p:cNvGrpSpPr/>
          <p:nvPr/>
        </p:nvGrpSpPr>
        <p:grpSpPr>
          <a:xfrm>
            <a:off x="370948" y="4790171"/>
            <a:ext cx="8370900" cy="1105685"/>
            <a:chOff x="320500" y="3535140"/>
            <a:chExt cx="8370900" cy="1105685"/>
          </a:xfrm>
        </p:grpSpPr>
        <p:cxnSp>
          <p:nvCxnSpPr>
            <p:cNvPr id="720" name="Google Shape;720;p93"/>
            <p:cNvCxnSpPr/>
            <p:nvPr/>
          </p:nvCxnSpPr>
          <p:spPr>
            <a:xfrm rot="10800000">
              <a:off x="4556399" y="3535140"/>
              <a:ext cx="0" cy="460500"/>
            </a:xfrm>
            <a:prstGeom prst="straightConnector1">
              <a:avLst/>
            </a:prstGeom>
            <a:noFill/>
            <a:ln w="19050" cap="flat" cmpd="sng">
              <a:solidFill>
                <a:srgbClr val="0E9453"/>
              </a:solidFill>
              <a:prstDash val="solid"/>
              <a:round/>
              <a:headEnd type="oval" w="med" len="med"/>
              <a:tailEnd type="none" w="sm" len="sm"/>
            </a:ln>
          </p:spPr>
        </p:cxnSp>
        <p:sp>
          <p:nvSpPr>
            <p:cNvPr id="721" name="Google Shape;721;p93"/>
            <p:cNvSpPr txBox="1"/>
            <p:nvPr/>
          </p:nvSpPr>
          <p:spPr>
            <a:xfrm>
              <a:off x="320500" y="3971225"/>
              <a:ext cx="8370900" cy="669600"/>
            </a:xfrm>
            <a:prstGeom prst="rect">
              <a:avLst/>
            </a:prstGeom>
            <a:noFill/>
            <a:ln>
              <a:noFill/>
            </a:ln>
          </p:spPr>
          <p:txBody>
            <a:bodyPr spcFirstLastPara="1" wrap="square" lIns="91425" tIns="91425" rIns="91425" bIns="91425" anchor="t" anchorCtr="0">
              <a:noAutofit/>
            </a:bodyPr>
            <a:lstStyle/>
            <a:p>
              <a:pPr algn="ctr">
                <a:lnSpc>
                  <a:spcPct val="115000"/>
                </a:lnSpc>
              </a:pPr>
              <a:r>
                <a:rPr lang="en" sz="2500" dirty="0">
                  <a:solidFill>
                    <a:schemeClr val="bg1"/>
                  </a:solidFill>
                  <a:latin typeface="Roboto"/>
                  <a:ea typeface="Roboto"/>
                  <a:cs typeface="Roboto"/>
                  <a:sym typeface="Roboto"/>
                </a:rPr>
                <a:t>Depression, Shame, Anxiety, Anger, Guilt, Hopelessness</a:t>
              </a:r>
              <a:endParaRPr sz="2500" b="1" dirty="0">
                <a:solidFill>
                  <a:schemeClr val="bg1"/>
                </a:solidFill>
                <a:latin typeface="Roboto"/>
                <a:ea typeface="Roboto"/>
                <a:cs typeface="Roboto"/>
                <a:sym typeface="Roboto"/>
              </a:endParaRPr>
            </a:p>
          </p:txBody>
        </p:sp>
      </p:grpSp>
      <p:sp>
        <p:nvSpPr>
          <p:cNvPr id="722" name="Google Shape;722;p93"/>
          <p:cNvSpPr txBox="1"/>
          <p:nvPr/>
        </p:nvSpPr>
        <p:spPr>
          <a:xfrm>
            <a:off x="3591247" y="2890888"/>
            <a:ext cx="1931700" cy="804300"/>
          </a:xfrm>
          <a:prstGeom prst="rect">
            <a:avLst/>
          </a:prstGeom>
          <a:noFill/>
          <a:ln>
            <a:noFill/>
          </a:ln>
        </p:spPr>
        <p:txBody>
          <a:bodyPr spcFirstLastPara="1" wrap="square" lIns="91425" tIns="91425" rIns="91425" bIns="91425" anchor="ctr" anchorCtr="0">
            <a:noAutofit/>
          </a:bodyPr>
          <a:lstStyle/>
          <a:p>
            <a:pPr algn="ctr">
              <a:lnSpc>
                <a:spcPct val="115000"/>
              </a:lnSpc>
            </a:pPr>
            <a:r>
              <a:rPr lang="en" sz="3000" b="1" dirty="0">
                <a:solidFill>
                  <a:schemeClr val="accent3">
                    <a:lumMod val="75000"/>
                  </a:schemeClr>
                </a:solidFill>
                <a:latin typeface="Roboto"/>
                <a:ea typeface="Roboto"/>
                <a:cs typeface="Roboto"/>
                <a:sym typeface="Roboto"/>
              </a:rPr>
              <a:t>Suffering</a:t>
            </a:r>
            <a:endParaRPr sz="3000" dirty="0">
              <a:solidFill>
                <a:schemeClr val="accent3">
                  <a:lumMod val="75000"/>
                </a:schemeClr>
              </a:solidFill>
            </a:endParaRPr>
          </a:p>
        </p:txBody>
      </p:sp>
      <p:sp>
        <p:nvSpPr>
          <p:cNvPr id="723" name="Google Shape;723;p93"/>
          <p:cNvSpPr/>
          <p:nvPr/>
        </p:nvSpPr>
        <p:spPr>
          <a:xfrm rot="1800047">
            <a:off x="3219843" y="1943684"/>
            <a:ext cx="2690936" cy="2690936"/>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724" name="Google Shape;724;p93"/>
          <p:cNvSpPr/>
          <p:nvPr/>
        </p:nvSpPr>
        <p:spPr>
          <a:xfrm rot="-1800047" flipH="1">
            <a:off x="3221956" y="1943684"/>
            <a:ext cx="2690936" cy="2690936"/>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725" name="Google Shape;725;p93"/>
          <p:cNvSpPr/>
          <p:nvPr/>
        </p:nvSpPr>
        <p:spPr>
          <a:xfrm rot="-8100000">
            <a:off x="4382715" y="1884643"/>
            <a:ext cx="363170" cy="363170"/>
          </a:xfrm>
          <a:prstGeom prst="rtTriangle">
            <a:avLst/>
          </a:prstGeom>
          <a:solidFill>
            <a:srgbClr val="65F0AD"/>
          </a:solidFill>
          <a:ln>
            <a:noFill/>
          </a:ln>
        </p:spPr>
        <p:txBody>
          <a:bodyPr spcFirstLastPara="1" wrap="square" lIns="91425" tIns="91425" rIns="91425" bIns="91425" anchor="ctr" anchorCtr="0">
            <a:noAutofit/>
          </a:bodyPr>
          <a:lstStyle/>
          <a:p>
            <a:endParaRPr/>
          </a:p>
        </p:txBody>
      </p:sp>
      <p:sp>
        <p:nvSpPr>
          <p:cNvPr id="726" name="Google Shape;726;p93"/>
          <p:cNvSpPr/>
          <p:nvPr/>
        </p:nvSpPr>
        <p:spPr>
          <a:xfrm rot="-9000757" flipH="1">
            <a:off x="3220953" y="1942058"/>
            <a:ext cx="2690226" cy="2690226"/>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727" name="Google Shape;727;p93"/>
          <p:cNvSpPr/>
          <p:nvPr/>
        </p:nvSpPr>
        <p:spPr>
          <a:xfrm rot="-1027861">
            <a:off x="5485874" y="3707082"/>
            <a:ext cx="312672" cy="312672"/>
          </a:xfrm>
          <a:prstGeom prst="rtTriangle">
            <a:avLst/>
          </a:prstGeom>
          <a:solidFill>
            <a:srgbClr val="085631"/>
          </a:solidFill>
          <a:ln>
            <a:noFill/>
          </a:ln>
        </p:spPr>
        <p:txBody>
          <a:bodyPr spcFirstLastPara="1" wrap="square" lIns="91425" tIns="91425" rIns="91425" bIns="91425" anchor="ctr" anchorCtr="0">
            <a:noAutofit/>
          </a:bodyPr>
          <a:lstStyle/>
          <a:p>
            <a:endParaRPr/>
          </a:p>
        </p:txBody>
      </p:sp>
      <p:sp>
        <p:nvSpPr>
          <p:cNvPr id="728" name="Google Shape;728;p93"/>
          <p:cNvSpPr/>
          <p:nvPr/>
        </p:nvSpPr>
        <p:spPr>
          <a:xfrm rot="6359841">
            <a:off x="3315801" y="3705012"/>
            <a:ext cx="363580" cy="363580"/>
          </a:xfrm>
          <a:prstGeom prst="rtTriangle">
            <a:avLst/>
          </a:prstGeom>
          <a:solidFill>
            <a:srgbClr val="0E9453"/>
          </a:solidFill>
          <a:ln>
            <a:noFill/>
          </a:ln>
        </p:spPr>
        <p:txBody>
          <a:bodyPr spcFirstLastPara="1" wrap="square" lIns="91425" tIns="91425" rIns="91425" bIns="91425" anchor="ctr" anchorCtr="0">
            <a:noAutofit/>
          </a:bodyPr>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4"/>
          <p:cNvSpPr txBox="1"/>
          <p:nvPr/>
        </p:nvSpPr>
        <p:spPr>
          <a:xfrm>
            <a:off x="311700" y="4464275"/>
            <a:ext cx="8520600" cy="972600"/>
          </a:xfrm>
          <a:prstGeom prst="rect">
            <a:avLst/>
          </a:prstGeom>
          <a:noFill/>
          <a:ln>
            <a:noFill/>
          </a:ln>
        </p:spPr>
        <p:txBody>
          <a:bodyPr spcFirstLastPara="1" wrap="square" lIns="91425" tIns="91425" rIns="91425" bIns="91425" anchor="b" anchorCtr="0">
            <a:noAutofit/>
          </a:bodyPr>
          <a:lstStyle/>
          <a:p>
            <a:pPr algn="ctr"/>
            <a:endParaRPr sz="5200" b="1" dirty="0">
              <a:solidFill>
                <a:srgbClr val="434343"/>
              </a:solidFill>
              <a:latin typeface="Proxima Nova"/>
              <a:ea typeface="Proxima Nova"/>
              <a:cs typeface="Proxima Nova"/>
              <a:sym typeface="Proxima Nova"/>
            </a:endParaRPr>
          </a:p>
          <a:p>
            <a:pPr algn="ctr"/>
            <a:r>
              <a:rPr lang="en-US" sz="5800" b="1" dirty="0">
                <a:solidFill>
                  <a:srgbClr val="434343"/>
                </a:solidFill>
                <a:latin typeface="Proxima Nova"/>
                <a:ea typeface="Proxima Nova"/>
                <a:cs typeface="Proxima Nova"/>
                <a:sym typeface="Proxima Nova"/>
              </a:rPr>
              <a:t>How do we try to cope with intense amounts of pain or discomfort?</a:t>
            </a:r>
          </a:p>
          <a:p>
            <a:pPr algn="ctr"/>
            <a:endParaRPr sz="2200" b="1" dirty="0">
              <a:solidFill>
                <a:srgbClr val="434343"/>
              </a:solidFill>
              <a:latin typeface="Proxima Nova"/>
              <a:ea typeface="Proxima Nova"/>
              <a:cs typeface="Proxima Nova"/>
              <a:sym typeface="Proxima Nova"/>
            </a:endParaRPr>
          </a:p>
        </p:txBody>
      </p:sp>
      <p:sp>
        <p:nvSpPr>
          <p:cNvPr id="735" name="Google Shape;735;p94"/>
          <p:cNvSpPr/>
          <p:nvPr/>
        </p:nvSpPr>
        <p:spPr>
          <a:xfrm>
            <a:off x="0" y="8572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The Approach: Considering Coping</a:t>
            </a:r>
            <a:endParaRPr sz="3000" b="1" dirty="0">
              <a:solidFill>
                <a:srgbClr val="F3F3F3"/>
              </a:solidFill>
              <a:latin typeface="Proxima Nova"/>
              <a:ea typeface="Proxima Nova"/>
              <a:cs typeface="Proxima Nova"/>
              <a:sym typeface="Proxima Nov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4"/>
          <p:cNvSpPr txBox="1"/>
          <p:nvPr/>
        </p:nvSpPr>
        <p:spPr>
          <a:xfrm>
            <a:off x="311700" y="1948389"/>
            <a:ext cx="8520600" cy="972600"/>
          </a:xfrm>
          <a:prstGeom prst="rect">
            <a:avLst/>
          </a:prstGeom>
          <a:noFill/>
          <a:ln>
            <a:noFill/>
          </a:ln>
        </p:spPr>
        <p:txBody>
          <a:bodyPr spcFirstLastPara="1" wrap="square" lIns="91425" tIns="91425" rIns="91425" bIns="91425" anchor="b" anchorCtr="0">
            <a:noAutofit/>
          </a:bodyPr>
          <a:lstStyle/>
          <a:p>
            <a:pPr algn="ctr"/>
            <a:endParaRPr sz="3600" b="1" dirty="0">
              <a:solidFill>
                <a:srgbClr val="434343"/>
              </a:solidFill>
              <a:latin typeface="Proxima Nova"/>
              <a:ea typeface="Proxima Nova"/>
              <a:cs typeface="Proxima Nova"/>
              <a:sym typeface="Proxima Nova"/>
            </a:endParaRPr>
          </a:p>
          <a:p>
            <a:pPr algn="ctr"/>
            <a:r>
              <a:rPr lang="en" sz="3600" b="1" dirty="0">
                <a:solidFill>
                  <a:srgbClr val="434343"/>
                </a:solidFill>
                <a:latin typeface="Proxima Nova"/>
                <a:ea typeface="Proxima Nova"/>
                <a:cs typeface="Proxima Nova"/>
                <a:sym typeface="Proxima Nova"/>
              </a:rPr>
              <a:t>How do we try to cope with intense amounts of pain or discomfort?</a:t>
            </a:r>
            <a:endParaRPr sz="3600" b="1" dirty="0">
              <a:solidFill>
                <a:srgbClr val="434343"/>
              </a:solidFill>
              <a:latin typeface="Proxima Nova"/>
              <a:ea typeface="Proxima Nova"/>
              <a:cs typeface="Proxima Nova"/>
              <a:sym typeface="Proxima Nova"/>
            </a:endParaRPr>
          </a:p>
          <a:p>
            <a:pPr algn="ctr"/>
            <a:endParaRPr sz="2200" b="1" dirty="0">
              <a:solidFill>
                <a:srgbClr val="434343"/>
              </a:solidFill>
              <a:latin typeface="Proxima Nova"/>
              <a:ea typeface="Proxima Nova"/>
              <a:cs typeface="Proxima Nova"/>
              <a:sym typeface="Proxima Nova"/>
            </a:endParaRPr>
          </a:p>
        </p:txBody>
      </p:sp>
      <p:sp>
        <p:nvSpPr>
          <p:cNvPr id="735" name="Google Shape;735;p94"/>
          <p:cNvSpPr/>
          <p:nvPr/>
        </p:nvSpPr>
        <p:spPr>
          <a:xfrm>
            <a:off x="0" y="480731"/>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The Approach: Considering Coping</a:t>
            </a:r>
            <a:endParaRPr sz="3000" b="1" dirty="0">
              <a:solidFill>
                <a:srgbClr val="F3F3F3"/>
              </a:solidFill>
              <a:latin typeface="Proxima Nova"/>
              <a:ea typeface="Proxima Nova"/>
              <a:cs typeface="Proxima Nova"/>
              <a:sym typeface="Proxima Nova"/>
            </a:endParaRPr>
          </a:p>
        </p:txBody>
      </p:sp>
      <p:sp>
        <p:nvSpPr>
          <p:cNvPr id="6" name="Google Shape;880;p111">
            <a:extLst>
              <a:ext uri="{FF2B5EF4-FFF2-40B4-BE49-F238E27FC236}">
                <a16:creationId xmlns:a16="http://schemas.microsoft.com/office/drawing/2014/main" id="{863DA24B-4295-989B-5141-F4F537766D09}"/>
              </a:ext>
            </a:extLst>
          </p:cNvPr>
          <p:cNvSpPr/>
          <p:nvPr/>
        </p:nvSpPr>
        <p:spPr>
          <a:xfrm rot="7447220">
            <a:off x="1204765" y="3384453"/>
            <a:ext cx="1920960" cy="519187"/>
          </a:xfrm>
          <a:prstGeom prst="rightArrow">
            <a:avLst>
              <a:gd name="adj1" fmla="val 50000"/>
              <a:gd name="adj2" fmla="val 50000"/>
            </a:avLst>
          </a:prstGeom>
          <a:solidFill>
            <a:srgbClr val="0070C0"/>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solidFill>
                <a:srgbClr val="0070C0"/>
              </a:solidFill>
            </a:endParaRPr>
          </a:p>
        </p:txBody>
      </p:sp>
      <p:sp>
        <p:nvSpPr>
          <p:cNvPr id="4" name="TextBox 3">
            <a:extLst>
              <a:ext uri="{FF2B5EF4-FFF2-40B4-BE49-F238E27FC236}">
                <a16:creationId xmlns:a16="http://schemas.microsoft.com/office/drawing/2014/main" id="{B3BF8686-B0C0-92F8-B4ED-381B4D9B295B}"/>
              </a:ext>
            </a:extLst>
          </p:cNvPr>
          <p:cNvSpPr txBox="1"/>
          <p:nvPr/>
        </p:nvSpPr>
        <p:spPr>
          <a:xfrm>
            <a:off x="94423" y="4986338"/>
            <a:ext cx="2948816" cy="1135247"/>
          </a:xfrm>
          <a:prstGeom prst="rect">
            <a:avLst/>
          </a:prstGeom>
          <a:noFill/>
        </p:spPr>
        <p:txBody>
          <a:bodyPr wrap="square" rtlCol="0">
            <a:spAutoFit/>
          </a:bodyPr>
          <a:lstStyle/>
          <a:p>
            <a:pPr>
              <a:lnSpc>
                <a:spcPct val="150000"/>
              </a:lnSpc>
            </a:pPr>
            <a:r>
              <a:rPr lang="en-US" sz="2400" b="1" dirty="0">
                <a:solidFill>
                  <a:srgbClr val="007434"/>
                </a:solidFill>
              </a:rPr>
              <a:t>Short-term helpful</a:t>
            </a:r>
          </a:p>
          <a:p>
            <a:pPr>
              <a:lnSpc>
                <a:spcPct val="150000"/>
              </a:lnSpc>
            </a:pPr>
            <a:r>
              <a:rPr lang="en-US" sz="2400" b="1" dirty="0">
                <a:solidFill>
                  <a:srgbClr val="007434"/>
                </a:solidFill>
              </a:rPr>
              <a:t>Long-term helpful</a:t>
            </a:r>
          </a:p>
        </p:txBody>
      </p:sp>
      <p:sp>
        <p:nvSpPr>
          <p:cNvPr id="8" name="TextBox 7">
            <a:extLst>
              <a:ext uri="{FF2B5EF4-FFF2-40B4-BE49-F238E27FC236}">
                <a16:creationId xmlns:a16="http://schemas.microsoft.com/office/drawing/2014/main" id="{195668FD-0241-24B5-7982-339532C129FC}"/>
              </a:ext>
            </a:extLst>
          </p:cNvPr>
          <p:cNvSpPr txBox="1"/>
          <p:nvPr/>
        </p:nvSpPr>
        <p:spPr>
          <a:xfrm>
            <a:off x="3071813" y="5014913"/>
            <a:ext cx="3020254" cy="1048300"/>
          </a:xfrm>
          <a:prstGeom prst="rect">
            <a:avLst/>
          </a:prstGeom>
          <a:noFill/>
        </p:spPr>
        <p:txBody>
          <a:bodyPr wrap="square" rtlCol="0">
            <a:spAutoFit/>
          </a:bodyPr>
          <a:lstStyle/>
          <a:p>
            <a:pPr>
              <a:lnSpc>
                <a:spcPct val="150000"/>
              </a:lnSpc>
            </a:pPr>
            <a:r>
              <a:rPr lang="en-US" sz="2200" b="1" dirty="0">
                <a:solidFill>
                  <a:srgbClr val="C00000"/>
                </a:solidFill>
              </a:rPr>
              <a:t>Short-term unhelpful</a:t>
            </a:r>
          </a:p>
          <a:p>
            <a:pPr>
              <a:lnSpc>
                <a:spcPct val="150000"/>
              </a:lnSpc>
            </a:pPr>
            <a:r>
              <a:rPr lang="en-US" sz="2200" b="1" dirty="0">
                <a:solidFill>
                  <a:srgbClr val="007434"/>
                </a:solidFill>
              </a:rPr>
              <a:t>Long-term helpful</a:t>
            </a:r>
          </a:p>
        </p:txBody>
      </p:sp>
      <p:sp>
        <p:nvSpPr>
          <p:cNvPr id="9" name="TextBox 8">
            <a:extLst>
              <a:ext uri="{FF2B5EF4-FFF2-40B4-BE49-F238E27FC236}">
                <a16:creationId xmlns:a16="http://schemas.microsoft.com/office/drawing/2014/main" id="{5D1889EB-67E5-D0E2-A5D9-B40EA0ECE848}"/>
              </a:ext>
            </a:extLst>
          </p:cNvPr>
          <p:cNvSpPr txBox="1"/>
          <p:nvPr/>
        </p:nvSpPr>
        <p:spPr>
          <a:xfrm>
            <a:off x="6243632" y="5014913"/>
            <a:ext cx="3020254" cy="1048300"/>
          </a:xfrm>
          <a:prstGeom prst="rect">
            <a:avLst/>
          </a:prstGeom>
          <a:noFill/>
        </p:spPr>
        <p:txBody>
          <a:bodyPr wrap="square" rtlCol="0">
            <a:spAutoFit/>
          </a:bodyPr>
          <a:lstStyle/>
          <a:p>
            <a:pPr>
              <a:lnSpc>
                <a:spcPct val="150000"/>
              </a:lnSpc>
            </a:pPr>
            <a:r>
              <a:rPr lang="en-US" sz="2200" b="1" dirty="0">
                <a:solidFill>
                  <a:srgbClr val="007434"/>
                </a:solidFill>
              </a:rPr>
              <a:t>Short-term helpful</a:t>
            </a:r>
          </a:p>
          <a:p>
            <a:pPr>
              <a:lnSpc>
                <a:spcPct val="150000"/>
              </a:lnSpc>
            </a:pPr>
            <a:r>
              <a:rPr lang="en-US" sz="2200" b="1" dirty="0">
                <a:solidFill>
                  <a:srgbClr val="C00000"/>
                </a:solidFill>
              </a:rPr>
              <a:t>Long-term unhelpful</a:t>
            </a:r>
          </a:p>
        </p:txBody>
      </p:sp>
      <p:sp>
        <p:nvSpPr>
          <p:cNvPr id="10" name="Google Shape;880;p111">
            <a:extLst>
              <a:ext uri="{FF2B5EF4-FFF2-40B4-BE49-F238E27FC236}">
                <a16:creationId xmlns:a16="http://schemas.microsoft.com/office/drawing/2014/main" id="{82B069D0-A07B-942F-1A34-99AF7CA456B7}"/>
              </a:ext>
            </a:extLst>
          </p:cNvPr>
          <p:cNvSpPr/>
          <p:nvPr/>
        </p:nvSpPr>
        <p:spPr>
          <a:xfrm rot="5400000">
            <a:off x="3611515" y="3475448"/>
            <a:ext cx="1881518" cy="498480"/>
          </a:xfrm>
          <a:prstGeom prst="rightArrow">
            <a:avLst>
              <a:gd name="adj1" fmla="val 50000"/>
              <a:gd name="adj2" fmla="val 50000"/>
            </a:avLst>
          </a:prstGeom>
          <a:solidFill>
            <a:srgbClr val="0070C0"/>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solidFill>
                <a:srgbClr val="0070C0"/>
              </a:solidFill>
            </a:endParaRPr>
          </a:p>
        </p:txBody>
      </p:sp>
      <p:sp>
        <p:nvSpPr>
          <p:cNvPr id="11" name="Google Shape;880;p111">
            <a:extLst>
              <a:ext uri="{FF2B5EF4-FFF2-40B4-BE49-F238E27FC236}">
                <a16:creationId xmlns:a16="http://schemas.microsoft.com/office/drawing/2014/main" id="{9169DFE9-A997-6570-C710-F2F9F1A00B5A}"/>
              </a:ext>
            </a:extLst>
          </p:cNvPr>
          <p:cNvSpPr/>
          <p:nvPr/>
        </p:nvSpPr>
        <p:spPr>
          <a:xfrm rot="3665682">
            <a:off x="5751528" y="3335114"/>
            <a:ext cx="1881518" cy="498480"/>
          </a:xfrm>
          <a:prstGeom prst="rightArrow">
            <a:avLst>
              <a:gd name="adj1" fmla="val 50000"/>
              <a:gd name="adj2" fmla="val 50000"/>
            </a:avLst>
          </a:prstGeom>
          <a:solidFill>
            <a:srgbClr val="0070C0"/>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solidFill>
                <a:srgbClr val="0070C0"/>
              </a:solidFill>
            </a:endParaRPr>
          </a:p>
        </p:txBody>
      </p:sp>
    </p:spTree>
    <p:extLst>
      <p:ext uri="{BB962C8B-B14F-4D97-AF65-F5344CB8AC3E}">
        <p14:creationId xmlns:p14="http://schemas.microsoft.com/office/powerpoint/2010/main" val="66617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732"/>
        <p:cNvGrpSpPr/>
        <p:nvPr/>
      </p:nvGrpSpPr>
      <p:grpSpPr>
        <a:xfrm>
          <a:off x="0" y="0"/>
          <a:ext cx="0" cy="0"/>
          <a:chOff x="0" y="0"/>
          <a:chExt cx="0" cy="0"/>
        </a:xfrm>
      </p:grpSpPr>
      <p:sp>
        <p:nvSpPr>
          <p:cNvPr id="733" name="Google Shape;733;p94"/>
          <p:cNvSpPr txBox="1"/>
          <p:nvPr/>
        </p:nvSpPr>
        <p:spPr>
          <a:xfrm>
            <a:off x="311700" y="1948389"/>
            <a:ext cx="8520600" cy="972600"/>
          </a:xfrm>
          <a:prstGeom prst="rect">
            <a:avLst/>
          </a:prstGeom>
          <a:noFill/>
          <a:ln>
            <a:noFill/>
          </a:ln>
        </p:spPr>
        <p:txBody>
          <a:bodyPr spcFirstLastPara="1" wrap="square" lIns="91425" tIns="91425" rIns="91425" bIns="91425" anchor="b" anchorCtr="0">
            <a:noAutofit/>
          </a:bodyPr>
          <a:lstStyle/>
          <a:p>
            <a:pPr algn="ctr"/>
            <a:endParaRPr sz="3600" b="1" dirty="0">
              <a:solidFill>
                <a:srgbClr val="434343"/>
              </a:solidFill>
              <a:latin typeface="Proxima Nova"/>
              <a:ea typeface="Proxima Nova"/>
              <a:cs typeface="Proxima Nova"/>
              <a:sym typeface="Proxima Nova"/>
            </a:endParaRPr>
          </a:p>
          <a:p>
            <a:pPr algn="ctr"/>
            <a:r>
              <a:rPr lang="en" sz="3600" b="1" dirty="0">
                <a:solidFill>
                  <a:srgbClr val="434343"/>
                </a:solidFill>
                <a:latin typeface="Proxima Nova"/>
                <a:ea typeface="Proxima Nova"/>
                <a:cs typeface="Proxima Nova"/>
                <a:sym typeface="Proxima Nova"/>
              </a:rPr>
              <a:t>What basic approach/skills help us navigate a crisis with someone?</a:t>
            </a:r>
            <a:endParaRPr sz="3600" b="1" dirty="0">
              <a:solidFill>
                <a:srgbClr val="434343"/>
              </a:solidFill>
              <a:latin typeface="Proxima Nova"/>
              <a:ea typeface="Proxima Nova"/>
              <a:cs typeface="Proxima Nova"/>
              <a:sym typeface="Proxima Nova"/>
            </a:endParaRPr>
          </a:p>
          <a:p>
            <a:pPr algn="ctr"/>
            <a:endParaRPr sz="2200" b="1" dirty="0">
              <a:solidFill>
                <a:srgbClr val="434343"/>
              </a:solidFill>
              <a:latin typeface="Proxima Nova"/>
              <a:ea typeface="Proxima Nova"/>
              <a:cs typeface="Proxima Nova"/>
              <a:sym typeface="Proxima Nova"/>
            </a:endParaRPr>
          </a:p>
        </p:txBody>
      </p:sp>
      <p:sp>
        <p:nvSpPr>
          <p:cNvPr id="735" name="Google Shape;735;p94"/>
          <p:cNvSpPr/>
          <p:nvPr/>
        </p:nvSpPr>
        <p:spPr>
          <a:xfrm>
            <a:off x="0" y="480731"/>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CRISIS RESPONSE</a:t>
            </a:r>
            <a:endParaRPr sz="3000" b="1" dirty="0">
              <a:solidFill>
                <a:srgbClr val="F3F3F3"/>
              </a:solidFill>
              <a:latin typeface="Proxima Nova"/>
              <a:ea typeface="Proxima Nova"/>
              <a:cs typeface="Proxima Nova"/>
              <a:sym typeface="Proxima Nova"/>
            </a:endParaRPr>
          </a:p>
        </p:txBody>
      </p:sp>
      <p:pic>
        <p:nvPicPr>
          <p:cNvPr id="19458" name="Picture 2" descr="emotional crisis">
            <a:extLst>
              <a:ext uri="{FF2B5EF4-FFF2-40B4-BE49-F238E27FC236}">
                <a16:creationId xmlns:a16="http://schemas.microsoft.com/office/drawing/2014/main" id="{C5501CEC-1521-6797-65DB-6D20E6093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513" y="3036887"/>
            <a:ext cx="314960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93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p:nvPr>
        </p:nvSpPr>
        <p:spPr>
          <a:xfrm>
            <a:off x="482600" y="643467"/>
            <a:ext cx="2522980" cy="1728044"/>
          </a:xfrm>
          <a:noFill/>
          <a:ln>
            <a:solidFill>
              <a:schemeClr val="bg1"/>
            </a:solidFill>
          </a:ln>
        </p:spPr>
        <p:txBody>
          <a:bodyPr wrap="square">
            <a:normAutofit fontScale="90000"/>
          </a:bodyPr>
          <a:lstStyle/>
          <a:p>
            <a:r>
              <a:rPr lang="en-US" sz="2400" dirty="0">
                <a:solidFill>
                  <a:schemeClr val="bg1"/>
                </a:solidFill>
              </a:rPr>
              <a:t>What we do Sometimes when we’re scared</a:t>
            </a:r>
          </a:p>
        </p:txBody>
      </p:sp>
      <p:sp>
        <p:nvSpPr>
          <p:cNvPr id="3" name="Content Placeholder 2"/>
          <p:cNvSpPr>
            <a:spLocks noGrp="1"/>
          </p:cNvSpPr>
          <p:nvPr>
            <p:ph idx="1"/>
          </p:nvPr>
        </p:nvSpPr>
        <p:spPr>
          <a:xfrm>
            <a:off x="482601" y="2638043"/>
            <a:ext cx="2522979" cy="3797925"/>
          </a:xfrm>
        </p:spPr>
        <p:txBody>
          <a:bodyPr>
            <a:normAutofit fontScale="92500" lnSpcReduction="10000"/>
          </a:bodyPr>
          <a:lstStyle/>
          <a:p>
            <a:pPr marL="114300" indent="0">
              <a:lnSpc>
                <a:spcPct val="90000"/>
              </a:lnSpc>
              <a:buNone/>
            </a:pPr>
            <a:r>
              <a:rPr lang="en-US" sz="2500" dirty="0">
                <a:solidFill>
                  <a:schemeClr val="bg1"/>
                </a:solidFill>
              </a:rPr>
              <a:t>Minimize</a:t>
            </a:r>
          </a:p>
          <a:p>
            <a:pPr marL="114300" indent="0">
              <a:lnSpc>
                <a:spcPct val="90000"/>
              </a:lnSpc>
              <a:buNone/>
            </a:pPr>
            <a:r>
              <a:rPr lang="en-US" sz="2500" dirty="0">
                <a:solidFill>
                  <a:schemeClr val="bg1"/>
                </a:solidFill>
              </a:rPr>
              <a:t>Avoid</a:t>
            </a:r>
          </a:p>
          <a:p>
            <a:pPr marL="114300" indent="0">
              <a:lnSpc>
                <a:spcPct val="90000"/>
              </a:lnSpc>
              <a:buNone/>
            </a:pPr>
            <a:r>
              <a:rPr lang="en-US" sz="2500" dirty="0">
                <a:solidFill>
                  <a:schemeClr val="bg1"/>
                </a:solidFill>
              </a:rPr>
              <a:t>Deflect</a:t>
            </a:r>
          </a:p>
          <a:p>
            <a:pPr marL="114300" indent="0">
              <a:lnSpc>
                <a:spcPct val="90000"/>
              </a:lnSpc>
              <a:buNone/>
            </a:pPr>
            <a:r>
              <a:rPr lang="en-US" sz="2500" dirty="0">
                <a:solidFill>
                  <a:schemeClr val="bg1"/>
                </a:solidFill>
              </a:rPr>
              <a:t>Numb</a:t>
            </a:r>
          </a:p>
          <a:p>
            <a:pPr marL="114300" indent="0">
              <a:lnSpc>
                <a:spcPct val="90000"/>
              </a:lnSpc>
              <a:buNone/>
            </a:pPr>
            <a:r>
              <a:rPr lang="en-US" sz="2500" dirty="0">
                <a:solidFill>
                  <a:schemeClr val="bg1"/>
                </a:solidFill>
              </a:rPr>
              <a:t>Give advice</a:t>
            </a:r>
          </a:p>
          <a:p>
            <a:pPr marL="114300" indent="0">
              <a:lnSpc>
                <a:spcPct val="90000"/>
              </a:lnSpc>
              <a:buNone/>
            </a:pPr>
            <a:r>
              <a:rPr lang="en-US" sz="2500" dirty="0">
                <a:solidFill>
                  <a:schemeClr val="bg1"/>
                </a:solidFill>
              </a:rPr>
              <a:t>Be directive</a:t>
            </a:r>
          </a:p>
          <a:p>
            <a:pPr marL="114300" indent="0">
              <a:lnSpc>
                <a:spcPct val="90000"/>
              </a:lnSpc>
              <a:buNone/>
            </a:pPr>
            <a:r>
              <a:rPr lang="en-US" sz="2500" dirty="0">
                <a:solidFill>
                  <a:schemeClr val="bg1"/>
                </a:solidFill>
              </a:rPr>
              <a:t>Doubt ourselves</a:t>
            </a:r>
          </a:p>
          <a:p>
            <a:pPr marL="114300" indent="0">
              <a:lnSpc>
                <a:spcPct val="90000"/>
              </a:lnSpc>
              <a:buNone/>
            </a:pPr>
            <a:r>
              <a:rPr lang="en-US" sz="2500" dirty="0">
                <a:solidFill>
                  <a:schemeClr val="bg1"/>
                </a:solidFill>
              </a:rPr>
              <a:t>Freeze</a:t>
            </a:r>
          </a:p>
          <a:p>
            <a:pPr marL="114300" indent="0">
              <a:lnSpc>
                <a:spcPct val="90000"/>
              </a:lnSpc>
              <a:buNone/>
            </a:pPr>
            <a:r>
              <a:rPr lang="en-US" sz="2500" dirty="0">
                <a:solidFill>
                  <a:schemeClr val="bg1"/>
                </a:solidFill>
              </a:rPr>
              <a:t>False Confidence</a:t>
            </a:r>
          </a:p>
          <a:p>
            <a:pPr>
              <a:lnSpc>
                <a:spcPct val="90000"/>
              </a:lnSpc>
            </a:pPr>
            <a:endParaRPr lang="en-US" sz="700" dirty="0">
              <a:solidFill>
                <a:schemeClr val="bg1"/>
              </a:solidFill>
            </a:endParaRPr>
          </a:p>
        </p:txBody>
      </p:sp>
      <p:pic>
        <p:nvPicPr>
          <p:cNvPr id="4" name="Picture 3"/>
          <p:cNvPicPr>
            <a:picLocks noChangeAspect="1"/>
          </p:cNvPicPr>
          <p:nvPr/>
        </p:nvPicPr>
        <p:blipFill>
          <a:blip r:embed="rId3"/>
          <a:stretch>
            <a:fillRect/>
          </a:stretch>
        </p:blipFill>
        <p:spPr>
          <a:xfrm>
            <a:off x="3973322" y="1168466"/>
            <a:ext cx="4688077" cy="5267502"/>
          </a:xfrm>
          <a:prstGeom prst="rect">
            <a:avLst/>
          </a:prstGeom>
        </p:spPr>
      </p:pic>
      <p:sp>
        <p:nvSpPr>
          <p:cNvPr id="7" name="Title 1">
            <a:extLst>
              <a:ext uri="{FF2B5EF4-FFF2-40B4-BE49-F238E27FC236}">
                <a16:creationId xmlns:a16="http://schemas.microsoft.com/office/drawing/2014/main" id="{A314F265-4479-74D5-8D66-5FC1D0AD2C2F}"/>
              </a:ext>
            </a:extLst>
          </p:cNvPr>
          <p:cNvSpPr txBox="1">
            <a:spLocks/>
          </p:cNvSpPr>
          <p:nvPr/>
        </p:nvSpPr>
        <p:spPr bwMode="black">
          <a:xfrm>
            <a:off x="4363242" y="134177"/>
            <a:ext cx="3637758" cy="900112"/>
          </a:xfrm>
          <a:prstGeom prst="rect">
            <a:avLst/>
          </a:prstGeom>
          <a:solidFill>
            <a:srgbClr val="FFFFFF"/>
          </a:solidFill>
          <a:ln w="31750" cap="sq">
            <a:solidFill>
              <a:srgbClr val="404040"/>
            </a:solidFill>
            <a:miter lim="800000"/>
          </a:ln>
        </p:spPr>
        <p:txBody>
          <a:bodyPr vert="horz" lIns="182880" tIns="182880" rIns="182880" bIns="182880" rtlCol="0" anchor="ctr">
            <a:normAutofit fontScale="85000" lnSpcReduction="20000"/>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dirty="0"/>
              <a:t>Noticing Your Own Fear Response</a:t>
            </a:r>
          </a:p>
        </p:txBody>
      </p:sp>
    </p:spTree>
    <p:extLst>
      <p:ext uri="{BB962C8B-B14F-4D97-AF65-F5344CB8AC3E}">
        <p14:creationId xmlns:p14="http://schemas.microsoft.com/office/powerpoint/2010/main" val="752153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978B-81A5-06B1-D27E-E189B7143604}"/>
              </a:ext>
            </a:extLst>
          </p:cNvPr>
          <p:cNvSpPr>
            <a:spLocks noGrp="1"/>
          </p:cNvSpPr>
          <p:nvPr>
            <p:ph type="title"/>
          </p:nvPr>
        </p:nvSpPr>
        <p:spPr>
          <a:xfrm>
            <a:off x="2486025" y="550355"/>
            <a:ext cx="4171950" cy="1188720"/>
          </a:xfrm>
        </p:spPr>
        <p:txBody>
          <a:bodyPr/>
          <a:lstStyle/>
          <a:p>
            <a:r>
              <a:rPr lang="en-US" dirty="0"/>
              <a:t>Crisis Response</a:t>
            </a:r>
          </a:p>
        </p:txBody>
      </p:sp>
      <p:sp>
        <p:nvSpPr>
          <p:cNvPr id="3" name="Content Placeholder 2">
            <a:extLst>
              <a:ext uri="{FF2B5EF4-FFF2-40B4-BE49-F238E27FC236}">
                <a16:creationId xmlns:a16="http://schemas.microsoft.com/office/drawing/2014/main" id="{40F70347-29D8-2505-BDE1-EFD43544ECFA}"/>
              </a:ext>
            </a:extLst>
          </p:cNvPr>
          <p:cNvSpPr>
            <a:spLocks noGrp="1"/>
          </p:cNvSpPr>
          <p:nvPr>
            <p:ph idx="1"/>
          </p:nvPr>
        </p:nvSpPr>
        <p:spPr>
          <a:xfrm>
            <a:off x="564356" y="2120553"/>
            <a:ext cx="8015288" cy="933830"/>
          </a:xfrm>
        </p:spPr>
        <p:txBody>
          <a:bodyPr>
            <a:normAutofit/>
          </a:bodyPr>
          <a:lstStyle/>
          <a:p>
            <a:pPr marL="0" indent="0" algn="ctr">
              <a:buNone/>
            </a:pPr>
            <a:r>
              <a:rPr lang="en-US" sz="4000" dirty="0"/>
              <a:t>When you get scared, get curious.</a:t>
            </a:r>
          </a:p>
        </p:txBody>
      </p:sp>
      <p:pic>
        <p:nvPicPr>
          <p:cNvPr id="9218" name="Picture 2" descr="Owl secretary Royalty Free Vector Image - VectorStock">
            <a:extLst>
              <a:ext uri="{FF2B5EF4-FFF2-40B4-BE49-F238E27FC236}">
                <a16:creationId xmlns:a16="http://schemas.microsoft.com/office/drawing/2014/main" id="{B2173DEB-9D94-CD9A-D839-F87A23B4A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3435861"/>
            <a:ext cx="30226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79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B034-9841-B04B-9D8E-3B3D8788522F}"/>
              </a:ext>
            </a:extLst>
          </p:cNvPr>
          <p:cNvSpPr>
            <a:spLocks noGrp="1"/>
          </p:cNvSpPr>
          <p:nvPr>
            <p:ph type="title"/>
          </p:nvPr>
        </p:nvSpPr>
        <p:spPr>
          <a:xfrm>
            <a:off x="862377" y="655033"/>
            <a:ext cx="7920773" cy="678845"/>
          </a:xfrm>
        </p:spPr>
        <p:txBody>
          <a:bodyPr>
            <a:normAutofit fontScale="90000"/>
          </a:bodyPr>
          <a:lstStyle/>
          <a:p>
            <a:r>
              <a:rPr lang="en-US" dirty="0"/>
              <a:t>Strongest feelings you are having right now? </a:t>
            </a:r>
          </a:p>
        </p:txBody>
      </p:sp>
      <p:sp>
        <p:nvSpPr>
          <p:cNvPr id="4" name="Content Placeholder 3">
            <a:extLst>
              <a:ext uri="{FF2B5EF4-FFF2-40B4-BE49-F238E27FC236}">
                <a16:creationId xmlns:a16="http://schemas.microsoft.com/office/drawing/2014/main" id="{2CEB99FB-0AAC-A043-8EF4-86CA4DD369C6}"/>
              </a:ext>
            </a:extLst>
          </p:cNvPr>
          <p:cNvSpPr>
            <a:spLocks noGrp="1"/>
          </p:cNvSpPr>
          <p:nvPr>
            <p:ph idx="1"/>
          </p:nvPr>
        </p:nvSpPr>
        <p:spPr>
          <a:xfrm>
            <a:off x="1165164" y="2138165"/>
            <a:ext cx="3657600" cy="3537567"/>
          </a:xfrm>
        </p:spPr>
        <p:txBody>
          <a:bodyPr>
            <a:normAutofit/>
          </a:bodyPr>
          <a:lstStyle/>
          <a:p>
            <a:pPr marL="257175" indent="-257175">
              <a:buFont typeface="+mj-lt"/>
              <a:buAutoNum type="arabicPeriod"/>
            </a:pPr>
            <a:r>
              <a:rPr lang="en-US" sz="1800" b="1" dirty="0"/>
              <a:t>Low energy/tired</a:t>
            </a:r>
          </a:p>
          <a:p>
            <a:pPr marL="257175" indent="-257175">
              <a:buFont typeface="+mj-lt"/>
              <a:buAutoNum type="arabicPeriod"/>
            </a:pPr>
            <a:r>
              <a:rPr lang="en-US" sz="1800" b="1" dirty="0"/>
              <a:t>Overwhelmed</a:t>
            </a:r>
          </a:p>
          <a:p>
            <a:pPr marL="257175" indent="-257175">
              <a:buFont typeface="+mj-lt"/>
              <a:buAutoNum type="arabicPeriod"/>
            </a:pPr>
            <a:r>
              <a:rPr lang="en-US" sz="1800" b="1" dirty="0"/>
              <a:t>Relaxed/happy</a:t>
            </a:r>
          </a:p>
          <a:p>
            <a:pPr marL="257175" indent="-257175">
              <a:buFont typeface="+mj-lt"/>
              <a:buAutoNum type="arabicPeriod"/>
            </a:pPr>
            <a:r>
              <a:rPr lang="en-US" sz="1800" b="1" dirty="0"/>
              <a:t>Frustrated/angry</a:t>
            </a:r>
          </a:p>
          <a:p>
            <a:pPr marL="257175" indent="-257175">
              <a:buFont typeface="+mj-lt"/>
              <a:buAutoNum type="arabicPeriod"/>
            </a:pPr>
            <a:r>
              <a:rPr lang="en-US" sz="1800" b="1" dirty="0"/>
              <a:t>Hopeful/optimistic</a:t>
            </a:r>
          </a:p>
          <a:p>
            <a:pPr marL="257175" indent="-257175">
              <a:buFont typeface="+mj-lt"/>
              <a:buAutoNum type="arabicPeriod"/>
            </a:pPr>
            <a:r>
              <a:rPr lang="en-US" sz="1800" b="1" dirty="0"/>
              <a:t>Worried/afraid</a:t>
            </a:r>
          </a:p>
          <a:p>
            <a:pPr marL="257175" indent="-257175">
              <a:buFont typeface="+mj-lt"/>
              <a:buAutoNum type="arabicPeriod"/>
            </a:pPr>
            <a:r>
              <a:rPr lang="en-US" sz="1800" b="1" dirty="0"/>
              <a:t>Sad/Depressed</a:t>
            </a:r>
          </a:p>
          <a:p>
            <a:pPr marL="257175" indent="-257175">
              <a:buFont typeface="+mj-lt"/>
              <a:buAutoNum type="arabicPeriod"/>
            </a:pPr>
            <a:r>
              <a:rPr lang="en-US" sz="1800" b="1" dirty="0"/>
              <a:t>Anxious/stressed</a:t>
            </a:r>
          </a:p>
          <a:p>
            <a:pPr marL="257175" indent="-257175">
              <a:buFont typeface="+mj-lt"/>
              <a:buAutoNum type="arabicPeriod"/>
            </a:pPr>
            <a:r>
              <a:rPr lang="en-US" sz="1800" b="1" dirty="0"/>
              <a:t>Connected/belonging</a:t>
            </a:r>
          </a:p>
        </p:txBody>
      </p:sp>
      <p:sp>
        <p:nvSpPr>
          <p:cNvPr id="8" name="Content Placeholder 3">
            <a:extLst>
              <a:ext uri="{FF2B5EF4-FFF2-40B4-BE49-F238E27FC236}">
                <a16:creationId xmlns:a16="http://schemas.microsoft.com/office/drawing/2014/main" id="{0A4F3753-0858-BF45-B35D-FE26CD75BC93}"/>
              </a:ext>
            </a:extLst>
          </p:cNvPr>
          <p:cNvSpPr txBox="1">
            <a:spLocks/>
          </p:cNvSpPr>
          <p:nvPr/>
        </p:nvSpPr>
        <p:spPr>
          <a:xfrm>
            <a:off x="5380974" y="2143174"/>
            <a:ext cx="2919430" cy="2326487"/>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Grieving/mournful</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Disappointed</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Isolated/lonely</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Confident</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Grateful/thankful</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Uncertain/cautious</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Confused</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Silly/playful</a:t>
            </a:r>
          </a:p>
          <a:p>
            <a:pPr marL="257175" indent="-257175" defTabSz="685800">
              <a:spcBef>
                <a:spcPts val="750"/>
              </a:spcBef>
              <a:buClr>
                <a:srgbClr val="9BAFB5"/>
              </a:buClr>
              <a:buFont typeface="+mj-lt"/>
              <a:buAutoNum type="arabicPeriod" startAt="10"/>
              <a:defRPr/>
            </a:pPr>
            <a:r>
              <a:rPr lang="en-US" b="1" dirty="0">
                <a:solidFill>
                  <a:srgbClr val="000000">
                    <a:lumMod val="85000"/>
                    <a:lumOff val="15000"/>
                  </a:srgbClr>
                </a:solidFill>
                <a:latin typeface="Arial" panose="020B0604020202020204"/>
              </a:rPr>
              <a:t>Excited</a:t>
            </a:r>
          </a:p>
        </p:txBody>
      </p:sp>
      <p:sp>
        <p:nvSpPr>
          <p:cNvPr id="3" name="TextBox 2">
            <a:extLst>
              <a:ext uri="{FF2B5EF4-FFF2-40B4-BE49-F238E27FC236}">
                <a16:creationId xmlns:a16="http://schemas.microsoft.com/office/drawing/2014/main" id="{7A1FC1E8-99F6-1F42-A348-BA222D41465F}"/>
              </a:ext>
            </a:extLst>
          </p:cNvPr>
          <p:cNvSpPr txBox="1"/>
          <p:nvPr/>
        </p:nvSpPr>
        <p:spPr>
          <a:xfrm>
            <a:off x="1712078" y="1583476"/>
            <a:ext cx="6221370" cy="300082"/>
          </a:xfrm>
          <a:prstGeom prst="rect">
            <a:avLst/>
          </a:prstGeom>
          <a:noFill/>
        </p:spPr>
        <p:txBody>
          <a:bodyPr wrap="square" rtlCol="0">
            <a:spAutoFit/>
          </a:bodyPr>
          <a:lstStyle/>
          <a:p>
            <a:pPr algn="ctr"/>
            <a:r>
              <a:rPr lang="en-US" sz="1350" b="1" dirty="0">
                <a:solidFill>
                  <a:srgbClr val="7030A0"/>
                </a:solidFill>
              </a:rPr>
              <a:t>(Choose as many as you’d like. Feel free to use your own words, too!)</a:t>
            </a:r>
          </a:p>
        </p:txBody>
      </p:sp>
      <p:sp>
        <p:nvSpPr>
          <p:cNvPr id="6" name="Rectangle 5">
            <a:extLst>
              <a:ext uri="{FF2B5EF4-FFF2-40B4-BE49-F238E27FC236}">
                <a16:creationId xmlns:a16="http://schemas.microsoft.com/office/drawing/2014/main" id="{5DAF8850-2502-A34D-BDAD-76B9A03D4FFB}"/>
              </a:ext>
            </a:extLst>
          </p:cNvPr>
          <p:cNvSpPr/>
          <p:nvPr/>
        </p:nvSpPr>
        <p:spPr>
          <a:xfrm>
            <a:off x="7190814" y="5659328"/>
            <a:ext cx="1832553" cy="230832"/>
          </a:xfrm>
          <a:prstGeom prst="rect">
            <a:avLst/>
          </a:prstGeom>
        </p:spPr>
        <p:txBody>
          <a:bodyPr wrap="none">
            <a:spAutoFit/>
          </a:bodyPr>
          <a:lstStyle/>
          <a:p>
            <a:pPr defTabSz="342900">
              <a:defRPr/>
            </a:pPr>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336861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978B-81A5-06B1-D27E-E189B7143604}"/>
              </a:ext>
            </a:extLst>
          </p:cNvPr>
          <p:cNvSpPr>
            <a:spLocks noGrp="1"/>
          </p:cNvSpPr>
          <p:nvPr>
            <p:ph type="title"/>
          </p:nvPr>
        </p:nvSpPr>
        <p:spPr>
          <a:xfrm>
            <a:off x="2437480" y="507491"/>
            <a:ext cx="4269039" cy="1188720"/>
          </a:xfrm>
        </p:spPr>
        <p:txBody>
          <a:bodyPr/>
          <a:lstStyle/>
          <a:p>
            <a:r>
              <a:rPr lang="en-US" dirty="0"/>
              <a:t>General tenant:</a:t>
            </a:r>
          </a:p>
        </p:txBody>
      </p:sp>
      <p:sp>
        <p:nvSpPr>
          <p:cNvPr id="3" name="Content Placeholder 2">
            <a:extLst>
              <a:ext uri="{FF2B5EF4-FFF2-40B4-BE49-F238E27FC236}">
                <a16:creationId xmlns:a16="http://schemas.microsoft.com/office/drawing/2014/main" id="{40F70347-29D8-2505-BDE1-EFD43544ECFA}"/>
              </a:ext>
            </a:extLst>
          </p:cNvPr>
          <p:cNvSpPr>
            <a:spLocks noGrp="1"/>
          </p:cNvSpPr>
          <p:nvPr>
            <p:ph idx="1"/>
          </p:nvPr>
        </p:nvSpPr>
        <p:spPr>
          <a:xfrm>
            <a:off x="564355" y="2347722"/>
            <a:ext cx="8015288" cy="933830"/>
          </a:xfrm>
        </p:spPr>
        <p:txBody>
          <a:bodyPr>
            <a:noAutofit/>
          </a:bodyPr>
          <a:lstStyle/>
          <a:p>
            <a:pPr marL="0" indent="0" algn="ctr">
              <a:buNone/>
            </a:pPr>
            <a:r>
              <a:rPr lang="en-US" sz="3000" dirty="0"/>
              <a:t>The harder you try to gain control, the more out of control the situation becomes.</a:t>
            </a:r>
          </a:p>
          <a:p>
            <a:pPr marL="0" indent="0" algn="ctr">
              <a:buNone/>
            </a:pPr>
            <a:endParaRPr lang="en-US" sz="3000" dirty="0"/>
          </a:p>
          <a:p>
            <a:pPr marL="0" indent="0" algn="ctr">
              <a:buNone/>
            </a:pPr>
            <a:r>
              <a:rPr lang="en-US" sz="3000" dirty="0"/>
              <a:t>The person across from you feels out of control.</a:t>
            </a:r>
          </a:p>
          <a:p>
            <a:pPr marL="0" indent="0" algn="ctr">
              <a:buNone/>
            </a:pPr>
            <a:r>
              <a:rPr lang="en-US" sz="3000" dirty="0"/>
              <a:t>Seek to help them regain it within themselves.</a:t>
            </a:r>
          </a:p>
        </p:txBody>
      </p:sp>
    </p:spTree>
    <p:extLst>
      <p:ext uri="{BB962C8B-B14F-4D97-AF65-F5344CB8AC3E}">
        <p14:creationId xmlns:p14="http://schemas.microsoft.com/office/powerpoint/2010/main" val="1512490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978B-81A5-06B1-D27E-E189B7143604}"/>
              </a:ext>
            </a:extLst>
          </p:cNvPr>
          <p:cNvSpPr>
            <a:spLocks noGrp="1"/>
          </p:cNvSpPr>
          <p:nvPr>
            <p:ph type="title"/>
          </p:nvPr>
        </p:nvSpPr>
        <p:spPr>
          <a:xfrm>
            <a:off x="2437480" y="507491"/>
            <a:ext cx="4269039" cy="1188720"/>
          </a:xfrm>
        </p:spPr>
        <p:txBody>
          <a:bodyPr/>
          <a:lstStyle/>
          <a:p>
            <a:r>
              <a:rPr lang="en-US" dirty="0"/>
              <a:t>General tenant:</a:t>
            </a:r>
          </a:p>
        </p:txBody>
      </p:sp>
      <p:sp>
        <p:nvSpPr>
          <p:cNvPr id="3" name="Content Placeholder 2">
            <a:extLst>
              <a:ext uri="{FF2B5EF4-FFF2-40B4-BE49-F238E27FC236}">
                <a16:creationId xmlns:a16="http://schemas.microsoft.com/office/drawing/2014/main" id="{40F70347-29D8-2505-BDE1-EFD43544ECFA}"/>
              </a:ext>
            </a:extLst>
          </p:cNvPr>
          <p:cNvSpPr>
            <a:spLocks noGrp="1"/>
          </p:cNvSpPr>
          <p:nvPr>
            <p:ph idx="1"/>
          </p:nvPr>
        </p:nvSpPr>
        <p:spPr>
          <a:xfrm>
            <a:off x="171450" y="2147696"/>
            <a:ext cx="8801100" cy="952691"/>
          </a:xfrm>
        </p:spPr>
        <p:txBody>
          <a:bodyPr>
            <a:noAutofit/>
          </a:bodyPr>
          <a:lstStyle/>
          <a:p>
            <a:pPr marL="0" indent="0" algn="ctr">
              <a:buNone/>
            </a:pPr>
            <a:r>
              <a:rPr lang="en-US" sz="3000" dirty="0"/>
              <a:t>Mirroring:  Project what you want to see.</a:t>
            </a:r>
          </a:p>
          <a:p>
            <a:pPr marL="0" indent="0" algn="ctr">
              <a:buNone/>
            </a:pPr>
            <a:br>
              <a:rPr lang="en-US" sz="3000" dirty="0"/>
            </a:br>
            <a:r>
              <a:rPr lang="en-US" sz="3000" dirty="0"/>
              <a:t>Safe distance</a:t>
            </a:r>
          </a:p>
          <a:p>
            <a:pPr marL="0" indent="0" algn="ctr">
              <a:buNone/>
            </a:pPr>
            <a:r>
              <a:rPr lang="en-US" sz="3000" dirty="0"/>
              <a:t>Calm, gentle voice</a:t>
            </a:r>
          </a:p>
          <a:p>
            <a:pPr marL="0" indent="0" algn="ctr">
              <a:buNone/>
            </a:pPr>
            <a:r>
              <a:rPr lang="en-US" sz="3000" dirty="0"/>
              <a:t>Non-threatening body language</a:t>
            </a:r>
          </a:p>
          <a:p>
            <a:pPr marL="0" indent="0" algn="ctr">
              <a:buNone/>
            </a:pPr>
            <a:r>
              <a:rPr lang="en-US" sz="3000" dirty="0"/>
              <a:t>Seeing a desire to connect, understand</a:t>
            </a:r>
          </a:p>
          <a:p>
            <a:pPr marL="0" indent="0" algn="ctr">
              <a:buNone/>
            </a:pPr>
            <a:r>
              <a:rPr lang="en-US" sz="3000" i="1" dirty="0"/>
              <a:t>Find something you genuinely like/admire about this person.</a:t>
            </a:r>
          </a:p>
          <a:p>
            <a:pPr marL="0" indent="0" algn="ctr">
              <a:buNone/>
            </a:pPr>
            <a:endParaRPr lang="en-US" sz="3000" dirty="0"/>
          </a:p>
          <a:p>
            <a:pPr marL="0" indent="0" algn="ctr">
              <a:buNone/>
            </a:pPr>
            <a:endParaRPr lang="en-US" sz="3000" dirty="0"/>
          </a:p>
        </p:txBody>
      </p:sp>
      <p:pic>
        <p:nvPicPr>
          <p:cNvPr id="14338" name="Picture 2" descr="mirror clipart black and white - Clip Art Library">
            <a:extLst>
              <a:ext uri="{FF2B5EF4-FFF2-40B4-BE49-F238E27FC236}">
                <a16:creationId xmlns:a16="http://schemas.microsoft.com/office/drawing/2014/main" id="{3D728AC1-500C-C628-0409-7B7A82F80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309753"/>
            <a:ext cx="1494485" cy="165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578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FF95-945A-F343-A89E-4191DF31E12F}"/>
              </a:ext>
            </a:extLst>
          </p:cNvPr>
          <p:cNvSpPr>
            <a:spLocks noGrp="1"/>
          </p:cNvSpPr>
          <p:nvPr>
            <p:ph type="title"/>
          </p:nvPr>
        </p:nvSpPr>
        <p:spPr>
          <a:xfrm>
            <a:off x="1961431" y="384794"/>
            <a:ext cx="5221138" cy="860646"/>
          </a:xfrm>
        </p:spPr>
        <p:txBody>
          <a:bodyPr>
            <a:normAutofit fontScale="90000"/>
          </a:bodyPr>
          <a:lstStyle/>
          <a:p>
            <a:r>
              <a:rPr lang="en-US" dirty="0"/>
              <a:t>Overdose &amp;</a:t>
            </a:r>
            <a:br>
              <a:rPr lang="en-US" dirty="0"/>
            </a:br>
            <a:r>
              <a:rPr lang="en-US" dirty="0"/>
              <a:t>Acute Intoxication</a:t>
            </a:r>
          </a:p>
        </p:txBody>
      </p:sp>
      <p:sp>
        <p:nvSpPr>
          <p:cNvPr id="3" name="Content Placeholder 2">
            <a:extLst>
              <a:ext uri="{FF2B5EF4-FFF2-40B4-BE49-F238E27FC236}">
                <a16:creationId xmlns:a16="http://schemas.microsoft.com/office/drawing/2014/main" id="{6705EAF7-CD20-D547-80CB-6B413641748B}"/>
              </a:ext>
            </a:extLst>
          </p:cNvPr>
          <p:cNvSpPr>
            <a:spLocks noGrp="1"/>
          </p:cNvSpPr>
          <p:nvPr>
            <p:ph idx="1"/>
          </p:nvPr>
        </p:nvSpPr>
        <p:spPr>
          <a:xfrm>
            <a:off x="227855" y="2206724"/>
            <a:ext cx="5937755" cy="3101983"/>
          </a:xfrm>
        </p:spPr>
        <p:txBody>
          <a:bodyPr>
            <a:normAutofit/>
          </a:bodyPr>
          <a:lstStyle/>
          <a:p>
            <a:pPr marL="457200" indent="-457200">
              <a:buAutoNum type="arabicPeriod"/>
            </a:pPr>
            <a:r>
              <a:rPr lang="en-US" sz="2500" dirty="0"/>
              <a:t>Get trained in use of naloxone. </a:t>
            </a:r>
          </a:p>
          <a:p>
            <a:pPr marL="457200" indent="-457200">
              <a:buAutoNum type="arabicPeriod"/>
            </a:pPr>
            <a:r>
              <a:rPr lang="en-US" sz="2500" dirty="0"/>
              <a:t>Check airways, breathing, &amp; circulation.</a:t>
            </a:r>
          </a:p>
          <a:p>
            <a:pPr marL="457200" indent="-457200">
              <a:buAutoNum type="arabicPeriod"/>
            </a:pPr>
            <a:r>
              <a:rPr lang="en-US" sz="2500" dirty="0"/>
              <a:t>Know and use the recovery position.</a:t>
            </a:r>
          </a:p>
          <a:p>
            <a:pPr marL="457200" indent="-457200">
              <a:buAutoNum type="arabicPeriod"/>
            </a:pPr>
            <a:r>
              <a:rPr lang="en-US" sz="2500" dirty="0"/>
              <a:t>Watch for dehydration/overheating.</a:t>
            </a:r>
          </a:p>
          <a:p>
            <a:pPr marL="457200" indent="-457200">
              <a:buAutoNum type="arabicPeriod"/>
            </a:pPr>
            <a:r>
              <a:rPr lang="en-US" sz="2500" dirty="0"/>
              <a:t>Call ambulance, relay information.</a:t>
            </a:r>
          </a:p>
          <a:p>
            <a:pPr marL="457200" indent="-457200">
              <a:buAutoNum type="arabicPeriod"/>
            </a:pPr>
            <a:endParaRPr lang="en-US" sz="2500" dirty="0"/>
          </a:p>
        </p:txBody>
      </p:sp>
      <p:pic>
        <p:nvPicPr>
          <p:cNvPr id="5" name="Picture 4" descr="A screenshot of a cell phone&#10;&#10;Description automatically generated">
            <a:extLst>
              <a:ext uri="{FF2B5EF4-FFF2-40B4-BE49-F238E27FC236}">
                <a16:creationId xmlns:a16="http://schemas.microsoft.com/office/drawing/2014/main" id="{4F16A3EF-7B2A-824D-80C1-A9ABD7053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388" y="1654634"/>
            <a:ext cx="2589757" cy="4818572"/>
          </a:xfrm>
          <a:prstGeom prst="rect">
            <a:avLst/>
          </a:prstGeom>
        </p:spPr>
      </p:pic>
      <p:sp>
        <p:nvSpPr>
          <p:cNvPr id="6" name="TextBox 5">
            <a:extLst>
              <a:ext uri="{FF2B5EF4-FFF2-40B4-BE49-F238E27FC236}">
                <a16:creationId xmlns:a16="http://schemas.microsoft.com/office/drawing/2014/main" id="{E75907B0-C138-B841-BDC9-4F8E94F8C943}"/>
              </a:ext>
            </a:extLst>
          </p:cNvPr>
          <p:cNvSpPr txBox="1"/>
          <p:nvPr/>
        </p:nvSpPr>
        <p:spPr>
          <a:xfrm>
            <a:off x="227855" y="6473206"/>
            <a:ext cx="3942272" cy="369332"/>
          </a:xfrm>
          <a:prstGeom prst="rect">
            <a:avLst/>
          </a:prstGeom>
          <a:noFill/>
        </p:spPr>
        <p:txBody>
          <a:bodyPr wrap="square" rtlCol="0">
            <a:spAutoFit/>
          </a:bodyPr>
          <a:lstStyle/>
          <a:p>
            <a:r>
              <a:rPr lang="en-US" dirty="0"/>
              <a:t>Mental Health First Aid Australia, 2019</a:t>
            </a:r>
          </a:p>
        </p:txBody>
      </p:sp>
    </p:spTree>
    <p:extLst>
      <p:ext uri="{BB962C8B-B14F-4D97-AF65-F5344CB8AC3E}">
        <p14:creationId xmlns:p14="http://schemas.microsoft.com/office/powerpoint/2010/main" val="1399385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2F3A-8A68-1947-976D-31BF48039032}"/>
              </a:ext>
            </a:extLst>
          </p:cNvPr>
          <p:cNvSpPr>
            <a:spLocks noGrp="1"/>
          </p:cNvSpPr>
          <p:nvPr>
            <p:ph type="title"/>
          </p:nvPr>
        </p:nvSpPr>
        <p:spPr>
          <a:xfrm>
            <a:off x="1673175" y="256682"/>
            <a:ext cx="6194461" cy="732395"/>
          </a:xfrm>
        </p:spPr>
        <p:txBody>
          <a:bodyPr>
            <a:normAutofit fontScale="90000"/>
          </a:bodyPr>
          <a:lstStyle/>
          <a:p>
            <a:r>
              <a:rPr lang="en-US" dirty="0"/>
              <a:t>Helping someone who is Suicidal</a:t>
            </a:r>
          </a:p>
        </p:txBody>
      </p:sp>
      <p:sp>
        <p:nvSpPr>
          <p:cNvPr id="5" name="TextBox 4">
            <a:extLst>
              <a:ext uri="{FF2B5EF4-FFF2-40B4-BE49-F238E27FC236}">
                <a16:creationId xmlns:a16="http://schemas.microsoft.com/office/drawing/2014/main" id="{537D55BD-07D9-B04E-B6FF-5C1773182164}"/>
              </a:ext>
            </a:extLst>
          </p:cNvPr>
          <p:cNvSpPr txBox="1"/>
          <p:nvPr/>
        </p:nvSpPr>
        <p:spPr>
          <a:xfrm>
            <a:off x="500333" y="1331818"/>
            <a:ext cx="2552724" cy="477054"/>
          </a:xfrm>
          <a:prstGeom prst="rect">
            <a:avLst/>
          </a:prstGeom>
          <a:noFill/>
        </p:spPr>
        <p:txBody>
          <a:bodyPr wrap="square" rtlCol="0">
            <a:spAutoFit/>
          </a:bodyPr>
          <a:lstStyle/>
          <a:p>
            <a:r>
              <a:rPr lang="en-US" sz="2500" u="sng" dirty="0">
                <a:latin typeface="Arial" panose="020B0604020202020204" pitchFamily="34" charset="0"/>
                <a:cs typeface="Arial" panose="020B0604020202020204" pitchFamily="34" charset="0"/>
              </a:rPr>
              <a:t>Response:</a:t>
            </a:r>
          </a:p>
        </p:txBody>
      </p:sp>
      <p:sp>
        <p:nvSpPr>
          <p:cNvPr id="3" name="TextBox 2">
            <a:extLst>
              <a:ext uri="{FF2B5EF4-FFF2-40B4-BE49-F238E27FC236}">
                <a16:creationId xmlns:a16="http://schemas.microsoft.com/office/drawing/2014/main" id="{3643366A-F906-3E4B-8673-8961B5E6616D}"/>
              </a:ext>
            </a:extLst>
          </p:cNvPr>
          <p:cNvSpPr txBox="1"/>
          <p:nvPr/>
        </p:nvSpPr>
        <p:spPr>
          <a:xfrm>
            <a:off x="828135" y="2018581"/>
            <a:ext cx="8143336" cy="4216539"/>
          </a:xfrm>
          <a:prstGeom prst="rect">
            <a:avLst/>
          </a:prstGeom>
          <a:noFill/>
        </p:spPr>
        <p:txBody>
          <a:bodyPr wrap="square" rtlCol="0">
            <a:spAutoFit/>
          </a:bodyPr>
          <a:lstStyle/>
          <a:p>
            <a:pPr marL="342900" indent="-342900">
              <a:lnSpc>
                <a:spcPct val="200000"/>
              </a:lnSpc>
              <a:buAutoNum type="arabicPeriod"/>
            </a:pPr>
            <a:r>
              <a:rPr lang="en-US" sz="2500" b="1" dirty="0">
                <a:solidFill>
                  <a:schemeClr val="accent1">
                    <a:lumMod val="50000"/>
                  </a:schemeClr>
                </a:solidFill>
              </a:rPr>
              <a:t>A</a:t>
            </a:r>
            <a:r>
              <a:rPr lang="en-US" sz="2500" dirty="0"/>
              <a:t>ssess for risk of harm: </a:t>
            </a:r>
            <a:r>
              <a:rPr lang="en-US" sz="2500" dirty="0">
                <a:solidFill>
                  <a:srgbClr val="C00000"/>
                </a:solidFill>
              </a:rPr>
              <a:t>Thoughts, Plan, Intent, Means</a:t>
            </a:r>
          </a:p>
          <a:p>
            <a:pPr marL="342900" indent="-342900">
              <a:lnSpc>
                <a:spcPct val="200000"/>
              </a:lnSpc>
              <a:buAutoNum type="arabicPeriod"/>
            </a:pPr>
            <a:r>
              <a:rPr lang="en-US" sz="2500" b="1" dirty="0">
                <a:solidFill>
                  <a:schemeClr val="accent1">
                    <a:lumMod val="50000"/>
                  </a:schemeClr>
                </a:solidFill>
              </a:rPr>
              <a:t>L</a:t>
            </a:r>
            <a:r>
              <a:rPr lang="en-US" sz="2500" dirty="0"/>
              <a:t>isten non-judgmentally. </a:t>
            </a:r>
            <a:r>
              <a:rPr lang="en-US" sz="2500" i="1" dirty="0">
                <a:solidFill>
                  <a:srgbClr val="0070C0"/>
                </a:solidFill>
              </a:rPr>
              <a:t>REALLY LISTEN. Sit in it with them.</a:t>
            </a:r>
            <a:endParaRPr lang="en-US" sz="2500" dirty="0">
              <a:solidFill>
                <a:srgbClr val="0070C0"/>
              </a:solidFill>
            </a:endParaRPr>
          </a:p>
          <a:p>
            <a:pPr marL="342900" indent="-342900">
              <a:lnSpc>
                <a:spcPct val="200000"/>
              </a:lnSpc>
              <a:buAutoNum type="arabicPeriod"/>
            </a:pPr>
            <a:r>
              <a:rPr lang="en-US" sz="2500" b="1" dirty="0">
                <a:solidFill>
                  <a:schemeClr val="accent1">
                    <a:lumMod val="50000"/>
                  </a:schemeClr>
                </a:solidFill>
              </a:rPr>
              <a:t>G</a:t>
            </a:r>
            <a:r>
              <a:rPr lang="en-US" sz="2500" dirty="0"/>
              <a:t>ive reassurance and information</a:t>
            </a:r>
          </a:p>
          <a:p>
            <a:pPr marL="342900" indent="-342900">
              <a:lnSpc>
                <a:spcPct val="200000"/>
              </a:lnSpc>
              <a:buAutoNum type="arabicPeriod"/>
            </a:pPr>
            <a:r>
              <a:rPr lang="en-US" sz="2500" b="1" dirty="0">
                <a:solidFill>
                  <a:schemeClr val="accent1">
                    <a:lumMod val="50000"/>
                  </a:schemeClr>
                </a:solidFill>
              </a:rPr>
              <a:t>E</a:t>
            </a:r>
            <a:r>
              <a:rPr lang="en-US" sz="2500" dirty="0"/>
              <a:t>ncourage professional help (DBT, CBT)</a:t>
            </a:r>
          </a:p>
          <a:p>
            <a:pPr marL="342900" indent="-342900">
              <a:lnSpc>
                <a:spcPct val="200000"/>
              </a:lnSpc>
              <a:buAutoNum type="arabicPeriod"/>
            </a:pPr>
            <a:r>
              <a:rPr lang="en-US" sz="2500" b="1" dirty="0">
                <a:solidFill>
                  <a:schemeClr val="accent1">
                    <a:lumMod val="50000"/>
                  </a:schemeClr>
                </a:solidFill>
              </a:rPr>
              <a:t>E</a:t>
            </a:r>
            <a:r>
              <a:rPr lang="en-US" sz="2500" dirty="0"/>
              <a:t>ncourage self-help and other support strategies</a:t>
            </a:r>
          </a:p>
          <a:p>
            <a:pPr marL="342900" indent="-342900">
              <a:buAutoNum type="arabicPeriod"/>
            </a:pPr>
            <a:endParaRPr lang="en-US" dirty="0"/>
          </a:p>
        </p:txBody>
      </p:sp>
      <p:sp>
        <p:nvSpPr>
          <p:cNvPr id="4" name="TextBox 3">
            <a:extLst>
              <a:ext uri="{FF2B5EF4-FFF2-40B4-BE49-F238E27FC236}">
                <a16:creationId xmlns:a16="http://schemas.microsoft.com/office/drawing/2014/main" id="{AD4530FF-92E6-284F-8CDB-91BB566B5F11}"/>
              </a:ext>
            </a:extLst>
          </p:cNvPr>
          <p:cNvSpPr txBox="1"/>
          <p:nvPr/>
        </p:nvSpPr>
        <p:spPr>
          <a:xfrm>
            <a:off x="5029199" y="6077423"/>
            <a:ext cx="3942272" cy="369332"/>
          </a:xfrm>
          <a:prstGeom prst="rect">
            <a:avLst/>
          </a:prstGeom>
          <a:noFill/>
        </p:spPr>
        <p:txBody>
          <a:bodyPr wrap="square" rtlCol="0">
            <a:spAutoFit/>
          </a:bodyPr>
          <a:lstStyle/>
          <a:p>
            <a:r>
              <a:rPr lang="en-US" dirty="0"/>
              <a:t>Mental Health First Aid USA, 2020</a:t>
            </a:r>
          </a:p>
        </p:txBody>
      </p:sp>
    </p:spTree>
    <p:extLst>
      <p:ext uri="{BB962C8B-B14F-4D97-AF65-F5344CB8AC3E}">
        <p14:creationId xmlns:p14="http://schemas.microsoft.com/office/powerpoint/2010/main" val="1409704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2F3A-8A68-1947-976D-31BF48039032}"/>
              </a:ext>
            </a:extLst>
          </p:cNvPr>
          <p:cNvSpPr>
            <a:spLocks noGrp="1"/>
          </p:cNvSpPr>
          <p:nvPr>
            <p:ph type="title"/>
          </p:nvPr>
        </p:nvSpPr>
        <p:spPr>
          <a:xfrm>
            <a:off x="2722268" y="190843"/>
            <a:ext cx="4096276" cy="929340"/>
          </a:xfrm>
        </p:spPr>
        <p:txBody>
          <a:bodyPr>
            <a:normAutofit fontScale="90000"/>
          </a:bodyPr>
          <a:lstStyle/>
          <a:p>
            <a:r>
              <a:rPr lang="en-US" dirty="0"/>
              <a:t>Helping in a crisis: </a:t>
            </a:r>
            <a:br>
              <a:rPr lang="en-US" dirty="0"/>
            </a:br>
            <a:r>
              <a:rPr lang="en-US" dirty="0"/>
              <a:t>Panic Attacks</a:t>
            </a:r>
          </a:p>
        </p:txBody>
      </p:sp>
      <p:sp>
        <p:nvSpPr>
          <p:cNvPr id="5" name="TextBox 4">
            <a:extLst>
              <a:ext uri="{FF2B5EF4-FFF2-40B4-BE49-F238E27FC236}">
                <a16:creationId xmlns:a16="http://schemas.microsoft.com/office/drawing/2014/main" id="{537D55BD-07D9-B04E-B6FF-5C1773182164}"/>
              </a:ext>
            </a:extLst>
          </p:cNvPr>
          <p:cNvSpPr txBox="1"/>
          <p:nvPr/>
        </p:nvSpPr>
        <p:spPr>
          <a:xfrm>
            <a:off x="500333" y="1331818"/>
            <a:ext cx="2552724" cy="477054"/>
          </a:xfrm>
          <a:prstGeom prst="rect">
            <a:avLst/>
          </a:prstGeom>
          <a:noFill/>
        </p:spPr>
        <p:txBody>
          <a:bodyPr wrap="square" rtlCol="0">
            <a:spAutoFit/>
          </a:bodyPr>
          <a:lstStyle/>
          <a:p>
            <a:r>
              <a:rPr lang="en-US" sz="2500" u="sng" dirty="0">
                <a:latin typeface="Arial" panose="020B0604020202020204" pitchFamily="34" charset="0"/>
                <a:cs typeface="Arial" panose="020B0604020202020204" pitchFamily="34" charset="0"/>
              </a:rPr>
              <a:t>Response:</a:t>
            </a:r>
          </a:p>
        </p:txBody>
      </p:sp>
      <p:sp>
        <p:nvSpPr>
          <p:cNvPr id="3" name="TextBox 2">
            <a:extLst>
              <a:ext uri="{FF2B5EF4-FFF2-40B4-BE49-F238E27FC236}">
                <a16:creationId xmlns:a16="http://schemas.microsoft.com/office/drawing/2014/main" id="{3643366A-F906-3E4B-8673-8961B5E6616D}"/>
              </a:ext>
            </a:extLst>
          </p:cNvPr>
          <p:cNvSpPr txBox="1"/>
          <p:nvPr/>
        </p:nvSpPr>
        <p:spPr>
          <a:xfrm>
            <a:off x="828135" y="2018581"/>
            <a:ext cx="7884543" cy="4216539"/>
          </a:xfrm>
          <a:prstGeom prst="rect">
            <a:avLst/>
          </a:prstGeom>
          <a:noFill/>
        </p:spPr>
        <p:txBody>
          <a:bodyPr wrap="square" rtlCol="0">
            <a:spAutoFit/>
          </a:bodyPr>
          <a:lstStyle/>
          <a:p>
            <a:pPr marL="342900" indent="-342900">
              <a:lnSpc>
                <a:spcPct val="200000"/>
              </a:lnSpc>
              <a:buAutoNum type="arabicPeriod"/>
            </a:pPr>
            <a:r>
              <a:rPr lang="en-US" sz="2500" b="1" dirty="0">
                <a:solidFill>
                  <a:schemeClr val="accent1">
                    <a:lumMod val="50000"/>
                  </a:schemeClr>
                </a:solidFill>
              </a:rPr>
              <a:t>A</a:t>
            </a:r>
            <a:r>
              <a:rPr lang="en-US" sz="2500" dirty="0"/>
              <a:t>ssess for risk of harm (RULE OUT CARDIAC!)</a:t>
            </a:r>
          </a:p>
          <a:p>
            <a:pPr marL="342900" indent="-342900">
              <a:lnSpc>
                <a:spcPct val="200000"/>
              </a:lnSpc>
              <a:buAutoNum type="arabicPeriod"/>
            </a:pPr>
            <a:r>
              <a:rPr lang="en-US" sz="2500" b="1" dirty="0">
                <a:solidFill>
                  <a:schemeClr val="accent1">
                    <a:lumMod val="50000"/>
                  </a:schemeClr>
                </a:solidFill>
              </a:rPr>
              <a:t>L</a:t>
            </a:r>
            <a:r>
              <a:rPr lang="en-US" sz="2500" dirty="0"/>
              <a:t>isten non-judgmentally</a:t>
            </a:r>
          </a:p>
          <a:p>
            <a:pPr marL="342900" indent="-342900">
              <a:lnSpc>
                <a:spcPct val="200000"/>
              </a:lnSpc>
              <a:buAutoNum type="arabicPeriod"/>
            </a:pPr>
            <a:r>
              <a:rPr lang="en-US" sz="2500" b="1" dirty="0">
                <a:solidFill>
                  <a:schemeClr val="accent1">
                    <a:lumMod val="50000"/>
                  </a:schemeClr>
                </a:solidFill>
              </a:rPr>
              <a:t>G</a:t>
            </a:r>
            <a:r>
              <a:rPr lang="en-US" sz="2500" dirty="0"/>
              <a:t>ive reassurance and information</a:t>
            </a:r>
          </a:p>
          <a:p>
            <a:pPr marL="342900" indent="-342900">
              <a:lnSpc>
                <a:spcPct val="200000"/>
              </a:lnSpc>
              <a:buAutoNum type="arabicPeriod"/>
            </a:pPr>
            <a:r>
              <a:rPr lang="en-US" sz="2500" b="1" dirty="0">
                <a:solidFill>
                  <a:schemeClr val="accent1">
                    <a:lumMod val="50000"/>
                  </a:schemeClr>
                </a:solidFill>
              </a:rPr>
              <a:t>E</a:t>
            </a:r>
            <a:r>
              <a:rPr lang="en-US" sz="2500" dirty="0"/>
              <a:t>ncourage professional help</a:t>
            </a:r>
          </a:p>
          <a:p>
            <a:pPr marL="342900" indent="-342900">
              <a:lnSpc>
                <a:spcPct val="200000"/>
              </a:lnSpc>
              <a:buAutoNum type="arabicPeriod"/>
            </a:pPr>
            <a:r>
              <a:rPr lang="en-US" sz="2500" b="1" dirty="0">
                <a:solidFill>
                  <a:schemeClr val="accent1">
                    <a:lumMod val="50000"/>
                  </a:schemeClr>
                </a:solidFill>
              </a:rPr>
              <a:t>E</a:t>
            </a:r>
            <a:r>
              <a:rPr lang="en-US" sz="2500" dirty="0"/>
              <a:t>ncourage self-help and other support strategies</a:t>
            </a:r>
          </a:p>
          <a:p>
            <a:pPr marL="342900" indent="-342900">
              <a:buAutoNum type="arabicPeriod"/>
            </a:pPr>
            <a:endParaRPr lang="en-US" dirty="0"/>
          </a:p>
        </p:txBody>
      </p:sp>
      <p:sp>
        <p:nvSpPr>
          <p:cNvPr id="4" name="TextBox 3">
            <a:extLst>
              <a:ext uri="{FF2B5EF4-FFF2-40B4-BE49-F238E27FC236}">
                <a16:creationId xmlns:a16="http://schemas.microsoft.com/office/drawing/2014/main" id="{AD4530FF-92E6-284F-8CDB-91BB566B5F11}"/>
              </a:ext>
            </a:extLst>
          </p:cNvPr>
          <p:cNvSpPr txBox="1"/>
          <p:nvPr/>
        </p:nvSpPr>
        <p:spPr>
          <a:xfrm>
            <a:off x="5029199" y="6077423"/>
            <a:ext cx="3942272" cy="369332"/>
          </a:xfrm>
          <a:prstGeom prst="rect">
            <a:avLst/>
          </a:prstGeom>
          <a:noFill/>
        </p:spPr>
        <p:txBody>
          <a:bodyPr wrap="square" rtlCol="0">
            <a:spAutoFit/>
          </a:bodyPr>
          <a:lstStyle/>
          <a:p>
            <a:r>
              <a:rPr lang="en-US" dirty="0"/>
              <a:t>Mental Health First Aid USA, 2020</a:t>
            </a:r>
          </a:p>
        </p:txBody>
      </p:sp>
    </p:spTree>
    <p:extLst>
      <p:ext uri="{BB962C8B-B14F-4D97-AF65-F5344CB8AC3E}">
        <p14:creationId xmlns:p14="http://schemas.microsoft.com/office/powerpoint/2010/main" val="430252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C334-320F-7DE5-9953-1EAE73D452EF}"/>
              </a:ext>
            </a:extLst>
          </p:cNvPr>
          <p:cNvSpPr>
            <a:spLocks noGrp="1"/>
          </p:cNvSpPr>
          <p:nvPr>
            <p:ph type="title"/>
          </p:nvPr>
        </p:nvSpPr>
        <p:spPr>
          <a:xfrm>
            <a:off x="2230311" y="436054"/>
            <a:ext cx="4683377" cy="992696"/>
          </a:xfrm>
        </p:spPr>
        <p:txBody>
          <a:bodyPr/>
          <a:lstStyle/>
          <a:p>
            <a:r>
              <a:rPr lang="en-US" dirty="0"/>
              <a:t>Interventions</a:t>
            </a:r>
          </a:p>
        </p:txBody>
      </p:sp>
      <p:sp>
        <p:nvSpPr>
          <p:cNvPr id="3" name="Content Placeholder 2">
            <a:extLst>
              <a:ext uri="{FF2B5EF4-FFF2-40B4-BE49-F238E27FC236}">
                <a16:creationId xmlns:a16="http://schemas.microsoft.com/office/drawing/2014/main" id="{C74AFD68-AF65-9048-08ED-AD36677A82FA}"/>
              </a:ext>
            </a:extLst>
          </p:cNvPr>
          <p:cNvSpPr>
            <a:spLocks noGrp="1"/>
          </p:cNvSpPr>
          <p:nvPr>
            <p:ph idx="1"/>
          </p:nvPr>
        </p:nvSpPr>
        <p:spPr/>
        <p:txBody>
          <a:bodyPr/>
          <a:lstStyle/>
          <a:p>
            <a:endParaRPr lang="en-US"/>
          </a:p>
        </p:txBody>
      </p:sp>
      <p:pic>
        <p:nvPicPr>
          <p:cNvPr id="5122" name="Picture 2" descr="No photo description available.">
            <a:extLst>
              <a:ext uri="{FF2B5EF4-FFF2-40B4-BE49-F238E27FC236}">
                <a16:creationId xmlns:a16="http://schemas.microsoft.com/office/drawing/2014/main" id="{FF1A5B94-F5F5-0FE1-C371-85A532BBE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 y="1583246"/>
            <a:ext cx="8153400" cy="483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A2E645-3258-1636-67FE-60163D938169}"/>
              </a:ext>
            </a:extLst>
          </p:cNvPr>
          <p:cNvSpPr txBox="1"/>
          <p:nvPr/>
        </p:nvSpPr>
        <p:spPr>
          <a:xfrm>
            <a:off x="2122423" y="3429000"/>
            <a:ext cx="4899152" cy="784830"/>
          </a:xfrm>
          <a:prstGeom prst="rect">
            <a:avLst/>
          </a:prstGeom>
          <a:solidFill>
            <a:schemeClr val="tx1"/>
          </a:solidFill>
        </p:spPr>
        <p:txBody>
          <a:bodyPr wrap="square" rtlCol="0">
            <a:spAutoFit/>
          </a:bodyPr>
          <a:lstStyle/>
          <a:p>
            <a:pPr algn="ctr"/>
            <a:r>
              <a:rPr lang="en-US" sz="4500" dirty="0">
                <a:solidFill>
                  <a:schemeClr val="bg1"/>
                </a:solidFill>
              </a:rPr>
              <a:t>Pattern Recognition</a:t>
            </a:r>
          </a:p>
        </p:txBody>
      </p:sp>
    </p:spTree>
    <p:extLst>
      <p:ext uri="{BB962C8B-B14F-4D97-AF65-F5344CB8AC3E}">
        <p14:creationId xmlns:p14="http://schemas.microsoft.com/office/powerpoint/2010/main" val="972285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9D65-A152-C940-81DF-7244565F28C3}"/>
              </a:ext>
            </a:extLst>
          </p:cNvPr>
          <p:cNvSpPr>
            <a:spLocks noGrp="1"/>
          </p:cNvSpPr>
          <p:nvPr>
            <p:ph type="title"/>
          </p:nvPr>
        </p:nvSpPr>
        <p:spPr>
          <a:xfrm>
            <a:off x="1228126" y="524259"/>
            <a:ext cx="6728241" cy="1061654"/>
          </a:xfrm>
        </p:spPr>
        <p:txBody>
          <a:bodyPr>
            <a:normAutofit fontScale="90000"/>
          </a:bodyPr>
          <a:lstStyle/>
          <a:p>
            <a:r>
              <a:rPr lang="en-US" b="1" dirty="0">
                <a:solidFill>
                  <a:srgbClr val="008F00"/>
                </a:solidFill>
              </a:rPr>
              <a:t>Resilience</a:t>
            </a:r>
            <a:r>
              <a:rPr lang="en-US" dirty="0"/>
              <a:t>: Two-Prongs, Same idea</a:t>
            </a:r>
          </a:p>
        </p:txBody>
      </p:sp>
      <p:sp>
        <p:nvSpPr>
          <p:cNvPr id="7" name="Down Arrow 6">
            <a:extLst>
              <a:ext uri="{FF2B5EF4-FFF2-40B4-BE49-F238E27FC236}">
                <a16:creationId xmlns:a16="http://schemas.microsoft.com/office/drawing/2014/main" id="{02E93EEA-0520-AC43-B7D9-C4D3440C91FB}"/>
              </a:ext>
            </a:extLst>
          </p:cNvPr>
          <p:cNvSpPr/>
          <p:nvPr/>
        </p:nvSpPr>
        <p:spPr>
          <a:xfrm rot="1594773">
            <a:off x="2973033" y="1709313"/>
            <a:ext cx="249554" cy="280221"/>
          </a:xfrm>
          <a:prstGeom prst="downArrow">
            <a:avLst>
              <a:gd name="adj1" fmla="val 49981"/>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10" name="TextBox 9">
            <a:extLst>
              <a:ext uri="{FF2B5EF4-FFF2-40B4-BE49-F238E27FC236}">
                <a16:creationId xmlns:a16="http://schemas.microsoft.com/office/drawing/2014/main" id="{A40076C9-B156-F641-9770-853A9416CC4F}"/>
              </a:ext>
            </a:extLst>
          </p:cNvPr>
          <p:cNvSpPr txBox="1"/>
          <p:nvPr/>
        </p:nvSpPr>
        <p:spPr>
          <a:xfrm>
            <a:off x="7296426" y="6492869"/>
            <a:ext cx="3581400" cy="230832"/>
          </a:xfrm>
          <a:prstGeom prst="rect">
            <a:avLst/>
          </a:prstGeom>
          <a:noFill/>
        </p:spPr>
        <p:txBody>
          <a:bodyPr wrap="square" rtlCol="0">
            <a:spAutoFit/>
          </a:bodyPr>
          <a:lstStyle/>
          <a:p>
            <a:pPr defTabSz="342900"/>
            <a:r>
              <a:rPr lang="en-US" sz="900" dirty="0">
                <a:solidFill>
                  <a:srgbClr val="FFFFFF">
                    <a:lumMod val="65000"/>
                  </a:srgbClr>
                </a:solidFill>
                <a:latin typeface="Gill Sans MT" panose="020B0502020104020203"/>
              </a:rPr>
              <a:t>Lauren Ashbaugh, Ph.D., NCSP</a:t>
            </a:r>
          </a:p>
        </p:txBody>
      </p:sp>
      <p:sp>
        <p:nvSpPr>
          <p:cNvPr id="14" name="Content Placeholder 2">
            <a:extLst>
              <a:ext uri="{FF2B5EF4-FFF2-40B4-BE49-F238E27FC236}">
                <a16:creationId xmlns:a16="http://schemas.microsoft.com/office/drawing/2014/main" id="{E8C93052-CEAD-EE40-BB21-2030F09420DB}"/>
              </a:ext>
            </a:extLst>
          </p:cNvPr>
          <p:cNvSpPr txBox="1">
            <a:spLocks/>
          </p:cNvSpPr>
          <p:nvPr/>
        </p:nvSpPr>
        <p:spPr>
          <a:xfrm>
            <a:off x="4953802" y="2418085"/>
            <a:ext cx="3875873" cy="3242612"/>
          </a:xfrm>
          <a:prstGeom prst="rect">
            <a:avLst/>
          </a:prstGeom>
          <a:solidFill>
            <a:schemeClr val="bg1"/>
          </a:solidFill>
          <a:ln w="22225">
            <a:solidFill>
              <a:srgbClr val="404040"/>
            </a:solidFill>
          </a:ln>
        </p:spPr>
        <p:txBody>
          <a:bodyPr vert="horz" lIns="68580" tIns="34290" rIns="68580" bIns="34290" rtlCol="0">
            <a:normAutofit fontScale="77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defTabSz="685800">
              <a:spcBef>
                <a:spcPts val="750"/>
              </a:spcBef>
              <a:buClr>
                <a:srgbClr val="9BAFB5"/>
              </a:buClr>
              <a:buNone/>
            </a:pPr>
            <a:endParaRPr lang="en-US" sz="135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a:solidFill>
                  <a:srgbClr val="000000">
                    <a:lumMod val="85000"/>
                    <a:lumOff val="15000"/>
                  </a:srgbClr>
                </a:solidFill>
                <a:latin typeface="Gill Sans MT" panose="020B0502020104020203"/>
              </a:rPr>
              <a:t>	harm/exposures</a:t>
            </a:r>
          </a:p>
          <a:p>
            <a:pPr marL="171450" lvl="1" indent="0" defTabSz="685800">
              <a:spcBef>
                <a:spcPts val="750"/>
              </a:spcBef>
              <a:buClr>
                <a:srgbClr val="9BAFB5"/>
              </a:buClr>
              <a:buNone/>
            </a:pPr>
            <a:endParaRPr lang="en-US" sz="135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a:solidFill>
                  <a:srgbClr val="000000">
                    <a:lumMod val="85000"/>
                    <a:lumOff val="15000"/>
                  </a:srgbClr>
                </a:solidFill>
                <a:latin typeface="Gill Sans MT" panose="020B0502020104020203"/>
              </a:rPr>
              <a:t>	regulation &amp; coping</a:t>
            </a:r>
          </a:p>
          <a:p>
            <a:pPr marL="171450" lvl="1" indent="0" defTabSz="685800">
              <a:spcBef>
                <a:spcPts val="750"/>
              </a:spcBef>
              <a:buClr>
                <a:srgbClr val="9BAFB5"/>
              </a:buClr>
              <a:buNone/>
            </a:pPr>
            <a:endParaRPr lang="en-US" sz="135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u="sng">
                <a:solidFill>
                  <a:srgbClr val="000000">
                    <a:lumMod val="85000"/>
                    <a:lumOff val="15000"/>
                  </a:srgbClr>
                </a:solidFill>
                <a:latin typeface="Gill Sans MT" panose="020B0502020104020203"/>
              </a:rPr>
              <a:t>Enhance:</a:t>
            </a:r>
          </a:p>
          <a:p>
            <a:pPr marL="342900" lvl="1" indent="-171450" defTabSz="685800">
              <a:spcBef>
                <a:spcPts val="750"/>
              </a:spcBef>
              <a:buClr>
                <a:srgbClr val="9BAFB5"/>
              </a:buClr>
            </a:pPr>
            <a:r>
              <a:rPr lang="en-US" sz="2925">
                <a:solidFill>
                  <a:srgbClr val="000000">
                    <a:lumMod val="85000"/>
                    <a:lumOff val="15000"/>
                  </a:srgbClr>
                </a:solidFill>
                <a:latin typeface="Gill Sans MT" panose="020B0502020104020203"/>
              </a:rPr>
              <a:t>positive identity formation</a:t>
            </a:r>
          </a:p>
          <a:p>
            <a:pPr marL="342900" lvl="1" indent="-171450" defTabSz="685800">
              <a:spcBef>
                <a:spcPts val="750"/>
              </a:spcBef>
              <a:buClr>
                <a:srgbClr val="9BAFB5"/>
              </a:buClr>
            </a:pPr>
            <a:r>
              <a:rPr lang="en-US" sz="2925">
                <a:solidFill>
                  <a:srgbClr val="000000">
                    <a:lumMod val="85000"/>
                    <a:lumOff val="15000"/>
                  </a:srgbClr>
                </a:solidFill>
                <a:latin typeface="Gill Sans MT" panose="020B0502020104020203"/>
              </a:rPr>
              <a:t>tenacity, competence</a:t>
            </a:r>
          </a:p>
          <a:p>
            <a:pPr marL="171450" lvl="1" indent="0" defTabSz="685800">
              <a:spcBef>
                <a:spcPts val="750"/>
              </a:spcBef>
              <a:buClr>
                <a:srgbClr val="9BAFB5"/>
              </a:buClr>
              <a:buNone/>
            </a:pPr>
            <a:endParaRPr lang="en-US" sz="135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a:solidFill>
                  <a:srgbClr val="000000">
                    <a:lumMod val="85000"/>
                    <a:lumOff val="15000"/>
                  </a:srgbClr>
                </a:solidFill>
                <a:latin typeface="Gill Sans MT" panose="020B0502020104020203"/>
              </a:rPr>
              <a:t>	connection</a:t>
            </a:r>
          </a:p>
        </p:txBody>
      </p:sp>
      <p:sp>
        <p:nvSpPr>
          <p:cNvPr id="3" name="TextBox 2">
            <a:extLst>
              <a:ext uri="{FF2B5EF4-FFF2-40B4-BE49-F238E27FC236}">
                <a16:creationId xmlns:a16="http://schemas.microsoft.com/office/drawing/2014/main" id="{1E7A09BA-F7CB-3340-83C7-8739E9FE92CF}"/>
              </a:ext>
            </a:extLst>
          </p:cNvPr>
          <p:cNvSpPr txBox="1"/>
          <p:nvPr/>
        </p:nvSpPr>
        <p:spPr>
          <a:xfrm>
            <a:off x="1437502" y="2049829"/>
            <a:ext cx="2257425" cy="438582"/>
          </a:xfrm>
          <a:prstGeom prst="rect">
            <a:avLst/>
          </a:prstGeom>
          <a:noFill/>
        </p:spPr>
        <p:txBody>
          <a:bodyPr wrap="square" rtlCol="0">
            <a:spAutoFit/>
          </a:bodyPr>
          <a:lstStyle/>
          <a:p>
            <a:pPr defTabSz="342900"/>
            <a:r>
              <a:rPr lang="en-US" sz="2250" b="1">
                <a:solidFill>
                  <a:srgbClr val="000000"/>
                </a:solidFill>
                <a:latin typeface="Gill Sans MT" panose="020B0502020104020203"/>
              </a:rPr>
              <a:t>PREVENTION</a:t>
            </a:r>
          </a:p>
        </p:txBody>
      </p:sp>
      <p:sp>
        <p:nvSpPr>
          <p:cNvPr id="15" name="TextBox 14">
            <a:extLst>
              <a:ext uri="{FF2B5EF4-FFF2-40B4-BE49-F238E27FC236}">
                <a16:creationId xmlns:a16="http://schemas.microsoft.com/office/drawing/2014/main" id="{4E891B63-24A0-4B46-ABB1-6124700E4519}"/>
              </a:ext>
            </a:extLst>
          </p:cNvPr>
          <p:cNvSpPr txBox="1"/>
          <p:nvPr/>
        </p:nvSpPr>
        <p:spPr>
          <a:xfrm>
            <a:off x="5630624" y="2058326"/>
            <a:ext cx="2831538" cy="438582"/>
          </a:xfrm>
          <a:prstGeom prst="rect">
            <a:avLst/>
          </a:prstGeom>
          <a:noFill/>
        </p:spPr>
        <p:txBody>
          <a:bodyPr wrap="square" rtlCol="0">
            <a:spAutoFit/>
          </a:bodyPr>
          <a:lstStyle/>
          <a:p>
            <a:pPr defTabSz="342900"/>
            <a:r>
              <a:rPr lang="en-US" sz="2250" b="1">
                <a:solidFill>
                  <a:srgbClr val="000000"/>
                </a:solidFill>
                <a:latin typeface="Gill Sans MT" panose="020B0502020104020203"/>
              </a:rPr>
              <a:t>INTERVENTION</a:t>
            </a:r>
          </a:p>
        </p:txBody>
      </p:sp>
      <p:sp>
        <p:nvSpPr>
          <p:cNvPr id="16" name="Down Arrow 15">
            <a:extLst>
              <a:ext uri="{FF2B5EF4-FFF2-40B4-BE49-F238E27FC236}">
                <a16:creationId xmlns:a16="http://schemas.microsoft.com/office/drawing/2014/main" id="{746907E1-EF23-E247-A336-7AF89F57275C}"/>
              </a:ext>
            </a:extLst>
          </p:cNvPr>
          <p:cNvSpPr/>
          <p:nvPr/>
        </p:nvSpPr>
        <p:spPr>
          <a:xfrm>
            <a:off x="5223046" y="2652400"/>
            <a:ext cx="330310" cy="308447"/>
          </a:xfrm>
          <a:prstGeom prst="downArrow">
            <a:avLst>
              <a:gd name="adj1" fmla="val 499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17" name="Down Arrow 16">
            <a:extLst>
              <a:ext uri="{FF2B5EF4-FFF2-40B4-BE49-F238E27FC236}">
                <a16:creationId xmlns:a16="http://schemas.microsoft.com/office/drawing/2014/main" id="{AA622748-446F-7F45-A5AA-A4B3A838E4A1}"/>
              </a:ext>
            </a:extLst>
          </p:cNvPr>
          <p:cNvSpPr/>
          <p:nvPr/>
        </p:nvSpPr>
        <p:spPr>
          <a:xfrm rot="10800000">
            <a:off x="5229783" y="3224108"/>
            <a:ext cx="330310" cy="308447"/>
          </a:xfrm>
          <a:prstGeom prst="downArrow">
            <a:avLst>
              <a:gd name="adj1" fmla="val 499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18" name="Content Placeholder 2">
            <a:extLst>
              <a:ext uri="{FF2B5EF4-FFF2-40B4-BE49-F238E27FC236}">
                <a16:creationId xmlns:a16="http://schemas.microsoft.com/office/drawing/2014/main" id="{09B3B883-9D9C-FD4B-8575-095583C63B7D}"/>
              </a:ext>
            </a:extLst>
          </p:cNvPr>
          <p:cNvSpPr txBox="1">
            <a:spLocks/>
          </p:cNvSpPr>
          <p:nvPr/>
        </p:nvSpPr>
        <p:spPr>
          <a:xfrm>
            <a:off x="621835" y="2437905"/>
            <a:ext cx="3875873" cy="3242612"/>
          </a:xfrm>
          <a:prstGeom prst="rect">
            <a:avLst/>
          </a:prstGeom>
          <a:solidFill>
            <a:schemeClr val="bg1"/>
          </a:solidFill>
          <a:ln w="22225">
            <a:solidFill>
              <a:srgbClr val="404040"/>
            </a:solidFill>
          </a:ln>
        </p:spPr>
        <p:txBody>
          <a:bodyPr vert="horz" lIns="68580" tIns="34290" rIns="68580" bIns="34290" rtlCol="0">
            <a:normAutofit fontScale="77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defTabSz="685800">
              <a:spcBef>
                <a:spcPts val="750"/>
              </a:spcBef>
              <a:buClr>
                <a:srgbClr val="9BAFB5"/>
              </a:buClr>
              <a:buNone/>
            </a:pPr>
            <a:endParaRPr lang="en-US" sz="1350" dirty="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dirty="0">
                <a:solidFill>
                  <a:srgbClr val="000000">
                    <a:lumMod val="85000"/>
                    <a:lumOff val="15000"/>
                  </a:srgbClr>
                </a:solidFill>
                <a:latin typeface="Gill Sans MT" panose="020B0502020104020203"/>
              </a:rPr>
              <a:t>	harm/exposures</a:t>
            </a:r>
          </a:p>
          <a:p>
            <a:pPr marL="171450" lvl="1" indent="0" defTabSz="685800">
              <a:spcBef>
                <a:spcPts val="750"/>
              </a:spcBef>
              <a:buClr>
                <a:srgbClr val="9BAFB5"/>
              </a:buClr>
              <a:buNone/>
            </a:pPr>
            <a:endParaRPr lang="en-US" sz="1350" dirty="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dirty="0">
                <a:solidFill>
                  <a:srgbClr val="000000">
                    <a:lumMod val="85000"/>
                    <a:lumOff val="15000"/>
                  </a:srgbClr>
                </a:solidFill>
                <a:latin typeface="Gill Sans MT" panose="020B0502020104020203"/>
              </a:rPr>
              <a:t>	regulation &amp; coping</a:t>
            </a:r>
          </a:p>
          <a:p>
            <a:pPr marL="171450" lvl="1" indent="0" defTabSz="685800">
              <a:spcBef>
                <a:spcPts val="750"/>
              </a:spcBef>
              <a:buClr>
                <a:srgbClr val="9BAFB5"/>
              </a:buClr>
              <a:buNone/>
            </a:pPr>
            <a:endParaRPr lang="en-US" sz="1350" dirty="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u="sng" dirty="0">
                <a:solidFill>
                  <a:srgbClr val="000000">
                    <a:lumMod val="85000"/>
                    <a:lumOff val="15000"/>
                  </a:srgbClr>
                </a:solidFill>
                <a:latin typeface="Gill Sans MT" panose="020B0502020104020203"/>
              </a:rPr>
              <a:t>Enhance:</a:t>
            </a:r>
          </a:p>
          <a:p>
            <a:pPr marL="342900" lvl="1" indent="-171450" defTabSz="685800">
              <a:spcBef>
                <a:spcPts val="750"/>
              </a:spcBef>
              <a:buClr>
                <a:srgbClr val="9BAFB5"/>
              </a:buClr>
            </a:pPr>
            <a:r>
              <a:rPr lang="en-US" sz="2925" dirty="0">
                <a:solidFill>
                  <a:srgbClr val="000000">
                    <a:lumMod val="85000"/>
                    <a:lumOff val="15000"/>
                  </a:srgbClr>
                </a:solidFill>
                <a:latin typeface="Gill Sans MT" panose="020B0502020104020203"/>
              </a:rPr>
              <a:t>positive identity formation</a:t>
            </a:r>
          </a:p>
          <a:p>
            <a:pPr marL="342900" lvl="1" indent="-171450" defTabSz="685800">
              <a:spcBef>
                <a:spcPts val="750"/>
              </a:spcBef>
              <a:buClr>
                <a:srgbClr val="9BAFB5"/>
              </a:buClr>
            </a:pPr>
            <a:r>
              <a:rPr lang="en-US" sz="2925" dirty="0">
                <a:solidFill>
                  <a:srgbClr val="000000">
                    <a:lumMod val="85000"/>
                    <a:lumOff val="15000"/>
                  </a:srgbClr>
                </a:solidFill>
                <a:latin typeface="Gill Sans MT" panose="020B0502020104020203"/>
              </a:rPr>
              <a:t>tenacity, competence</a:t>
            </a:r>
          </a:p>
          <a:p>
            <a:pPr marL="171450" lvl="1" indent="0" defTabSz="685800">
              <a:spcBef>
                <a:spcPts val="750"/>
              </a:spcBef>
              <a:buClr>
                <a:srgbClr val="9BAFB5"/>
              </a:buClr>
              <a:buNone/>
            </a:pPr>
            <a:endParaRPr lang="en-US" sz="1350" dirty="0">
              <a:solidFill>
                <a:srgbClr val="000000">
                  <a:lumMod val="85000"/>
                  <a:lumOff val="15000"/>
                </a:srgbClr>
              </a:solidFill>
              <a:latin typeface="Gill Sans MT" panose="020B0502020104020203"/>
            </a:endParaRPr>
          </a:p>
          <a:p>
            <a:pPr marL="171450" lvl="1" indent="0" defTabSz="685800">
              <a:spcBef>
                <a:spcPts val="750"/>
              </a:spcBef>
              <a:buClr>
                <a:srgbClr val="9BAFB5"/>
              </a:buClr>
              <a:buNone/>
            </a:pPr>
            <a:r>
              <a:rPr lang="en-US" sz="2925" dirty="0">
                <a:solidFill>
                  <a:srgbClr val="000000">
                    <a:lumMod val="85000"/>
                    <a:lumOff val="15000"/>
                  </a:srgbClr>
                </a:solidFill>
                <a:latin typeface="Gill Sans MT" panose="020B0502020104020203"/>
              </a:rPr>
              <a:t>	connection</a:t>
            </a:r>
          </a:p>
        </p:txBody>
      </p:sp>
      <p:sp>
        <p:nvSpPr>
          <p:cNvPr id="19" name="Down Arrow 18">
            <a:extLst>
              <a:ext uri="{FF2B5EF4-FFF2-40B4-BE49-F238E27FC236}">
                <a16:creationId xmlns:a16="http://schemas.microsoft.com/office/drawing/2014/main" id="{38D3A254-75FE-9D4F-96F5-968678430702}"/>
              </a:ext>
            </a:extLst>
          </p:cNvPr>
          <p:cNvSpPr/>
          <p:nvPr/>
        </p:nvSpPr>
        <p:spPr>
          <a:xfrm>
            <a:off x="891079" y="2672220"/>
            <a:ext cx="330310" cy="308447"/>
          </a:xfrm>
          <a:prstGeom prst="downArrow">
            <a:avLst>
              <a:gd name="adj1" fmla="val 499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20" name="Down Arrow 19">
            <a:extLst>
              <a:ext uri="{FF2B5EF4-FFF2-40B4-BE49-F238E27FC236}">
                <a16:creationId xmlns:a16="http://schemas.microsoft.com/office/drawing/2014/main" id="{E6C53F95-91A3-DB47-BD12-D1701A1E4F49}"/>
              </a:ext>
            </a:extLst>
          </p:cNvPr>
          <p:cNvSpPr/>
          <p:nvPr/>
        </p:nvSpPr>
        <p:spPr>
          <a:xfrm rot="10800000">
            <a:off x="897816" y="3243928"/>
            <a:ext cx="330310" cy="308447"/>
          </a:xfrm>
          <a:prstGeom prst="downArrow">
            <a:avLst>
              <a:gd name="adj1" fmla="val 499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21" name="Down Arrow 20">
            <a:extLst>
              <a:ext uri="{FF2B5EF4-FFF2-40B4-BE49-F238E27FC236}">
                <a16:creationId xmlns:a16="http://schemas.microsoft.com/office/drawing/2014/main" id="{5244AAA5-9374-0747-9A12-8E677AC36292}"/>
              </a:ext>
            </a:extLst>
          </p:cNvPr>
          <p:cNvSpPr/>
          <p:nvPr/>
        </p:nvSpPr>
        <p:spPr>
          <a:xfrm rot="10800000">
            <a:off x="889921" y="5158212"/>
            <a:ext cx="330310" cy="308447"/>
          </a:xfrm>
          <a:prstGeom prst="downArrow">
            <a:avLst>
              <a:gd name="adj1" fmla="val 499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22" name="Down Arrow 21">
            <a:extLst>
              <a:ext uri="{FF2B5EF4-FFF2-40B4-BE49-F238E27FC236}">
                <a16:creationId xmlns:a16="http://schemas.microsoft.com/office/drawing/2014/main" id="{8175D874-9197-154C-A7D7-74505F91E8EE}"/>
              </a:ext>
            </a:extLst>
          </p:cNvPr>
          <p:cNvSpPr/>
          <p:nvPr/>
        </p:nvSpPr>
        <p:spPr>
          <a:xfrm rot="10800000">
            <a:off x="5229782" y="5158212"/>
            <a:ext cx="330310" cy="308447"/>
          </a:xfrm>
          <a:prstGeom prst="downArrow">
            <a:avLst>
              <a:gd name="adj1" fmla="val 499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23" name="Down Arrow 22">
            <a:extLst>
              <a:ext uri="{FF2B5EF4-FFF2-40B4-BE49-F238E27FC236}">
                <a16:creationId xmlns:a16="http://schemas.microsoft.com/office/drawing/2014/main" id="{881F90B6-3407-E74F-BEAD-B64EDCF55744}"/>
              </a:ext>
            </a:extLst>
          </p:cNvPr>
          <p:cNvSpPr/>
          <p:nvPr/>
        </p:nvSpPr>
        <p:spPr>
          <a:xfrm rot="20205066">
            <a:off x="6121982" y="1710604"/>
            <a:ext cx="249554" cy="280221"/>
          </a:xfrm>
          <a:prstGeom prst="downArrow">
            <a:avLst>
              <a:gd name="adj1" fmla="val 49981"/>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Tree>
    <p:extLst>
      <p:ext uri="{BB962C8B-B14F-4D97-AF65-F5344CB8AC3E}">
        <p14:creationId xmlns:p14="http://schemas.microsoft.com/office/powerpoint/2010/main" val="8077064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Shape 732"/>
        <p:cNvGrpSpPr/>
        <p:nvPr/>
      </p:nvGrpSpPr>
      <p:grpSpPr>
        <a:xfrm>
          <a:off x="0" y="0"/>
          <a:ext cx="0" cy="0"/>
          <a:chOff x="0" y="0"/>
          <a:chExt cx="0" cy="0"/>
        </a:xfrm>
      </p:grpSpPr>
      <p:sp>
        <p:nvSpPr>
          <p:cNvPr id="733" name="Google Shape;733;p94"/>
          <p:cNvSpPr txBox="1"/>
          <p:nvPr/>
        </p:nvSpPr>
        <p:spPr>
          <a:xfrm>
            <a:off x="302952" y="4969101"/>
            <a:ext cx="8538093" cy="972600"/>
          </a:xfrm>
          <a:prstGeom prst="rect">
            <a:avLst/>
          </a:prstGeom>
          <a:noFill/>
          <a:ln>
            <a:noFill/>
          </a:ln>
        </p:spPr>
        <p:txBody>
          <a:bodyPr spcFirstLastPara="1" wrap="square" lIns="91425" tIns="91425" rIns="91425" bIns="91425" anchor="b" anchorCtr="0">
            <a:noAutofit/>
          </a:bodyPr>
          <a:lstStyle/>
          <a:p>
            <a:pPr algn="ctr"/>
            <a:endParaRPr sz="3600" b="1" dirty="0">
              <a:solidFill>
                <a:srgbClr val="434343"/>
              </a:solidFill>
              <a:latin typeface="Proxima Nova"/>
              <a:ea typeface="Proxima Nova"/>
              <a:cs typeface="Proxima Nova"/>
              <a:sym typeface="Proxima Nova"/>
            </a:endParaRPr>
          </a:p>
          <a:p>
            <a:pPr marL="742950" indent="-742950">
              <a:lnSpc>
                <a:spcPct val="150000"/>
              </a:lnSpc>
              <a:buAutoNum type="arabicPeriod"/>
            </a:pPr>
            <a:r>
              <a:rPr lang="en-US" sz="3200" b="1" dirty="0">
                <a:solidFill>
                  <a:srgbClr val="434343"/>
                </a:solidFill>
                <a:latin typeface="Proxima Nova"/>
                <a:ea typeface="Proxima Nova"/>
                <a:cs typeface="Proxima Nova"/>
                <a:sym typeface="Proxima Nova"/>
              </a:rPr>
              <a:t>Social/Relational:  </a:t>
            </a:r>
            <a:r>
              <a:rPr lang="en-US" sz="3200" b="1" dirty="0">
                <a:solidFill>
                  <a:srgbClr val="0070C0"/>
                </a:solidFill>
                <a:latin typeface="Proxima Nova"/>
                <a:ea typeface="Proxima Nova"/>
                <a:cs typeface="Proxima Nova"/>
                <a:sym typeface="Proxima Nova"/>
              </a:rPr>
              <a:t>seen, heard, valued</a:t>
            </a:r>
          </a:p>
          <a:p>
            <a:pPr marL="742950" indent="-742950">
              <a:lnSpc>
                <a:spcPct val="150000"/>
              </a:lnSpc>
              <a:buAutoNum type="arabicPeriod"/>
            </a:pPr>
            <a:r>
              <a:rPr lang="en-US" sz="3200" b="1" dirty="0">
                <a:solidFill>
                  <a:srgbClr val="434343"/>
                </a:solidFill>
                <a:latin typeface="Proxima Nova"/>
                <a:ea typeface="Proxima Nova"/>
                <a:cs typeface="Proxima Nova"/>
                <a:sym typeface="Proxima Nova"/>
              </a:rPr>
              <a:t>Storytellers:            </a:t>
            </a:r>
            <a:r>
              <a:rPr lang="en-US" sz="3200" b="1" dirty="0">
                <a:solidFill>
                  <a:schemeClr val="accent4">
                    <a:lumMod val="75000"/>
                  </a:schemeClr>
                </a:solidFill>
                <a:latin typeface="Proxima Nova"/>
                <a:ea typeface="Proxima Nova"/>
                <a:cs typeface="Proxima Nova"/>
                <a:sym typeface="Proxima Nova"/>
              </a:rPr>
              <a:t>why, how, who, when</a:t>
            </a:r>
          </a:p>
          <a:p>
            <a:pPr marL="742950" indent="-742950">
              <a:lnSpc>
                <a:spcPct val="150000"/>
              </a:lnSpc>
              <a:buAutoNum type="arabicPeriod"/>
            </a:pPr>
            <a:r>
              <a:rPr lang="en-US" sz="3200" b="1" dirty="0">
                <a:solidFill>
                  <a:srgbClr val="434343"/>
                </a:solidFill>
                <a:latin typeface="Proxima Nova"/>
                <a:ea typeface="Proxima Nova"/>
                <a:cs typeface="Proxima Nova"/>
                <a:sym typeface="Proxima Nova"/>
              </a:rPr>
              <a:t>Control seekers:      </a:t>
            </a:r>
            <a:r>
              <a:rPr lang="en-US" sz="3200" b="1" dirty="0">
                <a:solidFill>
                  <a:schemeClr val="accent1">
                    <a:lumMod val="75000"/>
                  </a:schemeClr>
                </a:solidFill>
                <a:latin typeface="Proxima Nova"/>
                <a:ea typeface="Proxima Nova"/>
                <a:cs typeface="Proxima Nova"/>
                <a:sym typeface="Proxima Nova"/>
              </a:rPr>
              <a:t>autonomy, choice, agency</a:t>
            </a:r>
          </a:p>
          <a:p>
            <a:pPr marL="742950" indent="-742950">
              <a:lnSpc>
                <a:spcPct val="150000"/>
              </a:lnSpc>
              <a:buAutoNum type="arabicPeriod"/>
            </a:pPr>
            <a:r>
              <a:rPr lang="en-US" sz="3200" b="1" dirty="0">
                <a:solidFill>
                  <a:srgbClr val="434343"/>
                </a:solidFill>
                <a:latin typeface="Proxima Nova"/>
                <a:ea typeface="Proxima Nova"/>
                <a:cs typeface="Proxima Nova"/>
                <a:sym typeface="Proxima Nova"/>
              </a:rPr>
              <a:t>Experiential learners:   </a:t>
            </a:r>
            <a:r>
              <a:rPr lang="en-US" sz="3200" b="1" dirty="0">
                <a:solidFill>
                  <a:srgbClr val="C00000"/>
                </a:solidFill>
                <a:latin typeface="Proxima Nova"/>
                <a:ea typeface="Proxima Nova"/>
                <a:cs typeface="Proxima Nova"/>
                <a:sym typeface="Proxima Nova"/>
              </a:rPr>
              <a:t>teach me to fish</a:t>
            </a:r>
            <a:endParaRPr sz="3200" b="1" dirty="0">
              <a:solidFill>
                <a:srgbClr val="C00000"/>
              </a:solidFill>
              <a:latin typeface="Proxima Nova"/>
              <a:ea typeface="Proxima Nova"/>
              <a:cs typeface="Proxima Nova"/>
              <a:sym typeface="Proxima Nova"/>
            </a:endParaRPr>
          </a:p>
          <a:p>
            <a:pPr algn="ctr"/>
            <a:endParaRPr sz="2200" b="1" dirty="0">
              <a:solidFill>
                <a:srgbClr val="434343"/>
              </a:solidFill>
              <a:latin typeface="Proxima Nova"/>
              <a:ea typeface="Proxima Nova"/>
              <a:cs typeface="Proxima Nova"/>
              <a:sym typeface="Proxima Nova"/>
            </a:endParaRPr>
          </a:p>
        </p:txBody>
      </p:sp>
      <p:sp>
        <p:nvSpPr>
          <p:cNvPr id="735" name="Google Shape;735;p94"/>
          <p:cNvSpPr/>
          <p:nvPr/>
        </p:nvSpPr>
        <p:spPr>
          <a:xfrm>
            <a:off x="0" y="614087"/>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Mental Health Literacy: Intervention</a:t>
            </a:r>
            <a:endParaRPr sz="3000" b="1" dirty="0">
              <a:solidFill>
                <a:srgbClr val="F3F3F3"/>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802DB8B3-8D54-FEA4-F4F5-07E27C090DAF}"/>
              </a:ext>
            </a:extLst>
          </p:cNvPr>
          <p:cNvSpPr txBox="1"/>
          <p:nvPr/>
        </p:nvSpPr>
        <p:spPr>
          <a:xfrm>
            <a:off x="2429714" y="1687824"/>
            <a:ext cx="4284571" cy="984885"/>
          </a:xfrm>
          <a:prstGeom prst="rect">
            <a:avLst/>
          </a:prstGeom>
          <a:noFill/>
        </p:spPr>
        <p:txBody>
          <a:bodyPr wrap="none" rtlCol="0">
            <a:spAutoFit/>
          </a:bodyPr>
          <a:lstStyle/>
          <a:p>
            <a:r>
              <a:rPr lang="en-US" sz="4000" b="1" dirty="0">
                <a:solidFill>
                  <a:srgbClr val="434343"/>
                </a:solidFill>
                <a:latin typeface="Proxima Nova"/>
                <a:ea typeface="Proxima Nova"/>
                <a:cs typeface="Proxima Nova"/>
                <a:sym typeface="Proxima Nova"/>
              </a:rPr>
              <a:t>Human beings are: </a:t>
            </a:r>
          </a:p>
          <a:p>
            <a:endParaRPr lang="en-US" dirty="0"/>
          </a:p>
        </p:txBody>
      </p:sp>
    </p:spTree>
    <p:extLst>
      <p:ext uri="{BB962C8B-B14F-4D97-AF65-F5344CB8AC3E}">
        <p14:creationId xmlns:p14="http://schemas.microsoft.com/office/powerpoint/2010/main" val="2002806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Shape 260"/>
        <p:cNvGrpSpPr/>
        <p:nvPr/>
      </p:nvGrpSpPr>
      <p:grpSpPr>
        <a:xfrm>
          <a:off x="0" y="0"/>
          <a:ext cx="0" cy="0"/>
          <a:chOff x="0" y="0"/>
          <a:chExt cx="0" cy="0"/>
        </a:xfrm>
      </p:grpSpPr>
      <p:sp>
        <p:nvSpPr>
          <p:cNvPr id="261" name="Google Shape;261;p40"/>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defTabSz="914378">
              <a:buClr>
                <a:srgbClr val="000000"/>
              </a:buClr>
            </a:pPr>
            <a:endParaRPr sz="3000" b="1" kern="0">
              <a:solidFill>
                <a:srgbClr val="F3F3F3"/>
              </a:solidFill>
              <a:latin typeface="Proxima Nova"/>
              <a:ea typeface="Proxima Nova"/>
              <a:cs typeface="Proxima Nova"/>
              <a:sym typeface="Proxima Nova"/>
            </a:endParaRPr>
          </a:p>
        </p:txBody>
      </p:sp>
      <p:sp>
        <p:nvSpPr>
          <p:cNvPr id="262" name="Google Shape;262;p40"/>
          <p:cNvSpPr/>
          <p:nvPr/>
        </p:nvSpPr>
        <p:spPr>
          <a:xfrm>
            <a:off x="0" y="8572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defTabSz="914378">
              <a:buClr>
                <a:srgbClr val="000000"/>
              </a:buClr>
            </a:pPr>
            <a:r>
              <a:rPr lang="en" sz="3000" b="1" kern="0" dirty="0">
                <a:solidFill>
                  <a:srgbClr val="F3F3F3"/>
                </a:solidFill>
                <a:latin typeface="Proxima Nova"/>
                <a:ea typeface="Proxima Nova"/>
                <a:cs typeface="Proxima Nova"/>
                <a:sym typeface="Proxima Nova"/>
              </a:rPr>
              <a:t>Cognitive Behavioral Therapy (CBT): The Backbone</a:t>
            </a:r>
            <a:endParaRPr sz="3000" b="1" kern="0" dirty="0">
              <a:solidFill>
                <a:srgbClr val="F3F3F3"/>
              </a:solidFill>
              <a:latin typeface="Proxima Nova"/>
              <a:ea typeface="Proxima Nova"/>
              <a:cs typeface="Proxima Nova"/>
              <a:sym typeface="Proxima Nova"/>
            </a:endParaRPr>
          </a:p>
        </p:txBody>
      </p:sp>
      <p:pic>
        <p:nvPicPr>
          <p:cNvPr id="16386" name="Picture 2" descr="Spine Backbone Vertebrae - Free image on Pixabay">
            <a:extLst>
              <a:ext uri="{FF2B5EF4-FFF2-40B4-BE49-F238E27FC236}">
                <a16:creationId xmlns:a16="http://schemas.microsoft.com/office/drawing/2014/main" id="{2B13368E-E4A5-4A19-50D2-BE0670C91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252" y="1900456"/>
            <a:ext cx="2339497" cy="44366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F9A1D0-535D-D1CE-F961-D60425D1D4AF}"/>
              </a:ext>
            </a:extLst>
          </p:cNvPr>
          <p:cNvSpPr txBox="1"/>
          <p:nvPr/>
        </p:nvSpPr>
        <p:spPr>
          <a:xfrm>
            <a:off x="574885" y="2239059"/>
            <a:ext cx="2914650" cy="769441"/>
          </a:xfrm>
          <a:prstGeom prst="rect">
            <a:avLst/>
          </a:prstGeom>
          <a:noFill/>
        </p:spPr>
        <p:txBody>
          <a:bodyPr wrap="square" rtlCol="0">
            <a:spAutoFit/>
          </a:bodyPr>
          <a:lstStyle/>
          <a:p>
            <a:pPr algn="ctr"/>
            <a:r>
              <a:rPr lang="en-US" sz="2200" dirty="0"/>
              <a:t>Dialectical Behavior Therapy (DBT)</a:t>
            </a:r>
          </a:p>
        </p:txBody>
      </p:sp>
      <p:sp>
        <p:nvSpPr>
          <p:cNvPr id="8" name="TextBox 7">
            <a:extLst>
              <a:ext uri="{FF2B5EF4-FFF2-40B4-BE49-F238E27FC236}">
                <a16:creationId xmlns:a16="http://schemas.microsoft.com/office/drawing/2014/main" id="{F3946E57-F3C1-5184-5C91-344CA4F3D81C}"/>
              </a:ext>
            </a:extLst>
          </p:cNvPr>
          <p:cNvSpPr txBox="1"/>
          <p:nvPr/>
        </p:nvSpPr>
        <p:spPr>
          <a:xfrm>
            <a:off x="136645" y="3349327"/>
            <a:ext cx="3886200" cy="769441"/>
          </a:xfrm>
          <a:prstGeom prst="rect">
            <a:avLst/>
          </a:prstGeom>
          <a:noFill/>
        </p:spPr>
        <p:txBody>
          <a:bodyPr wrap="square" rtlCol="0">
            <a:spAutoFit/>
          </a:bodyPr>
          <a:lstStyle/>
          <a:p>
            <a:pPr algn="ctr"/>
            <a:r>
              <a:rPr lang="en-US" sz="2200" dirty="0"/>
              <a:t>Acceptance and Commitment Therapy (ACT)</a:t>
            </a:r>
          </a:p>
        </p:txBody>
      </p:sp>
      <p:sp>
        <p:nvSpPr>
          <p:cNvPr id="9" name="TextBox 8">
            <a:extLst>
              <a:ext uri="{FF2B5EF4-FFF2-40B4-BE49-F238E27FC236}">
                <a16:creationId xmlns:a16="http://schemas.microsoft.com/office/drawing/2014/main" id="{257312E6-6461-2E15-7D22-50A63E2A00D1}"/>
              </a:ext>
            </a:extLst>
          </p:cNvPr>
          <p:cNvSpPr txBox="1"/>
          <p:nvPr/>
        </p:nvSpPr>
        <p:spPr>
          <a:xfrm>
            <a:off x="136645" y="4459595"/>
            <a:ext cx="3886200" cy="769441"/>
          </a:xfrm>
          <a:prstGeom prst="rect">
            <a:avLst/>
          </a:prstGeom>
          <a:noFill/>
        </p:spPr>
        <p:txBody>
          <a:bodyPr wrap="square" rtlCol="0">
            <a:spAutoFit/>
          </a:bodyPr>
          <a:lstStyle/>
          <a:p>
            <a:pPr algn="ctr"/>
            <a:r>
              <a:rPr lang="en-US" sz="2200" dirty="0"/>
              <a:t>Cognitive Processing Therapy (CPT)</a:t>
            </a:r>
          </a:p>
        </p:txBody>
      </p:sp>
      <p:sp>
        <p:nvSpPr>
          <p:cNvPr id="10" name="TextBox 9">
            <a:extLst>
              <a:ext uri="{FF2B5EF4-FFF2-40B4-BE49-F238E27FC236}">
                <a16:creationId xmlns:a16="http://schemas.microsoft.com/office/drawing/2014/main" id="{BDC4E046-9345-B651-0EC9-80153010A0F2}"/>
              </a:ext>
            </a:extLst>
          </p:cNvPr>
          <p:cNvSpPr txBox="1"/>
          <p:nvPr/>
        </p:nvSpPr>
        <p:spPr>
          <a:xfrm>
            <a:off x="104955" y="5569863"/>
            <a:ext cx="3886200" cy="430887"/>
          </a:xfrm>
          <a:prstGeom prst="rect">
            <a:avLst/>
          </a:prstGeom>
          <a:noFill/>
        </p:spPr>
        <p:txBody>
          <a:bodyPr wrap="square" rtlCol="0">
            <a:spAutoFit/>
          </a:bodyPr>
          <a:lstStyle/>
          <a:p>
            <a:pPr algn="ctr"/>
            <a:r>
              <a:rPr lang="en-US" sz="2200" dirty="0"/>
              <a:t>Motivational Interviewing (MI)</a:t>
            </a:r>
          </a:p>
        </p:txBody>
      </p:sp>
      <p:sp>
        <p:nvSpPr>
          <p:cNvPr id="3" name="TextBox 2">
            <a:extLst>
              <a:ext uri="{FF2B5EF4-FFF2-40B4-BE49-F238E27FC236}">
                <a16:creationId xmlns:a16="http://schemas.microsoft.com/office/drawing/2014/main" id="{34DBA070-7903-B9E9-5504-7C7CE693160B}"/>
              </a:ext>
            </a:extLst>
          </p:cNvPr>
          <p:cNvSpPr txBox="1"/>
          <p:nvPr/>
        </p:nvSpPr>
        <p:spPr>
          <a:xfrm>
            <a:off x="6586538" y="2163306"/>
            <a:ext cx="2420817" cy="1446550"/>
          </a:xfrm>
          <a:prstGeom prst="rect">
            <a:avLst/>
          </a:prstGeom>
          <a:noFill/>
        </p:spPr>
        <p:txBody>
          <a:bodyPr wrap="square" rtlCol="0">
            <a:spAutoFit/>
          </a:bodyPr>
          <a:lstStyle/>
          <a:p>
            <a:r>
              <a:rPr lang="en-US" sz="2200" dirty="0"/>
              <a:t>Mindfulness-Based Stress Reduction (MBSR)</a:t>
            </a:r>
          </a:p>
        </p:txBody>
      </p:sp>
      <p:sp>
        <p:nvSpPr>
          <p:cNvPr id="12" name="TextBox 11">
            <a:extLst>
              <a:ext uri="{FF2B5EF4-FFF2-40B4-BE49-F238E27FC236}">
                <a16:creationId xmlns:a16="http://schemas.microsoft.com/office/drawing/2014/main" id="{AEF1B89D-9294-B9A8-FAF3-BB3086C311DA}"/>
              </a:ext>
            </a:extLst>
          </p:cNvPr>
          <p:cNvSpPr txBox="1"/>
          <p:nvPr/>
        </p:nvSpPr>
        <p:spPr>
          <a:xfrm>
            <a:off x="6586537" y="3958415"/>
            <a:ext cx="2339497" cy="769441"/>
          </a:xfrm>
          <a:prstGeom prst="rect">
            <a:avLst/>
          </a:prstGeom>
          <a:noFill/>
        </p:spPr>
        <p:txBody>
          <a:bodyPr wrap="square" rtlCol="0">
            <a:spAutoFit/>
          </a:bodyPr>
          <a:lstStyle/>
          <a:p>
            <a:r>
              <a:rPr lang="en-US" sz="2200" dirty="0"/>
              <a:t>Behavioral Activation</a:t>
            </a:r>
          </a:p>
        </p:txBody>
      </p:sp>
      <p:sp>
        <p:nvSpPr>
          <p:cNvPr id="13" name="TextBox 12">
            <a:extLst>
              <a:ext uri="{FF2B5EF4-FFF2-40B4-BE49-F238E27FC236}">
                <a16:creationId xmlns:a16="http://schemas.microsoft.com/office/drawing/2014/main" id="{CF112839-4D54-2CC5-018F-E96CF2F7FF40}"/>
              </a:ext>
            </a:extLst>
          </p:cNvPr>
          <p:cNvSpPr txBox="1"/>
          <p:nvPr/>
        </p:nvSpPr>
        <p:spPr>
          <a:xfrm>
            <a:off x="6586537" y="5015865"/>
            <a:ext cx="2420818" cy="1107996"/>
          </a:xfrm>
          <a:prstGeom prst="rect">
            <a:avLst/>
          </a:prstGeom>
          <a:noFill/>
        </p:spPr>
        <p:txBody>
          <a:bodyPr wrap="square" rtlCol="0">
            <a:spAutoFit/>
          </a:bodyPr>
          <a:lstStyle/>
          <a:p>
            <a:r>
              <a:rPr lang="en-US" sz="2200" dirty="0"/>
              <a:t>Exposure and Response Prevention (ERP)</a:t>
            </a:r>
          </a:p>
        </p:txBody>
      </p:sp>
      <p:sp>
        <p:nvSpPr>
          <p:cNvPr id="14" name="Rectangle 13">
            <a:extLst>
              <a:ext uri="{FF2B5EF4-FFF2-40B4-BE49-F238E27FC236}">
                <a16:creationId xmlns:a16="http://schemas.microsoft.com/office/drawing/2014/main" id="{33A5CB97-E716-1A93-6695-92E47CD26FFB}"/>
              </a:ext>
            </a:extLst>
          </p:cNvPr>
          <p:cNvSpPr/>
          <p:nvPr/>
        </p:nvSpPr>
        <p:spPr>
          <a:xfrm>
            <a:off x="6840008" y="6337079"/>
            <a:ext cx="1832553" cy="230832"/>
          </a:xfrm>
          <a:prstGeom prst="rect">
            <a:avLst/>
          </a:prstGeom>
        </p:spPr>
        <p:txBody>
          <a:bodyPr wrap="none">
            <a:spAutoFit/>
          </a:bodyPr>
          <a:lstStyle/>
          <a:p>
            <a:r>
              <a:rPr lang="en-US" sz="900" dirty="0">
                <a:solidFill>
                  <a:schemeClr val="tx1">
                    <a:lumMod val="75000"/>
                    <a:alpha val="70000"/>
                  </a:schemeClr>
                </a:solidFill>
              </a:rPr>
              <a:t>Lauren Ashbaugh, Ph.D., NCSP</a:t>
            </a:r>
          </a:p>
        </p:txBody>
      </p:sp>
    </p:spTree>
    <p:extLst>
      <p:ext uri="{BB962C8B-B14F-4D97-AF65-F5344CB8AC3E}">
        <p14:creationId xmlns:p14="http://schemas.microsoft.com/office/powerpoint/2010/main" val="3925350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3387" y="1819255"/>
            <a:ext cx="8029088" cy="4346116"/>
          </a:xfrm>
        </p:spPr>
        <p:txBody>
          <a:bodyPr vert="horz" lIns="68580" tIns="34290" rIns="68580" bIns="34290" rtlCol="0" anchor="t">
            <a:noAutofit/>
          </a:bodyPr>
          <a:lstStyle/>
          <a:p>
            <a:pPr marL="428609" indent="-342887">
              <a:lnSpc>
                <a:spcPct val="120000"/>
              </a:lnSpc>
              <a:buAutoNum type="arabicPeriod"/>
            </a:pPr>
            <a:r>
              <a:rPr lang="en-US" sz="2500" b="1" dirty="0">
                <a:solidFill>
                  <a:schemeClr val="tx1"/>
                </a:solidFill>
              </a:rPr>
              <a:t>Noticing &amp; Self-monitoring</a:t>
            </a:r>
          </a:p>
          <a:p>
            <a:pPr marL="428609" indent="-342887">
              <a:lnSpc>
                <a:spcPct val="120000"/>
              </a:lnSpc>
              <a:buAutoNum type="arabicPeriod"/>
            </a:pPr>
            <a:r>
              <a:rPr lang="en-US" sz="2500" b="1" dirty="0">
                <a:solidFill>
                  <a:srgbClr val="0070C0"/>
                </a:solidFill>
              </a:rPr>
              <a:t>Calm the body</a:t>
            </a:r>
          </a:p>
          <a:p>
            <a:pPr marL="428609" indent="-342887">
              <a:lnSpc>
                <a:spcPct val="120000"/>
              </a:lnSpc>
              <a:buAutoNum type="arabicPeriod"/>
            </a:pPr>
            <a:r>
              <a:rPr lang="en-US" sz="2500" b="1" dirty="0">
                <a:solidFill>
                  <a:srgbClr val="007434"/>
                </a:solidFill>
              </a:rPr>
              <a:t>Balance the thinking</a:t>
            </a:r>
          </a:p>
          <a:p>
            <a:pPr marL="600072" lvl="1" indent="-342900">
              <a:lnSpc>
                <a:spcPct val="120000"/>
              </a:lnSpc>
            </a:pPr>
            <a:r>
              <a:rPr lang="en-US" sz="2500" dirty="0">
                <a:solidFill>
                  <a:srgbClr val="1D4433"/>
                </a:solidFill>
              </a:rPr>
              <a:t>Evaluate evidence</a:t>
            </a:r>
          </a:p>
          <a:p>
            <a:pPr marL="600072" lvl="1" indent="-342900">
              <a:lnSpc>
                <a:spcPct val="120000"/>
              </a:lnSpc>
            </a:pPr>
            <a:r>
              <a:rPr lang="en-US" sz="2500" dirty="0">
                <a:solidFill>
                  <a:srgbClr val="1D4433"/>
                </a:solidFill>
              </a:rPr>
              <a:t>Generate alternatives</a:t>
            </a:r>
          </a:p>
          <a:p>
            <a:pPr marL="428609" indent="-342887">
              <a:lnSpc>
                <a:spcPct val="120000"/>
              </a:lnSpc>
              <a:buAutoNum type="arabicPeriod"/>
            </a:pPr>
            <a:r>
              <a:rPr lang="en-US" sz="2500" b="1" dirty="0">
                <a:solidFill>
                  <a:srgbClr val="C00000"/>
                </a:solidFill>
              </a:rPr>
              <a:t>Choose behavior </a:t>
            </a:r>
          </a:p>
          <a:p>
            <a:pPr marL="600072" lvl="1" indent="-342900">
              <a:lnSpc>
                <a:spcPct val="120000"/>
              </a:lnSpc>
            </a:pPr>
            <a:r>
              <a:rPr lang="en-US" sz="2500" dirty="0">
                <a:solidFill>
                  <a:srgbClr val="801F2C"/>
                </a:solidFill>
              </a:rPr>
              <a:t>Exposure</a:t>
            </a:r>
          </a:p>
          <a:p>
            <a:pPr marL="600072" lvl="1" indent="-342900">
              <a:lnSpc>
                <a:spcPct val="120000"/>
              </a:lnSpc>
            </a:pPr>
            <a:r>
              <a:rPr lang="en-US" sz="2500" dirty="0">
                <a:solidFill>
                  <a:srgbClr val="801F2C"/>
                </a:solidFill>
              </a:rPr>
              <a:t>Behavioral Activation</a:t>
            </a:r>
          </a:p>
        </p:txBody>
      </p:sp>
      <p:pic>
        <p:nvPicPr>
          <p:cNvPr id="6" name="Picture 2" descr="https://qph.ec.quoracdn.net/main-qimg-24b9b750a7b70afb743c4ed87cc34555-c">
            <a:extLst>
              <a:ext uri="{FF2B5EF4-FFF2-40B4-BE49-F238E27FC236}">
                <a16:creationId xmlns:a16="http://schemas.microsoft.com/office/drawing/2014/main" id="{5DC5C78F-CD3C-452B-86C1-8414C460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946" y="2960744"/>
            <a:ext cx="3189509" cy="28760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52200-C3A5-0F4F-AC0F-9FBF3A01324D}"/>
              </a:ext>
            </a:extLst>
          </p:cNvPr>
          <p:cNvSpPr/>
          <p:nvPr/>
        </p:nvSpPr>
        <p:spPr>
          <a:xfrm>
            <a:off x="6884403" y="6165371"/>
            <a:ext cx="1645002" cy="230832"/>
          </a:xfrm>
          <a:prstGeom prst="rect">
            <a:avLst/>
          </a:prstGeom>
        </p:spPr>
        <p:txBody>
          <a:bodyPr wrap="none">
            <a:spAutoFit/>
          </a:bodyPr>
          <a:lstStyle/>
          <a:p>
            <a:r>
              <a:rPr lang="en-US" sz="900" dirty="0">
                <a:solidFill>
                  <a:schemeClr val="tx1">
                    <a:lumMod val="75000"/>
                    <a:alpha val="70000"/>
                  </a:schemeClr>
                </a:solidFill>
              </a:rPr>
              <a:t>Lauren Ashbaugh, Ph.D., NCSP</a:t>
            </a:r>
          </a:p>
        </p:txBody>
      </p:sp>
      <p:sp>
        <p:nvSpPr>
          <p:cNvPr id="8" name="Google Shape;262;p40">
            <a:extLst>
              <a:ext uri="{FF2B5EF4-FFF2-40B4-BE49-F238E27FC236}">
                <a16:creationId xmlns:a16="http://schemas.microsoft.com/office/drawing/2014/main" id="{372B4498-14D7-25A2-5AE0-FD48CA293A02}"/>
              </a:ext>
            </a:extLst>
          </p:cNvPr>
          <p:cNvSpPr/>
          <p:nvPr/>
        </p:nvSpPr>
        <p:spPr>
          <a:xfrm>
            <a:off x="0" y="8572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defTabSz="914378">
              <a:buClr>
                <a:srgbClr val="000000"/>
              </a:buClr>
            </a:pPr>
            <a:r>
              <a:rPr lang="en" sz="3000" b="1" kern="0" dirty="0">
                <a:solidFill>
                  <a:srgbClr val="F3F3F3"/>
                </a:solidFill>
                <a:latin typeface="Proxima Nova"/>
                <a:ea typeface="Proxima Nova"/>
                <a:cs typeface="Proxima Nova"/>
                <a:sym typeface="Proxima Nova"/>
              </a:rPr>
              <a:t>Core Components of CBT</a:t>
            </a:r>
            <a:endParaRPr sz="3000" b="1" kern="0" dirty="0">
              <a:solidFill>
                <a:srgbClr val="F3F3F3"/>
              </a:solidFill>
              <a:latin typeface="Proxima Nova"/>
              <a:ea typeface="Proxima Nova"/>
              <a:cs typeface="Proxima Nova"/>
              <a:sym typeface="Proxima Nova"/>
            </a:endParaRPr>
          </a:p>
        </p:txBody>
      </p:sp>
      <p:sp>
        <p:nvSpPr>
          <p:cNvPr id="9" name="TextBox 8">
            <a:extLst>
              <a:ext uri="{FF2B5EF4-FFF2-40B4-BE49-F238E27FC236}">
                <a16:creationId xmlns:a16="http://schemas.microsoft.com/office/drawing/2014/main" id="{C1FB4DE1-6303-4AE9-1D68-ABE8D557CFDA}"/>
              </a:ext>
            </a:extLst>
          </p:cNvPr>
          <p:cNvSpPr txBox="1"/>
          <p:nvPr/>
        </p:nvSpPr>
        <p:spPr>
          <a:xfrm>
            <a:off x="860071" y="110871"/>
            <a:ext cx="2148052"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342900"/>
            <a:r>
              <a:rPr lang="en-US" sz="3000" b="1" dirty="0">
                <a:solidFill>
                  <a:srgbClr val="000000"/>
                </a:solidFill>
                <a:latin typeface="Arial" panose="020B0604020202020204"/>
              </a:rPr>
              <a:t>STIMULUS</a:t>
            </a:r>
          </a:p>
        </p:txBody>
      </p:sp>
      <p:sp>
        <p:nvSpPr>
          <p:cNvPr id="10" name="Down Arrow 9">
            <a:extLst>
              <a:ext uri="{FF2B5EF4-FFF2-40B4-BE49-F238E27FC236}">
                <a16:creationId xmlns:a16="http://schemas.microsoft.com/office/drawing/2014/main" id="{0549834B-155C-BBB2-98D0-B9E41581FD64}"/>
              </a:ext>
            </a:extLst>
          </p:cNvPr>
          <p:cNvSpPr/>
          <p:nvPr/>
        </p:nvSpPr>
        <p:spPr>
          <a:xfrm>
            <a:off x="1627290" y="776468"/>
            <a:ext cx="559469" cy="781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Arial" panose="020B0604020202020204"/>
            </a:endParaRPr>
          </a:p>
        </p:txBody>
      </p:sp>
    </p:spTree>
    <p:extLst>
      <p:ext uri="{BB962C8B-B14F-4D97-AF65-F5344CB8AC3E}">
        <p14:creationId xmlns:p14="http://schemas.microsoft.com/office/powerpoint/2010/main" val="305093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270C2-26E0-3D49-B9DB-6055274EAA76}"/>
              </a:ext>
            </a:extLst>
          </p:cNvPr>
          <p:cNvSpPr>
            <a:spLocks noGrp="1"/>
          </p:cNvSpPr>
          <p:nvPr>
            <p:ph type="ctrTitle"/>
          </p:nvPr>
        </p:nvSpPr>
        <p:spPr>
          <a:xfrm>
            <a:off x="2369420" y="1132821"/>
            <a:ext cx="4405160" cy="715580"/>
          </a:xfrm>
        </p:spPr>
        <p:txBody>
          <a:bodyPr/>
          <a:lstStyle/>
          <a:p>
            <a:r>
              <a:rPr lang="en-US" sz="1875" b="1" dirty="0"/>
              <a:t>Notice</a:t>
            </a:r>
            <a:r>
              <a:rPr lang="en-US" sz="1875" dirty="0"/>
              <a:t>: </a:t>
            </a:r>
            <a:br>
              <a:rPr lang="en-US" sz="1875" dirty="0"/>
            </a:br>
            <a:r>
              <a:rPr lang="en-US" sz="1875" dirty="0"/>
              <a:t>Emotional Granularity</a:t>
            </a:r>
          </a:p>
        </p:txBody>
      </p:sp>
      <p:sp>
        <p:nvSpPr>
          <p:cNvPr id="4" name="TextBox 3">
            <a:extLst>
              <a:ext uri="{FF2B5EF4-FFF2-40B4-BE49-F238E27FC236}">
                <a16:creationId xmlns:a16="http://schemas.microsoft.com/office/drawing/2014/main" id="{12366547-E05D-7348-9DDE-4F013163A3BF}"/>
              </a:ext>
            </a:extLst>
          </p:cNvPr>
          <p:cNvSpPr txBox="1"/>
          <p:nvPr/>
        </p:nvSpPr>
        <p:spPr>
          <a:xfrm>
            <a:off x="567104" y="2433278"/>
            <a:ext cx="4312627" cy="738664"/>
          </a:xfrm>
          <a:prstGeom prst="rect">
            <a:avLst/>
          </a:prstGeom>
          <a:noFill/>
        </p:spPr>
        <p:txBody>
          <a:bodyPr wrap="square" rtlCol="0">
            <a:spAutoFit/>
          </a:bodyPr>
          <a:lstStyle/>
          <a:p>
            <a:pPr defTabSz="342900"/>
            <a:r>
              <a:rPr lang="en-US" sz="2100" dirty="0">
                <a:solidFill>
                  <a:srgbClr val="000000"/>
                </a:solidFill>
                <a:latin typeface="Arial" panose="020B0604020202020204"/>
              </a:rPr>
              <a:t>I’m feeling….	nervous</a:t>
            </a:r>
          </a:p>
          <a:p>
            <a:pPr defTabSz="342900"/>
            <a:r>
              <a:rPr lang="en-US" sz="2100" dirty="0">
                <a:solidFill>
                  <a:srgbClr val="000000"/>
                </a:solidFill>
                <a:latin typeface="Arial" panose="020B0604020202020204"/>
              </a:rPr>
              <a:t>				 	</a:t>
            </a:r>
            <a:endParaRPr lang="en-US" sz="1350" dirty="0">
              <a:solidFill>
                <a:srgbClr val="000000"/>
              </a:solidFill>
              <a:latin typeface="Arial" panose="020B0604020202020204"/>
            </a:endParaRPr>
          </a:p>
        </p:txBody>
      </p:sp>
      <p:sp>
        <p:nvSpPr>
          <p:cNvPr id="5" name="TextBox 4">
            <a:extLst>
              <a:ext uri="{FF2B5EF4-FFF2-40B4-BE49-F238E27FC236}">
                <a16:creationId xmlns:a16="http://schemas.microsoft.com/office/drawing/2014/main" id="{5DA4E4C2-70C9-AA4A-82BC-CB986585C134}"/>
              </a:ext>
            </a:extLst>
          </p:cNvPr>
          <p:cNvSpPr txBox="1"/>
          <p:nvPr/>
        </p:nvSpPr>
        <p:spPr>
          <a:xfrm>
            <a:off x="5187463" y="2433278"/>
            <a:ext cx="3231173" cy="704039"/>
          </a:xfrm>
          <a:prstGeom prst="rect">
            <a:avLst/>
          </a:prstGeom>
          <a:noFill/>
        </p:spPr>
        <p:txBody>
          <a:bodyPr wrap="square" rtlCol="0">
            <a:spAutoFit/>
          </a:bodyPr>
          <a:lstStyle/>
          <a:p>
            <a:pPr defTabSz="342900"/>
            <a:r>
              <a:rPr lang="en-US" sz="2100" dirty="0">
                <a:solidFill>
                  <a:srgbClr val="000000"/>
                </a:solidFill>
                <a:latin typeface="Arial" panose="020B0604020202020204"/>
              </a:rPr>
              <a:t>I’m feeling….nervous</a:t>
            </a:r>
          </a:p>
          <a:p>
            <a:pPr marL="685800" lvl="2" defTabSz="342900"/>
            <a:r>
              <a:rPr lang="en-US" sz="1875" dirty="0">
                <a:solidFill>
                  <a:srgbClr val="000000"/>
                </a:solidFill>
                <a:latin typeface="Arial" panose="020B0604020202020204"/>
              </a:rPr>
              <a:t>			</a:t>
            </a:r>
          </a:p>
        </p:txBody>
      </p:sp>
      <p:sp>
        <p:nvSpPr>
          <p:cNvPr id="8" name="TextBox 7">
            <a:extLst>
              <a:ext uri="{FF2B5EF4-FFF2-40B4-BE49-F238E27FC236}">
                <a16:creationId xmlns:a16="http://schemas.microsoft.com/office/drawing/2014/main" id="{062D5656-189D-3142-93A5-C7718A90016C}"/>
              </a:ext>
            </a:extLst>
          </p:cNvPr>
          <p:cNvSpPr txBox="1"/>
          <p:nvPr/>
        </p:nvSpPr>
        <p:spPr>
          <a:xfrm>
            <a:off x="2311279" y="2756304"/>
            <a:ext cx="2594829" cy="1708160"/>
          </a:xfrm>
          <a:prstGeom prst="rect">
            <a:avLst/>
          </a:prstGeom>
          <a:noFill/>
        </p:spPr>
        <p:txBody>
          <a:bodyPr wrap="square">
            <a:spAutoFit/>
          </a:bodyPr>
          <a:lstStyle/>
          <a:p>
            <a:pPr defTabSz="342900"/>
            <a:r>
              <a:rPr lang="en-US" sz="2100" dirty="0">
                <a:solidFill>
                  <a:srgbClr val="000000"/>
                </a:solidFill>
                <a:latin typeface="Arial" panose="020B0604020202020204"/>
              </a:rPr>
              <a:t>excited</a:t>
            </a:r>
          </a:p>
          <a:p>
            <a:pPr defTabSz="342900"/>
            <a:r>
              <a:rPr lang="en-US" sz="2100" dirty="0">
                <a:solidFill>
                  <a:srgbClr val="000000"/>
                </a:solidFill>
                <a:latin typeface="Arial" panose="020B0604020202020204"/>
              </a:rPr>
              <a:t>hopeful</a:t>
            </a:r>
          </a:p>
          <a:p>
            <a:pPr defTabSz="342900"/>
            <a:r>
              <a:rPr lang="en-US" sz="2100" i="1" dirty="0">
                <a:solidFill>
                  <a:srgbClr val="00B050"/>
                </a:solidFill>
                <a:latin typeface="Arial" panose="020B0604020202020204"/>
              </a:rPr>
              <a:t>wanting connection</a:t>
            </a:r>
          </a:p>
          <a:p>
            <a:pPr defTabSz="342900"/>
            <a:r>
              <a:rPr lang="en-US" sz="2100" dirty="0">
                <a:solidFill>
                  <a:srgbClr val="000000"/>
                </a:solidFill>
                <a:latin typeface="Arial" panose="020B0604020202020204"/>
              </a:rPr>
              <a:t>capable</a:t>
            </a:r>
          </a:p>
          <a:p>
            <a:pPr defTabSz="342900"/>
            <a:r>
              <a:rPr lang="en-US" sz="2100" dirty="0">
                <a:solidFill>
                  <a:srgbClr val="000000"/>
                </a:solidFill>
                <a:latin typeface="Arial" panose="020B0604020202020204"/>
              </a:rPr>
              <a:t>	</a:t>
            </a:r>
          </a:p>
        </p:txBody>
      </p:sp>
      <p:sp>
        <p:nvSpPr>
          <p:cNvPr id="10" name="TextBox 9">
            <a:extLst>
              <a:ext uri="{FF2B5EF4-FFF2-40B4-BE49-F238E27FC236}">
                <a16:creationId xmlns:a16="http://schemas.microsoft.com/office/drawing/2014/main" id="{9E8D04D1-EF01-EF44-ADC3-745FA176E12A}"/>
              </a:ext>
            </a:extLst>
          </p:cNvPr>
          <p:cNvSpPr txBox="1"/>
          <p:nvPr/>
        </p:nvSpPr>
        <p:spPr>
          <a:xfrm>
            <a:off x="6060529" y="2790983"/>
            <a:ext cx="2916848" cy="1384995"/>
          </a:xfrm>
          <a:prstGeom prst="rect">
            <a:avLst/>
          </a:prstGeom>
          <a:noFill/>
        </p:spPr>
        <p:txBody>
          <a:bodyPr wrap="square">
            <a:spAutoFit/>
          </a:bodyPr>
          <a:lstStyle/>
          <a:p>
            <a:pPr marL="685800" lvl="2" defTabSz="342900"/>
            <a:r>
              <a:rPr lang="en-US" sz="2100" dirty="0">
                <a:solidFill>
                  <a:srgbClr val="000000"/>
                </a:solidFill>
                <a:latin typeface="Arial" panose="020B0604020202020204"/>
              </a:rPr>
              <a:t>drained		</a:t>
            </a:r>
          </a:p>
          <a:p>
            <a:pPr marL="685800" lvl="2" defTabSz="342900"/>
            <a:r>
              <a:rPr lang="en-US" sz="2100" dirty="0">
                <a:solidFill>
                  <a:srgbClr val="000000"/>
                </a:solidFill>
                <a:latin typeface="Arial" panose="020B0604020202020204"/>
              </a:rPr>
              <a:t>apprehensive</a:t>
            </a:r>
          </a:p>
          <a:p>
            <a:pPr marL="685800" lvl="2" defTabSz="342900"/>
            <a:r>
              <a:rPr lang="en-US" sz="2100" dirty="0">
                <a:solidFill>
                  <a:srgbClr val="000000"/>
                </a:solidFill>
                <a:latin typeface="Arial" panose="020B0604020202020204"/>
              </a:rPr>
              <a:t>self-conscious</a:t>
            </a:r>
          </a:p>
          <a:p>
            <a:pPr marL="685800" lvl="2" defTabSz="342900"/>
            <a:r>
              <a:rPr lang="en-US" sz="2100" dirty="0">
                <a:solidFill>
                  <a:srgbClr val="000000"/>
                </a:solidFill>
                <a:latin typeface="Arial" panose="020B0604020202020204"/>
              </a:rPr>
              <a:t>stressed</a:t>
            </a:r>
          </a:p>
        </p:txBody>
      </p:sp>
      <p:sp>
        <p:nvSpPr>
          <p:cNvPr id="7" name="Rectangle 6">
            <a:extLst>
              <a:ext uri="{FF2B5EF4-FFF2-40B4-BE49-F238E27FC236}">
                <a16:creationId xmlns:a16="http://schemas.microsoft.com/office/drawing/2014/main" id="{3EB15781-1F3C-652C-D652-623FF00392DC}"/>
              </a:ext>
            </a:extLst>
          </p:cNvPr>
          <p:cNvSpPr/>
          <p:nvPr/>
        </p:nvSpPr>
        <p:spPr>
          <a:xfrm>
            <a:off x="6803049" y="5887928"/>
            <a:ext cx="1832553" cy="230832"/>
          </a:xfrm>
          <a:prstGeom prst="rect">
            <a:avLst/>
          </a:prstGeom>
        </p:spPr>
        <p:txBody>
          <a:bodyPr wrap="none">
            <a:spAutoFit/>
          </a:bodyPr>
          <a:lstStyle/>
          <a:p>
            <a:pPr defTabSz="342900">
              <a:defRPr/>
            </a:pPr>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219990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3C140-2951-5845-9AF0-999D06857E56}"/>
              </a:ext>
            </a:extLst>
          </p:cNvPr>
          <p:cNvSpPr/>
          <p:nvPr/>
        </p:nvSpPr>
        <p:spPr>
          <a:xfrm>
            <a:off x="436144" y="3466272"/>
            <a:ext cx="8307806" cy="2169825"/>
          </a:xfrm>
          <a:prstGeom prst="rect">
            <a:avLst/>
          </a:prstGeom>
        </p:spPr>
        <p:txBody>
          <a:bodyPr wrap="square">
            <a:spAutoFit/>
          </a:bodyPr>
          <a:lstStyle/>
          <a:p>
            <a:pPr algn="ctr">
              <a:lnSpc>
                <a:spcPct val="80000"/>
              </a:lnSpc>
            </a:pPr>
            <a:r>
              <a:rPr lang="en-US" altLang="x-none" sz="2625" b="1" dirty="0">
                <a:solidFill>
                  <a:schemeClr val="accent3">
                    <a:lumMod val="75000"/>
                  </a:schemeClr>
                </a:solidFill>
              </a:rPr>
              <a:t>CBT:</a:t>
            </a:r>
          </a:p>
          <a:p>
            <a:pPr algn="ctr">
              <a:lnSpc>
                <a:spcPct val="80000"/>
              </a:lnSpc>
            </a:pPr>
            <a:endParaRPr lang="en-US" altLang="x-none" sz="2625" b="1" dirty="0">
              <a:solidFill>
                <a:schemeClr val="accent3">
                  <a:lumMod val="75000"/>
                </a:schemeClr>
              </a:solidFill>
            </a:endParaRPr>
          </a:p>
          <a:p>
            <a:pPr>
              <a:lnSpc>
                <a:spcPct val="80000"/>
              </a:lnSpc>
            </a:pPr>
            <a:r>
              <a:rPr lang="en-US" altLang="x-none" sz="2250" b="1" dirty="0">
                <a:solidFill>
                  <a:schemeClr val="accent3">
                    <a:lumMod val="75000"/>
                  </a:schemeClr>
                </a:solidFill>
              </a:rPr>
              <a:t>Reliance on “Socratic” questioning</a:t>
            </a:r>
          </a:p>
          <a:p>
            <a:pPr>
              <a:lnSpc>
                <a:spcPct val="80000"/>
              </a:lnSpc>
            </a:pPr>
            <a:endParaRPr lang="en-US" altLang="x-none" sz="2250" b="1" dirty="0">
              <a:solidFill>
                <a:srgbClr val="7030A0"/>
              </a:solidFill>
            </a:endParaRPr>
          </a:p>
          <a:p>
            <a:pPr>
              <a:lnSpc>
                <a:spcPct val="80000"/>
              </a:lnSpc>
            </a:pPr>
            <a:r>
              <a:rPr lang="en-US" altLang="x-none" sz="2250" b="1" dirty="0">
                <a:solidFill>
                  <a:srgbClr val="7030A0"/>
                </a:solidFill>
              </a:rPr>
              <a:t>“Detective” approach to test beliefs</a:t>
            </a:r>
          </a:p>
          <a:p>
            <a:pPr>
              <a:lnSpc>
                <a:spcPct val="80000"/>
              </a:lnSpc>
            </a:pPr>
            <a:endParaRPr lang="en-US" altLang="x-none" sz="2250" b="1" dirty="0">
              <a:solidFill>
                <a:srgbClr val="7030A0"/>
              </a:solidFill>
            </a:endParaRPr>
          </a:p>
          <a:p>
            <a:pPr>
              <a:lnSpc>
                <a:spcPct val="80000"/>
              </a:lnSpc>
            </a:pPr>
            <a:r>
              <a:rPr lang="en-US" altLang="x-none" sz="2250" b="1" dirty="0">
                <a:solidFill>
                  <a:srgbClr val="387328"/>
                </a:solidFill>
              </a:rPr>
              <a:t>Teach how to get to balanced thinking </a:t>
            </a:r>
            <a:r>
              <a:rPr lang="en-US" altLang="x-none" sz="2250" b="1" i="1" dirty="0">
                <a:solidFill>
                  <a:srgbClr val="387328"/>
                </a:solidFill>
              </a:rPr>
              <a:t>themselves</a:t>
            </a:r>
            <a:r>
              <a:rPr lang="en-US" altLang="x-none" sz="2625" b="1" i="1" dirty="0">
                <a:solidFill>
                  <a:srgbClr val="387328"/>
                </a:solidFill>
              </a:rPr>
              <a:t>.</a:t>
            </a:r>
            <a:endParaRPr lang="en-US" altLang="x-none" sz="2625" b="1" dirty="0">
              <a:solidFill>
                <a:srgbClr val="387328"/>
              </a:solidFill>
            </a:endParaRPr>
          </a:p>
        </p:txBody>
      </p:sp>
      <p:sp>
        <p:nvSpPr>
          <p:cNvPr id="6" name="TextBox 5">
            <a:extLst>
              <a:ext uri="{FF2B5EF4-FFF2-40B4-BE49-F238E27FC236}">
                <a16:creationId xmlns:a16="http://schemas.microsoft.com/office/drawing/2014/main" id="{36B34CAA-ED6C-4A4F-877B-D6FF9D0D41B9}"/>
              </a:ext>
            </a:extLst>
          </p:cNvPr>
          <p:cNvSpPr txBox="1"/>
          <p:nvPr/>
        </p:nvSpPr>
        <p:spPr>
          <a:xfrm>
            <a:off x="363955" y="2277951"/>
            <a:ext cx="4636669" cy="461665"/>
          </a:xfrm>
          <a:prstGeom prst="rect">
            <a:avLst/>
          </a:prstGeom>
          <a:noFill/>
        </p:spPr>
        <p:txBody>
          <a:bodyPr wrap="square" rtlCol="0">
            <a:spAutoFit/>
          </a:bodyPr>
          <a:lstStyle/>
          <a:p>
            <a:r>
              <a:rPr lang="en-US" sz="2400" b="1" dirty="0"/>
              <a:t>“I’m all alone. I have no one.”</a:t>
            </a:r>
            <a:endParaRPr lang="en-US" sz="2400" dirty="0"/>
          </a:p>
        </p:txBody>
      </p:sp>
      <p:sp>
        <p:nvSpPr>
          <p:cNvPr id="7" name="TextBox 6">
            <a:extLst>
              <a:ext uri="{FF2B5EF4-FFF2-40B4-BE49-F238E27FC236}">
                <a16:creationId xmlns:a16="http://schemas.microsoft.com/office/drawing/2014/main" id="{D9DDC6D6-52FA-D340-8160-E90A4D97B7BA}"/>
              </a:ext>
            </a:extLst>
          </p:cNvPr>
          <p:cNvSpPr txBox="1"/>
          <p:nvPr/>
        </p:nvSpPr>
        <p:spPr>
          <a:xfrm>
            <a:off x="5613111" y="1908619"/>
            <a:ext cx="3022932" cy="1200329"/>
          </a:xfrm>
          <a:prstGeom prst="rect">
            <a:avLst/>
          </a:prstGeom>
          <a:noFill/>
        </p:spPr>
        <p:txBody>
          <a:bodyPr wrap="square" rtlCol="0">
            <a:spAutoFit/>
          </a:bodyPr>
          <a:lstStyle/>
          <a:p>
            <a:r>
              <a:rPr lang="en-US" sz="2400" b="1" dirty="0"/>
              <a:t>“Don’t say that! That’s not true! You have this group!”</a:t>
            </a:r>
            <a:endParaRPr lang="en-US" sz="2400" dirty="0"/>
          </a:p>
        </p:txBody>
      </p:sp>
      <p:sp>
        <p:nvSpPr>
          <p:cNvPr id="10" name="TextBox 9">
            <a:extLst>
              <a:ext uri="{FF2B5EF4-FFF2-40B4-BE49-F238E27FC236}">
                <a16:creationId xmlns:a16="http://schemas.microsoft.com/office/drawing/2014/main" id="{1E2D4BE9-6E74-B540-A8DE-5267A6701C1D}"/>
              </a:ext>
            </a:extLst>
          </p:cNvPr>
          <p:cNvSpPr txBox="1"/>
          <p:nvPr/>
        </p:nvSpPr>
        <p:spPr>
          <a:xfrm>
            <a:off x="363957" y="1579226"/>
            <a:ext cx="2022056" cy="369332"/>
          </a:xfrm>
          <a:prstGeom prst="rect">
            <a:avLst/>
          </a:prstGeom>
          <a:noFill/>
        </p:spPr>
        <p:txBody>
          <a:bodyPr wrap="square" rtlCol="0">
            <a:spAutoFit/>
          </a:bodyPr>
          <a:lstStyle/>
          <a:p>
            <a:r>
              <a:rPr lang="en-US" dirty="0">
                <a:solidFill>
                  <a:schemeClr val="accent3">
                    <a:lumMod val="75000"/>
                  </a:schemeClr>
                </a:solidFill>
              </a:rPr>
              <a:t>USUALLY… </a:t>
            </a:r>
          </a:p>
        </p:txBody>
      </p:sp>
      <p:sp>
        <p:nvSpPr>
          <p:cNvPr id="8" name="Rectangle 7">
            <a:extLst>
              <a:ext uri="{FF2B5EF4-FFF2-40B4-BE49-F238E27FC236}">
                <a16:creationId xmlns:a16="http://schemas.microsoft.com/office/drawing/2014/main" id="{FB4A1A48-530D-0946-AFCD-52D10D435553}"/>
              </a:ext>
            </a:extLst>
          </p:cNvPr>
          <p:cNvSpPr/>
          <p:nvPr/>
        </p:nvSpPr>
        <p:spPr>
          <a:xfrm>
            <a:off x="6803490" y="6265281"/>
            <a:ext cx="1832553" cy="230832"/>
          </a:xfrm>
          <a:prstGeom prst="rect">
            <a:avLst/>
          </a:prstGeom>
        </p:spPr>
        <p:txBody>
          <a:bodyPr wrap="none">
            <a:spAutoFit/>
          </a:bodyPr>
          <a:lstStyle/>
          <a:p>
            <a:r>
              <a:rPr lang="en-US" sz="900" dirty="0">
                <a:solidFill>
                  <a:schemeClr val="tx1">
                    <a:lumMod val="75000"/>
                    <a:alpha val="70000"/>
                  </a:schemeClr>
                </a:solidFill>
              </a:rPr>
              <a:t>Lauren Ashbaugh, Ph.D., NCSP</a:t>
            </a:r>
          </a:p>
        </p:txBody>
      </p:sp>
      <p:sp>
        <p:nvSpPr>
          <p:cNvPr id="11" name="Google Shape;262;p40">
            <a:extLst>
              <a:ext uri="{FF2B5EF4-FFF2-40B4-BE49-F238E27FC236}">
                <a16:creationId xmlns:a16="http://schemas.microsoft.com/office/drawing/2014/main" id="{37F363A9-BABD-C56B-7958-18C0484A5E80}"/>
              </a:ext>
            </a:extLst>
          </p:cNvPr>
          <p:cNvSpPr/>
          <p:nvPr/>
        </p:nvSpPr>
        <p:spPr>
          <a:xfrm>
            <a:off x="0" y="477303"/>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defTabSz="914378">
              <a:buClr>
                <a:srgbClr val="000000"/>
              </a:buClr>
            </a:pPr>
            <a:r>
              <a:rPr lang="en" sz="3000" b="1" kern="0" dirty="0">
                <a:solidFill>
                  <a:srgbClr val="F3F3F3"/>
                </a:solidFill>
                <a:latin typeface="Proxima Nova"/>
                <a:ea typeface="Proxima Nova"/>
                <a:cs typeface="Proxima Nova"/>
                <a:sym typeface="Proxima Nova"/>
              </a:rPr>
              <a:t>CBT: Exploring &amp; Balancing Thinking</a:t>
            </a:r>
            <a:endParaRPr sz="3000" b="1" kern="0" dirty="0">
              <a:solidFill>
                <a:srgbClr val="F3F3F3"/>
              </a:solidFill>
              <a:latin typeface="Proxima Nova"/>
              <a:ea typeface="Proxima Nova"/>
              <a:cs typeface="Proxima Nova"/>
              <a:sym typeface="Proxima Nova"/>
            </a:endParaRPr>
          </a:p>
        </p:txBody>
      </p:sp>
      <p:sp>
        <p:nvSpPr>
          <p:cNvPr id="12" name="TextBox 11">
            <a:extLst>
              <a:ext uri="{FF2B5EF4-FFF2-40B4-BE49-F238E27FC236}">
                <a16:creationId xmlns:a16="http://schemas.microsoft.com/office/drawing/2014/main" id="{4885DE80-BD99-7955-2CCA-C75309C53FC4}"/>
              </a:ext>
            </a:extLst>
          </p:cNvPr>
          <p:cNvSpPr txBox="1"/>
          <p:nvPr/>
        </p:nvSpPr>
        <p:spPr>
          <a:xfrm>
            <a:off x="5613111" y="1409361"/>
            <a:ext cx="2022056" cy="369332"/>
          </a:xfrm>
          <a:prstGeom prst="rect">
            <a:avLst/>
          </a:prstGeom>
          <a:noFill/>
        </p:spPr>
        <p:txBody>
          <a:bodyPr wrap="square" rtlCol="0">
            <a:spAutoFit/>
          </a:bodyPr>
          <a:lstStyle/>
          <a:p>
            <a:r>
              <a:rPr lang="en-US" dirty="0">
                <a:solidFill>
                  <a:schemeClr val="accent3">
                    <a:lumMod val="75000"/>
                  </a:schemeClr>
                </a:solidFill>
              </a:rPr>
              <a:t>WE GET…</a:t>
            </a:r>
          </a:p>
        </p:txBody>
      </p:sp>
    </p:spTree>
    <p:extLst>
      <p:ext uri="{BB962C8B-B14F-4D97-AF65-F5344CB8AC3E}">
        <p14:creationId xmlns:p14="http://schemas.microsoft.com/office/powerpoint/2010/main" val="22319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7" grpId="0"/>
      <p:bldP spid="7" grpId="1"/>
      <p:bldP spid="10"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Shape 260"/>
        <p:cNvGrpSpPr/>
        <p:nvPr/>
      </p:nvGrpSpPr>
      <p:grpSpPr>
        <a:xfrm>
          <a:off x="0" y="0"/>
          <a:ext cx="0" cy="0"/>
          <a:chOff x="0" y="0"/>
          <a:chExt cx="0" cy="0"/>
        </a:xfrm>
      </p:grpSpPr>
      <p:sp>
        <p:nvSpPr>
          <p:cNvPr id="261" name="Google Shape;261;p40"/>
          <p:cNvSpPr/>
          <p:nvPr/>
        </p:nvSpPr>
        <p:spPr>
          <a:xfrm>
            <a:off x="0" y="857250"/>
            <a:ext cx="9144000" cy="792600"/>
          </a:xfrm>
          <a:prstGeom prst="rect">
            <a:avLst/>
          </a:prstGeom>
          <a:solidFill>
            <a:srgbClr val="F3F3F3"/>
          </a:solidFill>
          <a:ln>
            <a:noFill/>
          </a:ln>
        </p:spPr>
        <p:txBody>
          <a:bodyPr spcFirstLastPara="1" wrap="square" lIns="91425" tIns="91425" rIns="91425" bIns="91425" anchor="ctr" anchorCtr="0">
            <a:noAutofit/>
          </a:bodyPr>
          <a:lstStyle/>
          <a:p>
            <a:pPr algn="ctr" defTabSz="914378">
              <a:buClr>
                <a:srgbClr val="000000"/>
              </a:buClr>
            </a:pPr>
            <a:endParaRPr sz="3000" b="1" kern="0">
              <a:solidFill>
                <a:srgbClr val="F3F3F3"/>
              </a:solidFill>
              <a:latin typeface="Proxima Nova"/>
              <a:ea typeface="Proxima Nova"/>
              <a:cs typeface="Proxima Nova"/>
              <a:sym typeface="Proxima Nova"/>
            </a:endParaRPr>
          </a:p>
        </p:txBody>
      </p:sp>
      <p:sp>
        <p:nvSpPr>
          <p:cNvPr id="262" name="Google Shape;262;p40"/>
          <p:cNvSpPr/>
          <p:nvPr/>
        </p:nvSpPr>
        <p:spPr>
          <a:xfrm>
            <a:off x="0" y="8812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defTabSz="914378">
              <a:buClr>
                <a:srgbClr val="000000"/>
              </a:buClr>
            </a:pPr>
            <a:r>
              <a:rPr lang="en" sz="3000" b="1" kern="0" dirty="0">
                <a:solidFill>
                  <a:srgbClr val="F3F3F3"/>
                </a:solidFill>
                <a:latin typeface="Proxima Nova"/>
                <a:ea typeface="Proxima Nova"/>
                <a:cs typeface="Proxima Nova"/>
                <a:sym typeface="Proxima Nova"/>
              </a:rPr>
              <a:t>What do you notice about these thoughts?</a:t>
            </a:r>
            <a:endParaRPr sz="3000" b="1" kern="0" dirty="0">
              <a:solidFill>
                <a:srgbClr val="F3F3F3"/>
              </a:solidFill>
              <a:latin typeface="Proxima Nova"/>
              <a:ea typeface="Proxima Nova"/>
              <a:cs typeface="Proxima Nova"/>
              <a:sym typeface="Proxima Nova"/>
            </a:endParaRPr>
          </a:p>
        </p:txBody>
      </p:sp>
      <p:sp>
        <p:nvSpPr>
          <p:cNvPr id="264" name="Google Shape;264;p40"/>
          <p:cNvSpPr txBox="1"/>
          <p:nvPr/>
        </p:nvSpPr>
        <p:spPr>
          <a:xfrm>
            <a:off x="108750" y="1775050"/>
            <a:ext cx="4860600" cy="5170616"/>
          </a:xfrm>
          <a:prstGeom prst="rect">
            <a:avLst/>
          </a:prstGeom>
          <a:noFill/>
          <a:ln>
            <a:noFill/>
          </a:ln>
        </p:spPr>
        <p:txBody>
          <a:bodyPr spcFirstLastPara="1" wrap="square" lIns="91425" tIns="91425" rIns="91425" bIns="91425" anchor="t" anchorCtr="0">
            <a:spAutoFit/>
          </a:bodyPr>
          <a:lstStyle/>
          <a:p>
            <a:pPr defTabSz="914378">
              <a:buClr>
                <a:srgbClr val="000000"/>
              </a:buClr>
            </a:pPr>
            <a:r>
              <a:rPr lang="en" b="1" kern="0" dirty="0">
                <a:latin typeface="Proxima Nova"/>
                <a:ea typeface="Proxima Nova"/>
                <a:cs typeface="Proxima Nova"/>
                <a:sym typeface="Proxima Nova"/>
              </a:rPr>
              <a:t>This is all my responsibility.</a:t>
            </a:r>
          </a:p>
          <a:p>
            <a:pPr defTabSz="914378">
              <a:buClr>
                <a:srgbClr val="000000"/>
              </a:buClr>
            </a:pPr>
            <a:endParaRPr lang="en"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I’m not doing enough. </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If only I ____, this never would have happened.</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 don’t need rest.</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If I rest, bad things will happen.</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US" b="1" kern="0" dirty="0">
                <a:latin typeface="Proxima Nova"/>
                <a:ea typeface="Proxima Nova"/>
                <a:cs typeface="Proxima Nova"/>
                <a:sym typeface="Proxima Nova"/>
              </a:rPr>
              <a:t>My work is more important than my health.</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If I’m unappreciated, it’s because I haven’t earned it.</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My value is in my ability to withstand stress and care for others.</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p:txBody>
      </p:sp>
      <p:sp>
        <p:nvSpPr>
          <p:cNvPr id="265" name="Google Shape;265;p40"/>
          <p:cNvSpPr txBox="1"/>
          <p:nvPr/>
        </p:nvSpPr>
        <p:spPr>
          <a:xfrm>
            <a:off x="4969350" y="1775050"/>
            <a:ext cx="4174525" cy="4616618"/>
          </a:xfrm>
          <a:prstGeom prst="rect">
            <a:avLst/>
          </a:prstGeom>
          <a:noFill/>
          <a:ln>
            <a:noFill/>
          </a:ln>
        </p:spPr>
        <p:txBody>
          <a:bodyPr spcFirstLastPara="1" wrap="square" lIns="91425" tIns="91425" rIns="91425" bIns="91425" anchor="t" anchorCtr="0">
            <a:spAutoFit/>
          </a:bodyPr>
          <a:lstStyle/>
          <a:p>
            <a:pPr defTabSz="914378">
              <a:buClr>
                <a:srgbClr val="000000"/>
              </a:buClr>
              <a:buSzPts val="1100"/>
            </a:pPr>
            <a:r>
              <a:rPr lang="en" b="1" kern="0" dirty="0">
                <a:latin typeface="Proxima Nova"/>
                <a:ea typeface="Proxima Nova"/>
                <a:cs typeface="Proxima Nova"/>
                <a:sym typeface="Proxima Nova"/>
              </a:rPr>
              <a:t>This is never going to get better.</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If I know how to do this and no one else does, it’s my duty to do it. </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If I don’t step in, no one will.</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This system depends on me and I have to be there for them, always.</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I’m responsible for meeting my own needs.</a:t>
            </a:r>
            <a:endParaRPr b="1" kern="0" dirty="0">
              <a:latin typeface="Proxima Nova"/>
              <a:ea typeface="Proxima Nova"/>
              <a:cs typeface="Proxima Nova"/>
              <a:sym typeface="Proxima Nova"/>
            </a:endParaRPr>
          </a:p>
          <a:p>
            <a:pPr defTabSz="914378">
              <a:buClr>
                <a:srgbClr val="000000"/>
              </a:buClr>
            </a:pPr>
            <a:endParaRPr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If I need help, it means I’ve failed.</a:t>
            </a:r>
          </a:p>
          <a:p>
            <a:pPr defTabSz="914378">
              <a:buClr>
                <a:srgbClr val="000000"/>
              </a:buClr>
            </a:pPr>
            <a:endParaRPr lang="en" b="1" kern="0" dirty="0">
              <a:latin typeface="Proxima Nova"/>
              <a:ea typeface="Proxima Nova"/>
              <a:cs typeface="Proxima Nova"/>
              <a:sym typeface="Proxima Nova"/>
            </a:endParaRPr>
          </a:p>
          <a:p>
            <a:pPr defTabSz="914378">
              <a:buClr>
                <a:srgbClr val="000000"/>
              </a:buClr>
            </a:pPr>
            <a:r>
              <a:rPr lang="en" b="1" kern="0" dirty="0">
                <a:latin typeface="Proxima Nova"/>
                <a:ea typeface="Proxima Nova"/>
                <a:cs typeface="Proxima Nova"/>
                <a:sym typeface="Proxima Nova"/>
              </a:rPr>
              <a:t>I can rest when I’m done with this job.</a:t>
            </a:r>
            <a:endParaRPr b="1" kern="0" dirty="0">
              <a:latin typeface="Proxima Nova"/>
              <a:ea typeface="Proxima Nova"/>
              <a:cs typeface="Proxima Nova"/>
              <a:sym typeface="Proxima Nova"/>
            </a:endParaRPr>
          </a:p>
        </p:txBody>
      </p:sp>
      <p:sp>
        <p:nvSpPr>
          <p:cNvPr id="6" name="Rectangle 5">
            <a:extLst>
              <a:ext uri="{FF2B5EF4-FFF2-40B4-BE49-F238E27FC236}">
                <a16:creationId xmlns:a16="http://schemas.microsoft.com/office/drawing/2014/main" id="{AC029CA2-23BF-522C-6094-1BD8B339CE5D}"/>
              </a:ext>
            </a:extLst>
          </p:cNvPr>
          <p:cNvSpPr/>
          <p:nvPr/>
        </p:nvSpPr>
        <p:spPr>
          <a:xfrm>
            <a:off x="6832065" y="6437835"/>
            <a:ext cx="1832553" cy="230832"/>
          </a:xfrm>
          <a:prstGeom prst="rect">
            <a:avLst/>
          </a:prstGeom>
        </p:spPr>
        <p:txBody>
          <a:bodyPr wrap="none">
            <a:spAutoFit/>
          </a:bodyPr>
          <a:lstStyle/>
          <a:p>
            <a:r>
              <a:rPr lang="en-US" sz="900" dirty="0">
                <a:solidFill>
                  <a:schemeClr val="tx1">
                    <a:lumMod val="75000"/>
                    <a:alpha val="70000"/>
                  </a:schemeClr>
                </a:solidFill>
              </a:rPr>
              <a:t>Lauren Ashbaugh, Ph.D., NCSP</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Shape 916"/>
        <p:cNvGrpSpPr/>
        <p:nvPr/>
      </p:nvGrpSpPr>
      <p:grpSpPr>
        <a:xfrm>
          <a:off x="0" y="0"/>
          <a:ext cx="0" cy="0"/>
          <a:chOff x="0" y="0"/>
          <a:chExt cx="0" cy="0"/>
        </a:xfrm>
      </p:grpSpPr>
      <p:sp>
        <p:nvSpPr>
          <p:cNvPr id="918" name="Google Shape;918;p115"/>
          <p:cNvSpPr/>
          <p:nvPr/>
        </p:nvSpPr>
        <p:spPr>
          <a:xfrm>
            <a:off x="0" y="328612"/>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Research-backed treatment of Substance Use Disorders</a:t>
            </a:r>
            <a:endParaRPr sz="3000" b="1" dirty="0">
              <a:solidFill>
                <a:srgbClr val="F3F3F3"/>
              </a:solidFill>
              <a:latin typeface="Proxima Nova"/>
              <a:ea typeface="Proxima Nova"/>
              <a:cs typeface="Proxima Nova"/>
              <a:sym typeface="Proxima Nova"/>
            </a:endParaRPr>
          </a:p>
        </p:txBody>
      </p:sp>
      <p:sp>
        <p:nvSpPr>
          <p:cNvPr id="919" name="Google Shape;919;p115"/>
          <p:cNvSpPr txBox="1"/>
          <p:nvPr/>
        </p:nvSpPr>
        <p:spPr>
          <a:xfrm>
            <a:off x="843125" y="1831299"/>
            <a:ext cx="8115138" cy="4426625"/>
          </a:xfrm>
          <a:prstGeom prst="rect">
            <a:avLst/>
          </a:prstGeom>
          <a:noFill/>
          <a:ln>
            <a:noFill/>
          </a:ln>
        </p:spPr>
        <p:txBody>
          <a:bodyPr spcFirstLastPara="1" wrap="square" lIns="91425" tIns="91425" rIns="91425" bIns="91425" anchor="t" anchorCtr="0">
            <a:noAutofit/>
          </a:bodyPr>
          <a:lstStyle/>
          <a:p>
            <a:pPr marL="457200" indent="-387350">
              <a:lnSpc>
                <a:spcPct val="150000"/>
              </a:lnSpc>
              <a:buClr>
                <a:srgbClr val="434343"/>
              </a:buClr>
              <a:buSzPts val="2500"/>
              <a:buFont typeface="Proxima Nova"/>
              <a:buAutoNum type="arabicParenR"/>
            </a:pPr>
            <a:r>
              <a:rPr lang="en" sz="2500" b="1" dirty="0">
                <a:solidFill>
                  <a:srgbClr val="434343"/>
                </a:solidFill>
                <a:latin typeface="Proxima Nova"/>
                <a:ea typeface="Proxima Nova"/>
                <a:cs typeface="Proxima Nova"/>
                <a:sym typeface="Proxima Nova"/>
              </a:rPr>
              <a:t>Looking objectively at behaviors, impact</a:t>
            </a:r>
          </a:p>
          <a:p>
            <a:pPr marL="914400" lvl="1" indent="-387350">
              <a:lnSpc>
                <a:spcPct val="150000"/>
              </a:lnSpc>
              <a:buClr>
                <a:srgbClr val="434343"/>
              </a:buClr>
              <a:buSzPts val="2500"/>
              <a:buFont typeface="Arial" panose="020B0604020202020204" pitchFamily="34" charset="0"/>
              <a:buChar char="•"/>
            </a:pPr>
            <a:r>
              <a:rPr lang="en" sz="2500" b="1" dirty="0">
                <a:solidFill>
                  <a:srgbClr val="434343"/>
                </a:solidFill>
                <a:latin typeface="Proxima Nova"/>
                <a:ea typeface="Proxima Nova"/>
                <a:cs typeface="Proxima Nova"/>
                <a:sym typeface="Proxima Nova"/>
              </a:rPr>
              <a:t>Examining behaviors, feelings, thoughts driving SU</a:t>
            </a:r>
            <a:endParaRPr sz="2500" b="1" dirty="0">
              <a:latin typeface="Proxima Nova"/>
              <a:ea typeface="Proxima Nova"/>
              <a:cs typeface="Proxima Nova"/>
              <a:sym typeface="Proxima Nova"/>
            </a:endParaRPr>
          </a:p>
          <a:p>
            <a:pPr marL="457200" indent="-387350">
              <a:lnSpc>
                <a:spcPct val="150000"/>
              </a:lnSpc>
              <a:buClr>
                <a:srgbClr val="434343"/>
              </a:buClr>
              <a:buSzPts val="2500"/>
              <a:buFont typeface="Proxima Nova"/>
              <a:buAutoNum type="arabicParenR"/>
            </a:pPr>
            <a:r>
              <a:rPr lang="en" sz="2500" b="1" dirty="0">
                <a:solidFill>
                  <a:srgbClr val="434343"/>
                </a:solidFill>
                <a:latin typeface="Proxima Nova"/>
                <a:ea typeface="Proxima Nova"/>
                <a:cs typeface="Proxima Nova"/>
                <a:sym typeface="Proxima Nova"/>
              </a:rPr>
              <a:t>Self-monitoring: recognizing triggers</a:t>
            </a:r>
            <a:endParaRPr sz="2500" b="1" dirty="0">
              <a:solidFill>
                <a:srgbClr val="434343"/>
              </a:solidFill>
              <a:latin typeface="Proxima Nova"/>
              <a:ea typeface="Proxima Nova"/>
              <a:cs typeface="Proxima Nova"/>
              <a:sym typeface="Proxima Nova"/>
            </a:endParaRPr>
          </a:p>
          <a:p>
            <a:pPr marL="457200" indent="-387350">
              <a:lnSpc>
                <a:spcPct val="150000"/>
              </a:lnSpc>
              <a:buClr>
                <a:srgbClr val="434343"/>
              </a:buClr>
              <a:buSzPts val="2500"/>
              <a:buFont typeface="Proxima Nova"/>
              <a:buAutoNum type="arabicParenR"/>
            </a:pPr>
            <a:r>
              <a:rPr lang="en" sz="2500" b="1" dirty="0">
                <a:solidFill>
                  <a:srgbClr val="434343"/>
                </a:solidFill>
                <a:latin typeface="Proxima Nova"/>
                <a:ea typeface="Proxima Nova"/>
                <a:cs typeface="Proxima Nova"/>
                <a:sym typeface="Proxima Nova"/>
              </a:rPr>
              <a:t>Replacement behaviors for overcoming cravings</a:t>
            </a:r>
            <a:endParaRPr sz="2500" b="1" dirty="0">
              <a:solidFill>
                <a:srgbClr val="434343"/>
              </a:solidFill>
              <a:latin typeface="Proxima Nova"/>
              <a:ea typeface="Proxima Nova"/>
              <a:cs typeface="Proxima Nova"/>
              <a:sym typeface="Proxima Nova"/>
            </a:endParaRPr>
          </a:p>
          <a:p>
            <a:pPr marL="457200" indent="-387350">
              <a:lnSpc>
                <a:spcPct val="150000"/>
              </a:lnSpc>
              <a:buClr>
                <a:srgbClr val="434343"/>
              </a:buClr>
              <a:buSzPts val="2500"/>
              <a:buFont typeface="Proxima Nova"/>
              <a:buAutoNum type="arabicParenR"/>
            </a:pPr>
            <a:r>
              <a:rPr lang="en" sz="2500" b="1" dirty="0">
                <a:solidFill>
                  <a:srgbClr val="434343"/>
                </a:solidFill>
                <a:latin typeface="Proxima Nova"/>
                <a:ea typeface="Proxima Nova"/>
                <a:cs typeface="Proxima Nova"/>
                <a:sym typeface="Proxima Nova"/>
              </a:rPr>
              <a:t>Step-wise, incremental progress </a:t>
            </a:r>
            <a:endParaRPr sz="2500" b="1" dirty="0">
              <a:solidFill>
                <a:srgbClr val="434343"/>
              </a:solidFill>
              <a:latin typeface="Proxima Nova"/>
              <a:ea typeface="Proxima Nova"/>
              <a:cs typeface="Proxima Nova"/>
              <a:sym typeface="Proxima Nova"/>
            </a:endParaRPr>
          </a:p>
          <a:p>
            <a:pPr marL="457200" indent="-387350">
              <a:lnSpc>
                <a:spcPct val="150000"/>
              </a:lnSpc>
              <a:buClr>
                <a:srgbClr val="434343"/>
              </a:buClr>
              <a:buSzPts val="2500"/>
              <a:buFont typeface="Proxima Nova"/>
              <a:buAutoNum type="arabicParenR"/>
            </a:pPr>
            <a:r>
              <a:rPr lang="en" sz="2500" b="1" dirty="0">
                <a:solidFill>
                  <a:srgbClr val="434343"/>
                </a:solidFill>
                <a:latin typeface="Proxima Nova"/>
                <a:ea typeface="Proxima Nova"/>
                <a:cs typeface="Proxima Nova"/>
                <a:sym typeface="Proxima Nova"/>
              </a:rPr>
              <a:t>SOCIAL support/</a:t>
            </a:r>
            <a:r>
              <a:rPr lang="en" sz="2500" b="1" dirty="0">
                <a:solidFill>
                  <a:srgbClr val="C00000"/>
                </a:solidFill>
                <a:latin typeface="Proxima Nova"/>
                <a:ea typeface="Proxima Nova"/>
                <a:cs typeface="Proxima Nova"/>
                <a:sym typeface="Proxima Nova"/>
              </a:rPr>
              <a:t>repairing harm</a:t>
            </a:r>
            <a:r>
              <a:rPr lang="en-US" sz="2500" b="1" dirty="0">
                <a:solidFill>
                  <a:srgbClr val="C00000"/>
                </a:solidFill>
                <a:latin typeface="Proxima Nova"/>
                <a:ea typeface="Proxima Nova"/>
                <a:cs typeface="Proxima Nova"/>
                <a:sym typeface="Proxima Nova"/>
              </a:rPr>
              <a:t> to connect with others</a:t>
            </a:r>
            <a:endParaRPr sz="2500" b="1" dirty="0">
              <a:solidFill>
                <a:srgbClr val="C00000"/>
              </a:solidFill>
              <a:latin typeface="Proxima Nova"/>
              <a:ea typeface="Proxima Nova"/>
              <a:cs typeface="Proxima Nova"/>
              <a:sym typeface="Proxima Nova"/>
            </a:endParaRPr>
          </a:p>
          <a:p>
            <a:pPr marL="457200" indent="-387350">
              <a:lnSpc>
                <a:spcPct val="150000"/>
              </a:lnSpc>
              <a:buClr>
                <a:srgbClr val="434343"/>
              </a:buClr>
              <a:buSzPts val="2500"/>
              <a:buFont typeface="Proxima Nova"/>
              <a:buAutoNum type="arabicParenR"/>
            </a:pPr>
            <a:r>
              <a:rPr lang="en" sz="2500" b="1" dirty="0">
                <a:solidFill>
                  <a:srgbClr val="434343"/>
                </a:solidFill>
                <a:latin typeface="Proxima Nova"/>
                <a:ea typeface="Proxima Nova"/>
                <a:cs typeface="Proxima Nova"/>
                <a:sym typeface="Proxima Nova"/>
              </a:rPr>
              <a:t>Providing mentorship, guidance</a:t>
            </a:r>
            <a:endParaRPr sz="2500" b="1" dirty="0">
              <a:solidFill>
                <a:srgbClr val="434343"/>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C06F3C95-4B92-D501-E10C-B4189A1DA0B3}"/>
              </a:ext>
            </a:extLst>
          </p:cNvPr>
          <p:cNvSpPr txBox="1"/>
          <p:nvPr/>
        </p:nvSpPr>
        <p:spPr>
          <a:xfrm>
            <a:off x="378619" y="1267590"/>
            <a:ext cx="8386762" cy="369332"/>
          </a:xfrm>
          <a:prstGeom prst="rect">
            <a:avLst/>
          </a:prstGeom>
          <a:noFill/>
        </p:spPr>
        <p:txBody>
          <a:bodyPr wrap="square" rtlCol="0">
            <a:spAutoFit/>
          </a:bodyPr>
          <a:lstStyle/>
          <a:p>
            <a:pPr algn="ctr"/>
            <a:r>
              <a:rPr lang="en-US" dirty="0">
                <a:solidFill>
                  <a:schemeClr val="bg1"/>
                </a:solidFill>
              </a:rPr>
              <a:t>Motivational Interviewing, Cognitive Behavioral Therapy, Dialectical Behavioral Therapy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3A63B-689F-4788-A830-252266FD348A}"/>
              </a:ext>
            </a:extLst>
          </p:cNvPr>
          <p:cNvSpPr txBox="1"/>
          <p:nvPr/>
        </p:nvSpPr>
        <p:spPr>
          <a:xfrm>
            <a:off x="7271943" y="6142218"/>
            <a:ext cx="1872057" cy="230832"/>
          </a:xfrm>
          <a:prstGeom prst="rect">
            <a:avLst/>
          </a:prstGeom>
          <a:noFill/>
        </p:spPr>
        <p:txBody>
          <a:bodyPr wrap="square" rtlCol="0" anchor="t">
            <a:spAutoFit/>
          </a:bodyPr>
          <a:lstStyle/>
          <a:p>
            <a:pPr defTabSz="342900">
              <a:spcAft>
                <a:spcPts val="450"/>
              </a:spcAft>
            </a:pPr>
            <a:r>
              <a:rPr lang="en-US" sz="900" dirty="0">
                <a:solidFill>
                  <a:srgbClr val="000000">
                    <a:lumMod val="65000"/>
                    <a:lumOff val="35000"/>
                  </a:srgbClr>
                </a:solidFill>
                <a:latin typeface="Arial" panose="020B0604020202020204"/>
              </a:rPr>
              <a:t>Lauren Ashbaugh, Ph.D., NCSP</a:t>
            </a:r>
            <a:endParaRPr lang="en-US" sz="1350" dirty="0">
              <a:solidFill>
                <a:srgbClr val="000000"/>
              </a:solidFill>
              <a:latin typeface="Arial" panose="020B0604020202020204"/>
            </a:endParaRPr>
          </a:p>
        </p:txBody>
      </p:sp>
      <p:pic>
        <p:nvPicPr>
          <p:cNvPr id="17410" name="Picture 2" descr="Stages Of Change Model And Its Use For Chronic Pain Self Management - RTW  Plus">
            <a:extLst>
              <a:ext uri="{FF2B5EF4-FFF2-40B4-BE49-F238E27FC236}">
                <a16:creationId xmlns:a16="http://schemas.microsoft.com/office/drawing/2014/main" id="{549ED609-FA80-B947-B1F8-84A5E069B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26" y="1459692"/>
            <a:ext cx="7170192" cy="445238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18;p115">
            <a:extLst>
              <a:ext uri="{FF2B5EF4-FFF2-40B4-BE49-F238E27FC236}">
                <a16:creationId xmlns:a16="http://schemas.microsoft.com/office/drawing/2014/main" id="{A0794164-4177-7EC8-8535-A0B23FBF2A9D}"/>
              </a:ext>
            </a:extLst>
          </p:cNvPr>
          <p:cNvSpPr/>
          <p:nvPr/>
        </p:nvSpPr>
        <p:spPr>
          <a:xfrm>
            <a:off x="0" y="484950"/>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Stages of Change Model</a:t>
            </a:r>
            <a:endParaRPr sz="3000" b="1" dirty="0">
              <a:solidFill>
                <a:srgbClr val="F3F3F3"/>
              </a:solidFill>
              <a:latin typeface="Proxima Nova"/>
              <a:ea typeface="Proxima Nova"/>
              <a:cs typeface="Proxima Nova"/>
              <a:sym typeface="Proxima Nova"/>
            </a:endParaRPr>
          </a:p>
        </p:txBody>
      </p:sp>
      <p:sp>
        <p:nvSpPr>
          <p:cNvPr id="9" name="TextBox 8">
            <a:extLst>
              <a:ext uri="{FF2B5EF4-FFF2-40B4-BE49-F238E27FC236}">
                <a16:creationId xmlns:a16="http://schemas.microsoft.com/office/drawing/2014/main" id="{F8675C64-0FD1-967F-152B-562BDE0FD7B4}"/>
              </a:ext>
            </a:extLst>
          </p:cNvPr>
          <p:cNvSpPr txBox="1"/>
          <p:nvPr/>
        </p:nvSpPr>
        <p:spPr>
          <a:xfrm>
            <a:off x="1500187" y="6077655"/>
            <a:ext cx="4572000" cy="276999"/>
          </a:xfrm>
          <a:prstGeom prst="rect">
            <a:avLst/>
          </a:prstGeom>
          <a:noFill/>
        </p:spPr>
        <p:txBody>
          <a:bodyPr wrap="square">
            <a:spAutoFit/>
          </a:bodyPr>
          <a:lstStyle/>
          <a:p>
            <a:r>
              <a:rPr lang="en-US" sz="1200" dirty="0"/>
              <a:t>Prochaska &amp; DiClemente</a:t>
            </a:r>
          </a:p>
        </p:txBody>
      </p:sp>
    </p:spTree>
    <p:extLst>
      <p:ext uri="{BB962C8B-B14F-4D97-AF65-F5344CB8AC3E}">
        <p14:creationId xmlns:p14="http://schemas.microsoft.com/office/powerpoint/2010/main" val="2823258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Shape 188"/>
        <p:cNvGrpSpPr/>
        <p:nvPr/>
      </p:nvGrpSpPr>
      <p:grpSpPr>
        <a:xfrm>
          <a:off x="0" y="0"/>
          <a:ext cx="0" cy="0"/>
          <a:chOff x="0" y="0"/>
          <a:chExt cx="0" cy="0"/>
        </a:xfrm>
      </p:grpSpPr>
      <p:sp>
        <p:nvSpPr>
          <p:cNvPr id="190" name="Google Shape;190;p29"/>
          <p:cNvSpPr txBox="1">
            <a:spLocks noGrp="1"/>
          </p:cNvSpPr>
          <p:nvPr>
            <p:ph idx="1"/>
          </p:nvPr>
        </p:nvSpPr>
        <p:spPr>
          <a:xfrm>
            <a:off x="164320" y="1619461"/>
            <a:ext cx="8815359" cy="3610230"/>
          </a:xfrm>
          <a:prstGeom prst="rect">
            <a:avLst/>
          </a:prstGeom>
        </p:spPr>
        <p:txBody>
          <a:bodyPr spcFirstLastPara="1" vert="horz" lIns="68569" tIns="34275" rIns="68569" bIns="34275" rtlCol="0" anchorCtr="0">
            <a:noAutofit/>
          </a:bodyPr>
          <a:lstStyle/>
          <a:p>
            <a:pPr marL="128588" indent="-128588">
              <a:lnSpc>
                <a:spcPct val="90000"/>
              </a:lnSpc>
              <a:spcBef>
                <a:spcPts val="0"/>
              </a:spcBef>
              <a:buClr>
                <a:schemeClr val="dk1"/>
              </a:buClr>
              <a:buSzPts val="2100"/>
            </a:pPr>
            <a:r>
              <a:rPr lang="en-US" sz="2400" b="1" dirty="0">
                <a:solidFill>
                  <a:schemeClr val="tx1"/>
                </a:solidFill>
              </a:rPr>
              <a:t>Review the clients you are working to connect with. </a:t>
            </a:r>
          </a:p>
          <a:p>
            <a:pPr marL="128588" indent="-28575">
              <a:lnSpc>
                <a:spcPct val="90000"/>
              </a:lnSpc>
              <a:spcBef>
                <a:spcPts val="563"/>
              </a:spcBef>
              <a:buClr>
                <a:schemeClr val="dk1"/>
              </a:buClr>
              <a:buSzPts val="2100"/>
              <a:buNone/>
            </a:pPr>
            <a:endParaRPr lang="en-US" sz="2400" b="1" dirty="0">
              <a:solidFill>
                <a:schemeClr val="tx1"/>
              </a:solidFill>
            </a:endParaRPr>
          </a:p>
          <a:p>
            <a:pPr marL="0" indent="0">
              <a:lnSpc>
                <a:spcPct val="90000"/>
              </a:lnSpc>
              <a:spcBef>
                <a:spcPts val="563"/>
              </a:spcBef>
              <a:buClr>
                <a:schemeClr val="dk1"/>
              </a:buClr>
              <a:buSzPts val="2100"/>
              <a:buNone/>
            </a:pPr>
            <a:r>
              <a:rPr lang="en-US" sz="2400" b="1" dirty="0">
                <a:solidFill>
                  <a:srgbClr val="C00000"/>
                </a:solidFill>
              </a:rPr>
              <a:t>	What is baseline currently??</a:t>
            </a:r>
          </a:p>
          <a:p>
            <a:pPr marL="128588" indent="-28575">
              <a:lnSpc>
                <a:spcPct val="90000"/>
              </a:lnSpc>
              <a:spcBef>
                <a:spcPts val="563"/>
              </a:spcBef>
              <a:buClr>
                <a:schemeClr val="dk1"/>
              </a:buClr>
              <a:buSzPts val="2100"/>
              <a:buNone/>
            </a:pPr>
            <a:endParaRPr lang="en-US" sz="2400" b="1" dirty="0">
              <a:solidFill>
                <a:schemeClr val="tx1"/>
              </a:solidFill>
            </a:endParaRPr>
          </a:p>
          <a:p>
            <a:pPr marL="128588" indent="-128588">
              <a:lnSpc>
                <a:spcPct val="90000"/>
              </a:lnSpc>
              <a:spcBef>
                <a:spcPts val="563"/>
              </a:spcBef>
              <a:buClr>
                <a:schemeClr val="dk1"/>
              </a:buClr>
              <a:buSzPts val="2100"/>
            </a:pPr>
            <a:r>
              <a:rPr lang="en-US" sz="2400" b="1" dirty="0">
                <a:solidFill>
                  <a:schemeClr val="tx1"/>
                </a:solidFill>
              </a:rPr>
              <a:t>Do your goals need to be adjusted in order to be attainable? </a:t>
            </a:r>
          </a:p>
          <a:p>
            <a:pPr marL="128588" indent="-28575">
              <a:lnSpc>
                <a:spcPct val="90000"/>
              </a:lnSpc>
              <a:spcBef>
                <a:spcPts val="563"/>
              </a:spcBef>
              <a:buClr>
                <a:schemeClr val="dk1"/>
              </a:buClr>
              <a:buSzPts val="2100"/>
              <a:buNone/>
            </a:pPr>
            <a:endParaRPr lang="en-US" sz="2400" b="1" dirty="0">
              <a:solidFill>
                <a:schemeClr val="tx1"/>
              </a:solidFill>
            </a:endParaRPr>
          </a:p>
          <a:p>
            <a:pPr marL="128588" indent="-128588">
              <a:lnSpc>
                <a:spcPct val="90000"/>
              </a:lnSpc>
              <a:spcBef>
                <a:spcPts val="563"/>
              </a:spcBef>
              <a:buClr>
                <a:schemeClr val="dk1"/>
              </a:buClr>
              <a:buSzPts val="2100"/>
            </a:pPr>
            <a:r>
              <a:rPr lang="en-US" sz="2400" b="1" dirty="0">
                <a:solidFill>
                  <a:schemeClr val="tx1"/>
                </a:solidFill>
              </a:rPr>
              <a:t>Can you break your goal down into smaller steps?</a:t>
            </a:r>
          </a:p>
          <a:p>
            <a:pPr marL="128588" indent="-128588">
              <a:lnSpc>
                <a:spcPct val="90000"/>
              </a:lnSpc>
              <a:spcBef>
                <a:spcPts val="563"/>
              </a:spcBef>
              <a:buClr>
                <a:schemeClr val="dk1"/>
              </a:buClr>
              <a:buSzPts val="2100"/>
            </a:pPr>
            <a:endParaRPr lang="en-US" sz="2400" b="1" dirty="0">
              <a:solidFill>
                <a:schemeClr val="tx1"/>
              </a:solidFill>
            </a:endParaRPr>
          </a:p>
          <a:p>
            <a:pPr marL="128588" indent="-128588">
              <a:lnSpc>
                <a:spcPct val="90000"/>
              </a:lnSpc>
              <a:spcBef>
                <a:spcPts val="563"/>
              </a:spcBef>
              <a:buClr>
                <a:schemeClr val="dk1"/>
              </a:buClr>
              <a:buSzPts val="2100"/>
            </a:pPr>
            <a:r>
              <a:rPr lang="en-US" sz="2400" b="1" dirty="0">
                <a:solidFill>
                  <a:schemeClr val="tx1"/>
                </a:solidFill>
              </a:rPr>
              <a:t>What strengths can you lean on to help make steps?</a:t>
            </a:r>
          </a:p>
        </p:txBody>
      </p:sp>
      <p:pic>
        <p:nvPicPr>
          <p:cNvPr id="191" name="Google Shape;191;p29" descr="Image result for steps toward goal"/>
          <p:cNvPicPr preferRelativeResize="0"/>
          <p:nvPr/>
        </p:nvPicPr>
        <p:blipFill rotWithShape="1">
          <a:blip r:embed="rId3"/>
          <a:stretch/>
        </p:blipFill>
        <p:spPr>
          <a:xfrm>
            <a:off x="3652656" y="5577381"/>
            <a:ext cx="1577804" cy="970996"/>
          </a:xfrm>
          <a:prstGeom prst="rect">
            <a:avLst/>
          </a:prstGeom>
          <a:noFill/>
        </p:spPr>
      </p:pic>
      <p:sp>
        <p:nvSpPr>
          <p:cNvPr id="9" name="Text Placeholder 2">
            <a:extLst>
              <a:ext uri="{FF2B5EF4-FFF2-40B4-BE49-F238E27FC236}">
                <a16:creationId xmlns:a16="http://schemas.microsoft.com/office/drawing/2014/main" id="{A04E077C-DE1D-BB4F-800D-EE3402250855}"/>
              </a:ext>
            </a:extLst>
          </p:cNvPr>
          <p:cNvSpPr txBox="1">
            <a:spLocks/>
          </p:cNvSpPr>
          <p:nvPr/>
        </p:nvSpPr>
        <p:spPr>
          <a:xfrm>
            <a:off x="6280321" y="5691827"/>
            <a:ext cx="3397043" cy="371052"/>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defTabSz="685800">
              <a:spcBef>
                <a:spcPts val="750"/>
              </a:spcBef>
              <a:buClr>
                <a:srgbClr val="9BAFB5"/>
              </a:buClr>
              <a:buNone/>
            </a:pPr>
            <a:r>
              <a:rPr lang="en-US" sz="900">
                <a:solidFill>
                  <a:srgbClr val="000000"/>
                </a:solidFill>
                <a:latin typeface="Gill Sans MT" panose="020B0502020104020203"/>
              </a:rPr>
              <a:t>Lauren Ashbaugh, Ph.D.</a:t>
            </a:r>
          </a:p>
        </p:txBody>
      </p:sp>
      <p:sp>
        <p:nvSpPr>
          <p:cNvPr id="10" name="Google Shape;918;p115">
            <a:extLst>
              <a:ext uri="{FF2B5EF4-FFF2-40B4-BE49-F238E27FC236}">
                <a16:creationId xmlns:a16="http://schemas.microsoft.com/office/drawing/2014/main" id="{25FBE715-663B-04EE-91D2-B188295B8F54}"/>
              </a:ext>
            </a:extLst>
          </p:cNvPr>
          <p:cNvSpPr/>
          <p:nvPr/>
        </p:nvSpPr>
        <p:spPr>
          <a:xfrm>
            <a:off x="0" y="641616"/>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3000" b="1" dirty="0">
                <a:solidFill>
                  <a:srgbClr val="F3F3F3"/>
                </a:solidFill>
                <a:latin typeface="Proxima Nova"/>
                <a:ea typeface="Proxima Nova"/>
                <a:cs typeface="Proxima Nova"/>
                <a:sym typeface="Proxima Nova"/>
              </a:rPr>
              <a:t>Assessing Baseline</a:t>
            </a:r>
            <a:endParaRPr sz="3000" b="1" dirty="0">
              <a:solidFill>
                <a:srgbClr val="F3F3F3"/>
              </a:solidFill>
              <a:latin typeface="Proxima Nova"/>
              <a:ea typeface="Proxima Nova"/>
              <a:cs typeface="Proxima Nova"/>
              <a:sym typeface="Proxima Nova"/>
            </a:endParaRPr>
          </a:p>
        </p:txBody>
      </p:sp>
    </p:spTree>
    <p:extLst>
      <p:ext uri="{BB962C8B-B14F-4D97-AF65-F5344CB8AC3E}">
        <p14:creationId xmlns:p14="http://schemas.microsoft.com/office/powerpoint/2010/main" val="3606323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6F1C3"/>
        </a:solidFill>
        <a:effectLst/>
      </p:bgPr>
    </p:bg>
    <p:spTree>
      <p:nvGrpSpPr>
        <p:cNvPr id="1" name="Shape 867"/>
        <p:cNvGrpSpPr/>
        <p:nvPr/>
      </p:nvGrpSpPr>
      <p:grpSpPr>
        <a:xfrm>
          <a:off x="0" y="0"/>
          <a:ext cx="0" cy="0"/>
          <a:chOff x="0" y="0"/>
          <a:chExt cx="0" cy="0"/>
        </a:xfrm>
      </p:grpSpPr>
      <p:sp>
        <p:nvSpPr>
          <p:cNvPr id="869" name="Google Shape;869;p110"/>
          <p:cNvSpPr/>
          <p:nvPr/>
        </p:nvSpPr>
        <p:spPr>
          <a:xfrm>
            <a:off x="0" y="314326"/>
            <a:ext cx="9144000" cy="744600"/>
          </a:xfrm>
          <a:prstGeom prst="rect">
            <a:avLst/>
          </a:prstGeom>
          <a:solidFill>
            <a:srgbClr val="666666"/>
          </a:solidFill>
          <a:ln>
            <a:noFill/>
          </a:ln>
        </p:spPr>
        <p:txBody>
          <a:bodyPr spcFirstLastPara="1" wrap="square" lIns="91425" tIns="91425" rIns="91425" bIns="91425" anchor="ctr" anchorCtr="0">
            <a:noAutofit/>
          </a:bodyPr>
          <a:lstStyle/>
          <a:p>
            <a:pPr algn="ctr"/>
            <a:r>
              <a:rPr lang="en" sz="2800" b="1" dirty="0">
                <a:solidFill>
                  <a:srgbClr val="F3F3F3"/>
                </a:solidFill>
                <a:latin typeface="Proxima Nova"/>
                <a:ea typeface="Proxima Nova"/>
                <a:cs typeface="Proxima Nova"/>
                <a:sym typeface="Proxima Nova"/>
              </a:rPr>
              <a:t>Chain Analysis: Suicidality &amp; Dialectical Behavior Therapy</a:t>
            </a:r>
            <a:endParaRPr sz="2800" b="1" dirty="0">
              <a:solidFill>
                <a:srgbClr val="F3F3F3"/>
              </a:solidFill>
              <a:latin typeface="Proxima Nova"/>
              <a:ea typeface="Proxima Nova"/>
              <a:cs typeface="Proxima Nova"/>
              <a:sym typeface="Proxima Nova"/>
            </a:endParaRPr>
          </a:p>
        </p:txBody>
      </p:sp>
      <p:pic>
        <p:nvPicPr>
          <p:cNvPr id="870" name="Google Shape;870;p110"/>
          <p:cNvPicPr preferRelativeResize="0"/>
          <p:nvPr/>
        </p:nvPicPr>
        <p:blipFill>
          <a:blip r:embed="rId3">
            <a:alphaModFix/>
          </a:blip>
          <a:stretch>
            <a:fillRect/>
          </a:stretch>
        </p:blipFill>
        <p:spPr>
          <a:xfrm>
            <a:off x="1175181" y="1192869"/>
            <a:ext cx="6700838" cy="5300661"/>
          </a:xfrm>
          <a:prstGeom prst="rect">
            <a:avLst/>
          </a:prstGeom>
          <a:noFill/>
          <a:ln>
            <a:noFill/>
          </a:ln>
        </p:spPr>
      </p:pic>
      <p:sp>
        <p:nvSpPr>
          <p:cNvPr id="871" name="Google Shape;871;p110"/>
          <p:cNvSpPr/>
          <p:nvPr/>
        </p:nvSpPr>
        <p:spPr>
          <a:xfrm>
            <a:off x="2854374" y="4200386"/>
            <a:ext cx="3617863" cy="714513"/>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solidFill>
                <a:srgbClr val="FF0000"/>
              </a:solidFill>
            </a:endParaRPr>
          </a:p>
        </p:txBody>
      </p:sp>
      <p:sp>
        <p:nvSpPr>
          <p:cNvPr id="872" name="Google Shape;872;p110"/>
          <p:cNvSpPr txBox="1"/>
          <p:nvPr/>
        </p:nvSpPr>
        <p:spPr>
          <a:xfrm>
            <a:off x="3792087" y="6440873"/>
            <a:ext cx="2303100" cy="373200"/>
          </a:xfrm>
          <a:prstGeom prst="rect">
            <a:avLst/>
          </a:prstGeom>
          <a:noFill/>
          <a:ln>
            <a:noFill/>
          </a:ln>
        </p:spPr>
        <p:txBody>
          <a:bodyPr spcFirstLastPara="1" wrap="square" lIns="91425" tIns="91425" rIns="91425" bIns="91425" anchor="t" anchorCtr="0">
            <a:noAutofit/>
          </a:bodyPr>
          <a:lstStyle/>
          <a:p>
            <a:r>
              <a:rPr lang="en" sz="1200" dirty="0"/>
              <a:t>Marsha Linehan, PhD 1993</a:t>
            </a:r>
            <a:endParaRPr sz="1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C15B-CED2-803D-22CB-AE4F2462EFFE}"/>
              </a:ext>
            </a:extLst>
          </p:cNvPr>
          <p:cNvSpPr>
            <a:spLocks noGrp="1"/>
          </p:cNvSpPr>
          <p:nvPr>
            <p:ph type="title"/>
          </p:nvPr>
        </p:nvSpPr>
        <p:spPr>
          <a:xfrm>
            <a:off x="1477457" y="2834640"/>
            <a:ext cx="5937755" cy="1188720"/>
          </a:xfrm>
        </p:spPr>
        <p:txBody>
          <a:bodyPr/>
          <a:lstStyle/>
          <a:p>
            <a:r>
              <a:rPr lang="en-US" dirty="0"/>
              <a:t>Provider Sustainability</a:t>
            </a:r>
          </a:p>
        </p:txBody>
      </p:sp>
    </p:spTree>
    <p:extLst>
      <p:ext uri="{BB962C8B-B14F-4D97-AF65-F5344CB8AC3E}">
        <p14:creationId xmlns:p14="http://schemas.microsoft.com/office/powerpoint/2010/main" val="2581623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28" name="Picture 4" descr="2,659 Bad News On Tv Stock Photos, Pictures &amp; Royalty-Free Images - iStock">
            <a:extLst>
              <a:ext uri="{FF2B5EF4-FFF2-40B4-BE49-F238E27FC236}">
                <a16:creationId xmlns:a16="http://schemas.microsoft.com/office/drawing/2014/main" id="{4D5A8F76-3BBF-1145-8F3D-D8BBAA932B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89" r="2" b="2"/>
          <a:stretch/>
        </p:blipFill>
        <p:spPr bwMode="auto">
          <a:xfrm>
            <a:off x="15" y="857257"/>
            <a:ext cx="4571985" cy="2571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0ED52ED-967D-194D-96C2-68AEDDA0C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77" b="4731"/>
          <a:stretch/>
        </p:blipFill>
        <p:spPr bwMode="auto">
          <a:xfrm>
            <a:off x="4572000" y="857257"/>
            <a:ext cx="4572000" cy="25717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3B46AC5-F4AB-7943-94AB-E955AA859A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000"/>
          <a:stretch/>
        </p:blipFill>
        <p:spPr bwMode="auto">
          <a:xfrm>
            <a:off x="15" y="3429000"/>
            <a:ext cx="457198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 Prescription for COVID-19 mitigation: Wear a Facemask">
            <a:extLst>
              <a:ext uri="{FF2B5EF4-FFF2-40B4-BE49-F238E27FC236}">
                <a16:creationId xmlns:a16="http://schemas.microsoft.com/office/drawing/2014/main" id="{75277BBB-6845-3544-B462-2E442B60A9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804" b="11405"/>
          <a:stretch/>
        </p:blipFill>
        <p:spPr bwMode="auto">
          <a:xfrm>
            <a:off x="4572000" y="342900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307436" y="2164437"/>
            <a:ext cx="2529128"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6" name="Frame 8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78458" y="1835459"/>
            <a:ext cx="3187085"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3EAD4A82-3A46-0245-8281-254EE79B76BD}"/>
              </a:ext>
            </a:extLst>
          </p:cNvPr>
          <p:cNvSpPr>
            <a:spLocks noGrp="1"/>
          </p:cNvSpPr>
          <p:nvPr>
            <p:ph type="title"/>
          </p:nvPr>
        </p:nvSpPr>
        <p:spPr>
          <a:xfrm>
            <a:off x="3215144" y="2809247"/>
            <a:ext cx="2713713" cy="1009290"/>
          </a:xfrm>
          <a:noFill/>
        </p:spPr>
        <p:txBody>
          <a:bodyPr vert="horz" lIns="68580" tIns="34290" rIns="68580" bIns="34290" rtlCol="0" anchor="ctr">
            <a:normAutofit/>
          </a:bodyPr>
          <a:lstStyle/>
          <a:p>
            <a:pPr algn="ctr"/>
            <a:br>
              <a:rPr lang="en-US" sz="2100" dirty="0">
                <a:solidFill>
                  <a:srgbClr val="080808"/>
                </a:solidFill>
              </a:rPr>
            </a:br>
            <a:r>
              <a:rPr lang="en-US" sz="2100" dirty="0">
                <a:solidFill>
                  <a:srgbClr val="080808"/>
                </a:solidFill>
              </a:rPr>
              <a:t>Events of 2019-2022 have been *</a:t>
            </a:r>
            <a:r>
              <a:rPr lang="en-US" sz="2100" b="1" dirty="0">
                <a:solidFill>
                  <a:srgbClr val="080808"/>
                </a:solidFill>
              </a:rPr>
              <a:t>really*</a:t>
            </a:r>
            <a:r>
              <a:rPr lang="en-US" sz="2100" dirty="0">
                <a:solidFill>
                  <a:srgbClr val="080808"/>
                </a:solidFill>
              </a:rPr>
              <a:t> hard</a:t>
            </a:r>
          </a:p>
        </p:txBody>
      </p:sp>
      <p:sp>
        <p:nvSpPr>
          <p:cNvPr id="9" name="Rectangle 8">
            <a:extLst>
              <a:ext uri="{FF2B5EF4-FFF2-40B4-BE49-F238E27FC236}">
                <a16:creationId xmlns:a16="http://schemas.microsoft.com/office/drawing/2014/main" id="{B27188AA-ACCB-C64D-B159-D0A68597C52E}"/>
              </a:ext>
            </a:extLst>
          </p:cNvPr>
          <p:cNvSpPr/>
          <p:nvPr/>
        </p:nvSpPr>
        <p:spPr>
          <a:xfrm>
            <a:off x="7367153" y="5841815"/>
            <a:ext cx="1832553" cy="230832"/>
          </a:xfrm>
          <a:prstGeom prst="rect">
            <a:avLst/>
          </a:prstGeom>
        </p:spPr>
        <p:txBody>
          <a:bodyPr wrap="none">
            <a:spAutoFit/>
          </a:bodyPr>
          <a:lstStyle/>
          <a:p>
            <a:pPr defTabSz="342900">
              <a:defRPr/>
            </a:pPr>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3465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E174-4265-1F43-8339-6B391B95F30F}"/>
              </a:ext>
            </a:extLst>
          </p:cNvPr>
          <p:cNvSpPr>
            <a:spLocks noGrp="1"/>
          </p:cNvSpPr>
          <p:nvPr>
            <p:ph type="title"/>
          </p:nvPr>
        </p:nvSpPr>
        <p:spPr/>
        <p:txBody>
          <a:bodyPr/>
          <a:lstStyle/>
          <a:p>
            <a:r>
              <a:rPr lang="en-US"/>
              <a:t>Compassion Fatigue</a:t>
            </a:r>
          </a:p>
        </p:txBody>
      </p:sp>
      <p:sp>
        <p:nvSpPr>
          <p:cNvPr id="3" name="Content Placeholder 2">
            <a:extLst>
              <a:ext uri="{FF2B5EF4-FFF2-40B4-BE49-F238E27FC236}">
                <a16:creationId xmlns:a16="http://schemas.microsoft.com/office/drawing/2014/main" id="{D93825EB-04D1-AF47-BC0A-5F0D12D73340}"/>
              </a:ext>
            </a:extLst>
          </p:cNvPr>
          <p:cNvSpPr>
            <a:spLocks noGrp="1"/>
          </p:cNvSpPr>
          <p:nvPr>
            <p:ph idx="1"/>
          </p:nvPr>
        </p:nvSpPr>
        <p:spPr>
          <a:xfrm>
            <a:off x="429397" y="2833466"/>
            <a:ext cx="8285206" cy="1915700"/>
          </a:xfrm>
        </p:spPr>
        <p:txBody>
          <a:bodyPr>
            <a:normAutofit/>
          </a:bodyPr>
          <a:lstStyle/>
          <a:p>
            <a:pPr marL="0" indent="0">
              <a:buNone/>
            </a:pPr>
            <a:r>
              <a:rPr lang="en-US" sz="2250" b="1" dirty="0"/>
              <a:t>Compassion Fatigue is a state experienced by those helping people or animals in distress; it is an extreme state of tension and preoccupation with the suffering of those being helped to the degree that it can create a secondary traumatic stress for the helper.</a:t>
            </a:r>
          </a:p>
          <a:p>
            <a:endParaRPr lang="en-US" dirty="0"/>
          </a:p>
        </p:txBody>
      </p:sp>
      <p:sp>
        <p:nvSpPr>
          <p:cNvPr id="4" name="Rectangle 3">
            <a:extLst>
              <a:ext uri="{FF2B5EF4-FFF2-40B4-BE49-F238E27FC236}">
                <a16:creationId xmlns:a16="http://schemas.microsoft.com/office/drawing/2014/main" id="{B3386D04-C753-EE41-84F7-7CB89A5EC3ED}"/>
              </a:ext>
            </a:extLst>
          </p:cNvPr>
          <p:cNvSpPr/>
          <p:nvPr/>
        </p:nvSpPr>
        <p:spPr>
          <a:xfrm>
            <a:off x="3428998" y="4749166"/>
            <a:ext cx="7210169" cy="646331"/>
          </a:xfrm>
          <a:prstGeom prst="rect">
            <a:avLst/>
          </a:prstGeom>
        </p:spPr>
        <p:txBody>
          <a:bodyPr wrap="square">
            <a:spAutoFit/>
          </a:bodyPr>
          <a:lstStyle/>
          <a:p>
            <a:pPr marL="2743200" lvl="8" defTabSz="342900"/>
            <a:r>
              <a:rPr lang="en-US" sz="900">
                <a:solidFill>
                  <a:srgbClr val="000000"/>
                </a:solidFill>
                <a:latin typeface="Gill Sans MT" panose="020B0502020104020203"/>
              </a:rPr>
              <a:t>-Dr. Charles Figley</a:t>
            </a:r>
            <a:br>
              <a:rPr lang="en-US" sz="900">
                <a:solidFill>
                  <a:srgbClr val="000000"/>
                </a:solidFill>
                <a:latin typeface="Gill Sans MT" panose="020B0502020104020203"/>
              </a:rPr>
            </a:br>
            <a:r>
              <a:rPr lang="en-US" sz="900">
                <a:solidFill>
                  <a:srgbClr val="000000"/>
                </a:solidFill>
                <a:latin typeface="Gill Sans MT" panose="020B0502020104020203"/>
              </a:rPr>
              <a:t>Professor, Paul Henry </a:t>
            </a:r>
            <a:r>
              <a:rPr lang="en-US" sz="900" err="1">
                <a:solidFill>
                  <a:srgbClr val="000000"/>
                </a:solidFill>
                <a:latin typeface="Gill Sans MT" panose="020B0502020104020203"/>
              </a:rPr>
              <a:t>Kurzweg</a:t>
            </a:r>
            <a:r>
              <a:rPr lang="en-US" sz="900">
                <a:solidFill>
                  <a:srgbClr val="000000"/>
                </a:solidFill>
                <a:latin typeface="Gill Sans MT" panose="020B0502020104020203"/>
              </a:rPr>
              <a:t> Distinguished Chair  </a:t>
            </a:r>
            <a:br>
              <a:rPr lang="en-US" sz="900">
                <a:solidFill>
                  <a:srgbClr val="000000"/>
                </a:solidFill>
                <a:latin typeface="Gill Sans MT" panose="020B0502020104020203"/>
              </a:rPr>
            </a:br>
            <a:r>
              <a:rPr lang="en-US" sz="900">
                <a:solidFill>
                  <a:srgbClr val="000000"/>
                </a:solidFill>
                <a:latin typeface="Gill Sans MT" panose="020B0502020104020203"/>
              </a:rPr>
              <a:t>Director, Tulane Traumatology Institute</a:t>
            </a:r>
            <a:br>
              <a:rPr lang="en-US" sz="900">
                <a:solidFill>
                  <a:srgbClr val="000000"/>
                </a:solidFill>
                <a:latin typeface="Gill Sans MT" panose="020B0502020104020203"/>
              </a:rPr>
            </a:br>
            <a:r>
              <a:rPr lang="en-US" sz="900">
                <a:solidFill>
                  <a:srgbClr val="000000"/>
                </a:solidFill>
                <a:latin typeface="Gill Sans MT" panose="020B0502020104020203"/>
              </a:rPr>
              <a:t>Tulane University, New Orleans, LA</a:t>
            </a:r>
          </a:p>
        </p:txBody>
      </p:sp>
    </p:spTree>
    <p:extLst>
      <p:ext uri="{BB962C8B-B14F-4D97-AF65-F5344CB8AC3E}">
        <p14:creationId xmlns:p14="http://schemas.microsoft.com/office/powerpoint/2010/main" val="675017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E174-4265-1F43-8339-6B391B95F30F}"/>
              </a:ext>
            </a:extLst>
          </p:cNvPr>
          <p:cNvSpPr>
            <a:spLocks noGrp="1"/>
          </p:cNvSpPr>
          <p:nvPr>
            <p:ph type="title"/>
          </p:nvPr>
        </p:nvSpPr>
        <p:spPr/>
        <p:txBody>
          <a:bodyPr/>
          <a:lstStyle/>
          <a:p>
            <a:r>
              <a:rPr lang="en-US" dirty="0"/>
              <a:t>Moral Injury</a:t>
            </a:r>
          </a:p>
        </p:txBody>
      </p:sp>
      <p:sp>
        <p:nvSpPr>
          <p:cNvPr id="3" name="Content Placeholder 2">
            <a:extLst>
              <a:ext uri="{FF2B5EF4-FFF2-40B4-BE49-F238E27FC236}">
                <a16:creationId xmlns:a16="http://schemas.microsoft.com/office/drawing/2014/main" id="{D93825EB-04D1-AF47-BC0A-5F0D12D73340}"/>
              </a:ext>
            </a:extLst>
          </p:cNvPr>
          <p:cNvSpPr>
            <a:spLocks noGrp="1"/>
          </p:cNvSpPr>
          <p:nvPr>
            <p:ph idx="1"/>
          </p:nvPr>
        </p:nvSpPr>
        <p:spPr>
          <a:xfrm>
            <a:off x="429397" y="2788889"/>
            <a:ext cx="8285206" cy="1915700"/>
          </a:xfrm>
        </p:spPr>
        <p:txBody>
          <a:bodyPr>
            <a:normAutofit/>
          </a:bodyPr>
          <a:lstStyle/>
          <a:p>
            <a:pPr marL="0" indent="0">
              <a:buNone/>
            </a:pPr>
            <a:r>
              <a:rPr lang="en-US" sz="2400" b="1" dirty="0"/>
              <a:t>Moral injury is the damage done to one’s conscience or moral compass when that person perpetrates, witnesses, or fails to prevent acts that transgress one’s own moral beliefs, values, or ethical codes of conduct.</a:t>
            </a:r>
          </a:p>
          <a:p>
            <a:endParaRPr lang="en-US" dirty="0"/>
          </a:p>
        </p:txBody>
      </p:sp>
      <p:sp>
        <p:nvSpPr>
          <p:cNvPr id="4" name="Rectangle 3">
            <a:extLst>
              <a:ext uri="{FF2B5EF4-FFF2-40B4-BE49-F238E27FC236}">
                <a16:creationId xmlns:a16="http://schemas.microsoft.com/office/drawing/2014/main" id="{B3386D04-C753-EE41-84F7-7CB89A5EC3ED}"/>
              </a:ext>
            </a:extLst>
          </p:cNvPr>
          <p:cNvSpPr/>
          <p:nvPr/>
        </p:nvSpPr>
        <p:spPr>
          <a:xfrm>
            <a:off x="2814635" y="4920616"/>
            <a:ext cx="7210169" cy="276999"/>
          </a:xfrm>
          <a:prstGeom prst="rect">
            <a:avLst/>
          </a:prstGeom>
        </p:spPr>
        <p:txBody>
          <a:bodyPr wrap="square">
            <a:spAutoFit/>
          </a:bodyPr>
          <a:lstStyle/>
          <a:p>
            <a:pPr marL="2743200" lvl="8" defTabSz="342900"/>
            <a:r>
              <a:rPr lang="en-US" sz="1200" dirty="0">
                <a:solidFill>
                  <a:srgbClr val="000000"/>
                </a:solidFill>
                <a:latin typeface="Gill Sans MT" panose="020B0502020104020203"/>
              </a:rPr>
              <a:t>-The Moral Injury Project, Syracuse University</a:t>
            </a:r>
          </a:p>
        </p:txBody>
      </p:sp>
    </p:spTree>
    <p:extLst>
      <p:ext uri="{BB962C8B-B14F-4D97-AF65-F5344CB8AC3E}">
        <p14:creationId xmlns:p14="http://schemas.microsoft.com/office/powerpoint/2010/main" val="1379347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C06063-5D0C-BB41-A5B1-A9F966390979}"/>
              </a:ext>
            </a:extLst>
          </p:cNvPr>
          <p:cNvSpPr>
            <a:spLocks noGrp="1"/>
          </p:cNvSpPr>
          <p:nvPr>
            <p:ph type="ftr" sz="quarter" idx="11"/>
          </p:nvPr>
        </p:nvSpPr>
        <p:spPr>
          <a:xfrm>
            <a:off x="603505" y="5525745"/>
            <a:ext cx="2778902" cy="234975"/>
          </a:xfrm>
        </p:spPr>
        <p:txBody>
          <a:bodyPr vert="horz" lIns="68580" tIns="34290" rIns="68580" bIns="34290" rtlCol="0" anchor="ctr">
            <a:normAutofit/>
          </a:bodyPr>
          <a:lstStyle/>
          <a:p>
            <a:pPr defTabSz="342900">
              <a:spcAft>
                <a:spcPts val="450"/>
              </a:spcAft>
            </a:pPr>
            <a:r>
              <a:rPr lang="en-US">
                <a:solidFill>
                  <a:srgbClr val="FFFFFF">
                    <a:alpha val="70000"/>
                  </a:srgbClr>
                </a:solidFill>
                <a:latin typeface="Arial" panose="020B0604020202020204"/>
              </a:rPr>
              <a:t>Continua Consulting Group, LLC 2018</a:t>
            </a:r>
          </a:p>
        </p:txBody>
      </p:sp>
      <p:pic>
        <p:nvPicPr>
          <p:cNvPr id="10" name="Picture 9" descr="A picture containing bird&#10;&#10;Description automatically generated">
            <a:extLst>
              <a:ext uri="{FF2B5EF4-FFF2-40B4-BE49-F238E27FC236}">
                <a16:creationId xmlns:a16="http://schemas.microsoft.com/office/drawing/2014/main" id="{BABAF3F2-E3C8-8248-8F78-2E3BA23F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409" y="1312161"/>
            <a:ext cx="3715183" cy="4025860"/>
          </a:xfrm>
          <a:prstGeom prst="rect">
            <a:avLst/>
          </a:prstGeom>
        </p:spPr>
      </p:pic>
      <p:sp>
        <p:nvSpPr>
          <p:cNvPr id="2" name="Rectangle 1">
            <a:extLst>
              <a:ext uri="{FF2B5EF4-FFF2-40B4-BE49-F238E27FC236}">
                <a16:creationId xmlns:a16="http://schemas.microsoft.com/office/drawing/2014/main" id="{2336817F-F259-4040-A92A-87F9C0FF143F}"/>
              </a:ext>
            </a:extLst>
          </p:cNvPr>
          <p:cNvSpPr/>
          <p:nvPr/>
        </p:nvSpPr>
        <p:spPr>
          <a:xfrm>
            <a:off x="6623467" y="6265159"/>
            <a:ext cx="2111475" cy="253916"/>
          </a:xfrm>
          <a:prstGeom prst="rect">
            <a:avLst/>
          </a:prstGeom>
        </p:spPr>
        <p:txBody>
          <a:bodyPr wrap="none">
            <a:spAutoFit/>
          </a:bodyPr>
          <a:lstStyle/>
          <a:p>
            <a:pPr defTabSz="342900"/>
            <a:r>
              <a:rPr lang="en-US" sz="105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3631231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B2D9-D61A-2AB6-00A4-614E88BECCD5}"/>
              </a:ext>
            </a:extLst>
          </p:cNvPr>
          <p:cNvSpPr>
            <a:spLocks noGrp="1"/>
          </p:cNvSpPr>
          <p:nvPr>
            <p:ph type="title"/>
          </p:nvPr>
        </p:nvSpPr>
        <p:spPr>
          <a:xfrm>
            <a:off x="2636044" y="278892"/>
            <a:ext cx="3871912" cy="592646"/>
          </a:xfrm>
        </p:spPr>
        <p:txBody>
          <a:bodyPr>
            <a:normAutofit fontScale="90000"/>
          </a:bodyPr>
          <a:lstStyle/>
          <a:p>
            <a:r>
              <a:rPr lang="en-US" sz="1800" dirty="0"/>
              <a:t>Beyond the Cliff: </a:t>
            </a:r>
            <a:br>
              <a:rPr lang="en-US" sz="1800" dirty="0"/>
            </a:br>
            <a:r>
              <a:rPr lang="en-US" sz="1800" dirty="0"/>
              <a:t>Laura </a:t>
            </a:r>
            <a:r>
              <a:rPr lang="en-US" sz="1800" dirty="0" err="1"/>
              <a:t>vandernoot</a:t>
            </a:r>
            <a:r>
              <a:rPr lang="en-US" sz="1800" dirty="0"/>
              <a:t> Lipsky</a:t>
            </a:r>
          </a:p>
        </p:txBody>
      </p:sp>
      <p:pic>
        <p:nvPicPr>
          <p:cNvPr id="4" name="Online Media 3" descr="Beyond the Cliff | Laura van Dernoot Lipsky | TEDxWashingtonCorrectionsCenterforWomen">
            <a:hlinkClick r:id="" action="ppaction://media"/>
            <a:extLst>
              <a:ext uri="{FF2B5EF4-FFF2-40B4-BE49-F238E27FC236}">
                <a16:creationId xmlns:a16="http://schemas.microsoft.com/office/drawing/2014/main" id="{2F6A5BC1-3701-0578-E976-B37D90B0D7D1}"/>
              </a:ext>
            </a:extLst>
          </p:cNvPr>
          <p:cNvPicPr>
            <a:picLocks noGrp="1" noRot="1" noChangeAspect="1"/>
          </p:cNvPicPr>
          <p:nvPr>
            <p:ph idx="1"/>
            <a:videoFile r:link="rId1"/>
          </p:nvPr>
        </p:nvPicPr>
        <p:blipFill>
          <a:blip r:embed="rId4"/>
          <a:stretch>
            <a:fillRect/>
          </a:stretch>
        </p:blipFill>
        <p:spPr>
          <a:xfrm>
            <a:off x="140720" y="1057276"/>
            <a:ext cx="8950760" cy="5057775"/>
          </a:xfrm>
          <a:prstGeom prst="rect">
            <a:avLst/>
          </a:prstGeom>
        </p:spPr>
      </p:pic>
    </p:spTree>
    <p:extLst>
      <p:ext uri="{BB962C8B-B14F-4D97-AF65-F5344CB8AC3E}">
        <p14:creationId xmlns:p14="http://schemas.microsoft.com/office/powerpoint/2010/main" val="29105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4F1118-916E-2745-A019-1EAE004C1521}"/>
              </a:ext>
            </a:extLst>
          </p:cNvPr>
          <p:cNvSpPr>
            <a:spLocks noGrp="1"/>
          </p:cNvSpPr>
          <p:nvPr>
            <p:ph idx="1"/>
          </p:nvPr>
        </p:nvSpPr>
        <p:spPr>
          <a:xfrm>
            <a:off x="646697" y="2435653"/>
            <a:ext cx="7886700" cy="1810400"/>
          </a:xfrm>
        </p:spPr>
        <p:txBody>
          <a:bodyPr>
            <a:normAutofit fontScale="92500"/>
          </a:bodyPr>
          <a:lstStyle/>
          <a:p>
            <a:pPr marL="0" indent="0" algn="ctr">
              <a:buNone/>
            </a:pPr>
            <a:r>
              <a:rPr lang="en-US" sz="3000" b="1" dirty="0"/>
              <a:t>We need your exquisite quality of presence.</a:t>
            </a:r>
          </a:p>
          <a:p>
            <a:pPr marL="0" indent="0" algn="ctr">
              <a:buNone/>
            </a:pPr>
            <a:endParaRPr lang="en-US" sz="3000" b="1" dirty="0"/>
          </a:p>
          <a:p>
            <a:pPr marL="0" indent="0" algn="ctr">
              <a:buNone/>
            </a:pPr>
            <a:r>
              <a:rPr lang="en-US" sz="3000" b="1" dirty="0"/>
              <a:t>We need people who have come alive.</a:t>
            </a:r>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240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4299-5E1D-DE4C-9377-B6093FA3CD14}"/>
              </a:ext>
            </a:extLst>
          </p:cNvPr>
          <p:cNvSpPr>
            <a:spLocks noGrp="1"/>
          </p:cNvSpPr>
          <p:nvPr>
            <p:ph type="title"/>
          </p:nvPr>
        </p:nvSpPr>
        <p:spPr>
          <a:xfrm>
            <a:off x="2628902" y="1010511"/>
            <a:ext cx="4119664" cy="664181"/>
          </a:xfrm>
        </p:spPr>
        <p:txBody>
          <a:bodyPr>
            <a:normAutofit fontScale="90000"/>
          </a:bodyPr>
          <a:lstStyle/>
          <a:p>
            <a:pPr algn="ctr"/>
            <a:r>
              <a:rPr lang="en-US"/>
              <a:t>Tending to your web</a:t>
            </a:r>
          </a:p>
        </p:txBody>
      </p:sp>
      <p:sp>
        <p:nvSpPr>
          <p:cNvPr id="3" name="Content Placeholder 2">
            <a:extLst>
              <a:ext uri="{FF2B5EF4-FFF2-40B4-BE49-F238E27FC236}">
                <a16:creationId xmlns:a16="http://schemas.microsoft.com/office/drawing/2014/main" id="{9603A75D-5DF9-F04D-AB34-5A2BC37CADB8}"/>
              </a:ext>
            </a:extLst>
          </p:cNvPr>
          <p:cNvSpPr>
            <a:spLocks noGrp="1"/>
          </p:cNvSpPr>
          <p:nvPr>
            <p:ph idx="1"/>
          </p:nvPr>
        </p:nvSpPr>
        <p:spPr>
          <a:xfrm>
            <a:off x="324660" y="1674691"/>
            <a:ext cx="2070776" cy="454718"/>
          </a:xfrm>
        </p:spPr>
        <p:txBody>
          <a:bodyPr>
            <a:normAutofit/>
          </a:bodyPr>
          <a:lstStyle/>
          <a:p>
            <a:pPr marL="0" indent="0">
              <a:buNone/>
            </a:pPr>
            <a:r>
              <a:rPr lang="en-US" sz="2250" u="sng"/>
              <a:t>Self-monitoring: </a:t>
            </a:r>
          </a:p>
          <a:p>
            <a:pPr marL="0" indent="0">
              <a:buNone/>
            </a:pPr>
            <a:endParaRPr lang="en-US"/>
          </a:p>
        </p:txBody>
      </p:sp>
      <p:sp>
        <p:nvSpPr>
          <p:cNvPr id="4" name="Rectangle 3">
            <a:extLst>
              <a:ext uri="{FF2B5EF4-FFF2-40B4-BE49-F238E27FC236}">
                <a16:creationId xmlns:a16="http://schemas.microsoft.com/office/drawing/2014/main" id="{6BE65A3C-A185-1D4A-9105-8552B292C4B3}"/>
              </a:ext>
            </a:extLst>
          </p:cNvPr>
          <p:cNvSpPr/>
          <p:nvPr/>
        </p:nvSpPr>
        <p:spPr>
          <a:xfrm>
            <a:off x="3368570" y="2772927"/>
            <a:ext cx="4119664" cy="2112117"/>
          </a:xfrm>
          <a:prstGeom prst="rect">
            <a:avLst/>
          </a:prstGeom>
        </p:spPr>
        <p:txBody>
          <a:bodyPr wrap="square">
            <a:spAutoFit/>
          </a:bodyPr>
          <a:lstStyle/>
          <a:p>
            <a:pPr defTabSz="342900"/>
            <a:r>
              <a:rPr lang="en-US" sz="1875">
                <a:solidFill>
                  <a:srgbClr val="000000"/>
                </a:solidFill>
                <a:latin typeface="Gill Sans MT" panose="020B0502020104020203"/>
              </a:rPr>
              <a:t>Your health</a:t>
            </a:r>
          </a:p>
          <a:p>
            <a:pPr defTabSz="342900"/>
            <a:endParaRPr lang="en-US" sz="1875">
              <a:solidFill>
                <a:srgbClr val="000000"/>
              </a:solidFill>
              <a:latin typeface="Gill Sans MT" panose="020B0502020104020203"/>
            </a:endParaRPr>
          </a:p>
          <a:p>
            <a:pPr defTabSz="342900"/>
            <a:r>
              <a:rPr lang="en-US" sz="1875">
                <a:solidFill>
                  <a:srgbClr val="000000"/>
                </a:solidFill>
                <a:latin typeface="Gill Sans MT" panose="020B0502020104020203"/>
              </a:rPr>
              <a:t>Personal relationships</a:t>
            </a:r>
          </a:p>
          <a:p>
            <a:pPr defTabSz="342900"/>
            <a:endParaRPr lang="en-US" sz="1875">
              <a:solidFill>
                <a:srgbClr val="000000"/>
              </a:solidFill>
              <a:latin typeface="Gill Sans MT" panose="020B0502020104020203"/>
            </a:endParaRPr>
          </a:p>
          <a:p>
            <a:pPr defTabSz="342900"/>
            <a:r>
              <a:rPr lang="en-US" sz="1875">
                <a:solidFill>
                  <a:srgbClr val="000000"/>
                </a:solidFill>
                <a:latin typeface="Gill Sans MT" panose="020B0502020104020203"/>
              </a:rPr>
              <a:t>Work relationships</a:t>
            </a:r>
          </a:p>
          <a:p>
            <a:pPr defTabSz="342900"/>
            <a:endParaRPr lang="en-US" sz="1875">
              <a:solidFill>
                <a:srgbClr val="000000"/>
              </a:solidFill>
              <a:latin typeface="Gill Sans MT" panose="020B0502020104020203"/>
            </a:endParaRPr>
          </a:p>
          <a:p>
            <a:pPr defTabSz="342900"/>
            <a:r>
              <a:rPr lang="en-US" sz="1875">
                <a:solidFill>
                  <a:srgbClr val="000000"/>
                </a:solidFill>
                <a:latin typeface="Gill Sans MT" panose="020B0502020104020203"/>
              </a:rPr>
              <a:t>Students</a:t>
            </a:r>
          </a:p>
        </p:txBody>
      </p:sp>
      <p:pic>
        <p:nvPicPr>
          <p:cNvPr id="6" name="Picture 5">
            <a:extLst>
              <a:ext uri="{FF2B5EF4-FFF2-40B4-BE49-F238E27FC236}">
                <a16:creationId xmlns:a16="http://schemas.microsoft.com/office/drawing/2014/main" id="{2D5729CB-DC14-1641-AA19-B34B7253C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436" y="1748790"/>
            <a:ext cx="4251960" cy="4251960"/>
          </a:xfrm>
          <a:prstGeom prst="rect">
            <a:avLst/>
          </a:prstGeom>
        </p:spPr>
      </p:pic>
    </p:spTree>
    <p:extLst>
      <p:ext uri="{BB962C8B-B14F-4D97-AF65-F5344CB8AC3E}">
        <p14:creationId xmlns:p14="http://schemas.microsoft.com/office/powerpoint/2010/main" val="3853563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855C95-9971-3949-B144-18ADCDDE592E}"/>
              </a:ext>
            </a:extLst>
          </p:cNvPr>
          <p:cNvSpPr>
            <a:spLocks noGrp="1"/>
          </p:cNvSpPr>
          <p:nvPr>
            <p:ph type="title"/>
          </p:nvPr>
        </p:nvSpPr>
        <p:spPr>
          <a:xfrm>
            <a:off x="405091" y="550047"/>
            <a:ext cx="8356781" cy="799803"/>
          </a:xfrm>
          <a:ln w="25400">
            <a:solidFill>
              <a:schemeClr val="tx1"/>
            </a:solidFill>
          </a:ln>
        </p:spPr>
        <p:txBody>
          <a:bodyPr>
            <a:noAutofit/>
          </a:bodyPr>
          <a:lstStyle/>
          <a:p>
            <a:pPr algn="ctr"/>
            <a:r>
              <a:rPr lang="en-US" sz="2625" b="1">
                <a:latin typeface="Helvetica" pitchFamily="2" charset="0"/>
              </a:rPr>
              <a:t>Evidence-based Resilience Building</a:t>
            </a:r>
          </a:p>
        </p:txBody>
      </p:sp>
      <p:sp>
        <p:nvSpPr>
          <p:cNvPr id="3" name="Content Placeholder 2">
            <a:extLst>
              <a:ext uri="{FF2B5EF4-FFF2-40B4-BE49-F238E27FC236}">
                <a16:creationId xmlns:a16="http://schemas.microsoft.com/office/drawing/2014/main" id="{E1563C9B-9C58-9242-809C-5C477658F305}"/>
              </a:ext>
            </a:extLst>
          </p:cNvPr>
          <p:cNvSpPr>
            <a:spLocks noGrp="1"/>
          </p:cNvSpPr>
          <p:nvPr>
            <p:ph idx="1"/>
          </p:nvPr>
        </p:nvSpPr>
        <p:spPr>
          <a:xfrm>
            <a:off x="925285" y="2188257"/>
            <a:ext cx="9004528" cy="3200974"/>
          </a:xfrm>
        </p:spPr>
        <p:txBody>
          <a:bodyPr>
            <a:normAutofit/>
          </a:bodyPr>
          <a:lstStyle/>
          <a:p>
            <a:pPr marL="0" indent="0">
              <a:buNone/>
            </a:pPr>
            <a:r>
              <a:rPr lang="en-US" sz="3000" dirty="0">
                <a:latin typeface="Helvetica" pitchFamily="2" charset="0"/>
              </a:rPr>
              <a:t>Sleep			Mindfulness</a:t>
            </a:r>
          </a:p>
          <a:p>
            <a:pPr marL="0" indent="0">
              <a:buNone/>
            </a:pPr>
            <a:endParaRPr lang="en-US" sz="3000" dirty="0">
              <a:latin typeface="Helvetica" pitchFamily="2" charset="0"/>
            </a:endParaRPr>
          </a:p>
          <a:p>
            <a:pPr marL="0" indent="0">
              <a:buNone/>
            </a:pPr>
            <a:r>
              <a:rPr lang="en-US" sz="3000" dirty="0">
                <a:latin typeface="Helvetica" pitchFamily="2" charset="0"/>
              </a:rPr>
              <a:t>Exercise			Healthy Relationships</a:t>
            </a:r>
          </a:p>
          <a:p>
            <a:pPr marL="0" indent="0">
              <a:buNone/>
            </a:pPr>
            <a:endParaRPr lang="en-US" sz="3000" dirty="0">
              <a:latin typeface="Helvetica" pitchFamily="2" charset="0"/>
            </a:endParaRPr>
          </a:p>
          <a:p>
            <a:pPr marL="0" indent="0">
              <a:buNone/>
            </a:pPr>
            <a:r>
              <a:rPr lang="en-US" sz="3000" dirty="0">
                <a:latin typeface="Helvetica" pitchFamily="2" charset="0"/>
              </a:rPr>
              <a:t>Nutrition			Mental Health</a:t>
            </a:r>
          </a:p>
          <a:p>
            <a:pPr marL="0" indent="0">
              <a:buNone/>
            </a:pPr>
            <a:endParaRPr lang="en-US" dirty="0"/>
          </a:p>
        </p:txBody>
      </p:sp>
      <p:sp>
        <p:nvSpPr>
          <p:cNvPr id="2" name="Oval 1">
            <a:extLst>
              <a:ext uri="{FF2B5EF4-FFF2-40B4-BE49-F238E27FC236}">
                <a16:creationId xmlns:a16="http://schemas.microsoft.com/office/drawing/2014/main" id="{78EEA461-6E6F-B14E-96A8-7AF69CB683DC}"/>
              </a:ext>
            </a:extLst>
          </p:cNvPr>
          <p:cNvSpPr/>
          <p:nvPr/>
        </p:nvSpPr>
        <p:spPr>
          <a:xfrm>
            <a:off x="400838" y="1913530"/>
            <a:ext cx="2475203" cy="348893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5" name="Oval 4">
            <a:extLst>
              <a:ext uri="{FF2B5EF4-FFF2-40B4-BE49-F238E27FC236}">
                <a16:creationId xmlns:a16="http://schemas.microsoft.com/office/drawing/2014/main" id="{811994DB-D367-3840-9466-9255A165AEA6}"/>
              </a:ext>
            </a:extLst>
          </p:cNvPr>
          <p:cNvSpPr/>
          <p:nvPr/>
        </p:nvSpPr>
        <p:spPr>
          <a:xfrm>
            <a:off x="4249757" y="3142080"/>
            <a:ext cx="4306340" cy="871427"/>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7" name="Oval 6">
            <a:extLst>
              <a:ext uri="{FF2B5EF4-FFF2-40B4-BE49-F238E27FC236}">
                <a16:creationId xmlns:a16="http://schemas.microsoft.com/office/drawing/2014/main" id="{64A28615-2FE0-8544-84AE-8AC5CD7DE3C9}"/>
              </a:ext>
            </a:extLst>
          </p:cNvPr>
          <p:cNvSpPr/>
          <p:nvPr/>
        </p:nvSpPr>
        <p:spPr>
          <a:xfrm>
            <a:off x="4249757" y="2112240"/>
            <a:ext cx="2851131" cy="704014"/>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8" name="Oval 7">
            <a:extLst>
              <a:ext uri="{FF2B5EF4-FFF2-40B4-BE49-F238E27FC236}">
                <a16:creationId xmlns:a16="http://schemas.microsoft.com/office/drawing/2014/main" id="{272C87BD-8238-E040-8AB0-7CC7A789717C}"/>
              </a:ext>
            </a:extLst>
          </p:cNvPr>
          <p:cNvSpPr/>
          <p:nvPr/>
        </p:nvSpPr>
        <p:spPr>
          <a:xfrm>
            <a:off x="4249757" y="4497036"/>
            <a:ext cx="3297307" cy="666702"/>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sp>
        <p:nvSpPr>
          <p:cNvPr id="12" name="TextBox 11">
            <a:extLst>
              <a:ext uri="{FF2B5EF4-FFF2-40B4-BE49-F238E27FC236}">
                <a16:creationId xmlns:a16="http://schemas.microsoft.com/office/drawing/2014/main" id="{99A53686-6D79-D843-B6A3-55DEB8EEB6ED}"/>
              </a:ext>
            </a:extLst>
          </p:cNvPr>
          <p:cNvSpPr txBox="1"/>
          <p:nvPr/>
        </p:nvSpPr>
        <p:spPr>
          <a:xfrm>
            <a:off x="7068910" y="6227638"/>
            <a:ext cx="3581400" cy="230832"/>
          </a:xfrm>
          <a:prstGeom prst="rect">
            <a:avLst/>
          </a:prstGeom>
          <a:noFill/>
        </p:spPr>
        <p:txBody>
          <a:bodyPr wrap="square" rtlCol="0">
            <a:spAutoFit/>
          </a:bodyPr>
          <a:lstStyle/>
          <a:p>
            <a:pPr defTabSz="342900"/>
            <a:r>
              <a:rPr lang="en-US" sz="900" dirty="0">
                <a:solidFill>
                  <a:srgbClr val="FFFFFF">
                    <a:lumMod val="65000"/>
                  </a:srgbClr>
                </a:solidFill>
                <a:latin typeface="Gill Sans MT" panose="020B0502020104020203"/>
              </a:rPr>
              <a:t>Lauren Ashbaugh, Ph.D., NCSP</a:t>
            </a:r>
          </a:p>
        </p:txBody>
      </p:sp>
    </p:spTree>
    <p:extLst>
      <p:ext uri="{BB962C8B-B14F-4D97-AF65-F5344CB8AC3E}">
        <p14:creationId xmlns:p14="http://schemas.microsoft.com/office/powerpoint/2010/main" val="9895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14D8-AC43-544B-BA10-00C94D121687}"/>
              </a:ext>
            </a:extLst>
          </p:cNvPr>
          <p:cNvSpPr>
            <a:spLocks noGrp="1"/>
          </p:cNvSpPr>
          <p:nvPr>
            <p:ph type="title"/>
          </p:nvPr>
        </p:nvSpPr>
        <p:spPr>
          <a:xfrm>
            <a:off x="920091" y="422415"/>
            <a:ext cx="7600949" cy="1006335"/>
          </a:xfrm>
        </p:spPr>
        <p:txBody>
          <a:bodyPr>
            <a:noAutofit/>
          </a:bodyPr>
          <a:lstStyle/>
          <a:p>
            <a:pPr algn="ctr"/>
            <a:r>
              <a:rPr lang="en-US" sz="3750"/>
              <a:t>What do we need to do? </a:t>
            </a:r>
          </a:p>
        </p:txBody>
      </p:sp>
      <p:sp>
        <p:nvSpPr>
          <p:cNvPr id="3" name="Content Placeholder 2">
            <a:extLst>
              <a:ext uri="{FF2B5EF4-FFF2-40B4-BE49-F238E27FC236}">
                <a16:creationId xmlns:a16="http://schemas.microsoft.com/office/drawing/2014/main" id="{8B22F5B0-D7F0-C44C-8D46-0EDE41AC9C5D}"/>
              </a:ext>
            </a:extLst>
          </p:cNvPr>
          <p:cNvSpPr>
            <a:spLocks noGrp="1"/>
          </p:cNvSpPr>
          <p:nvPr>
            <p:ph idx="1"/>
          </p:nvPr>
        </p:nvSpPr>
        <p:spPr>
          <a:xfrm>
            <a:off x="400050" y="2550872"/>
            <a:ext cx="8641032" cy="2878378"/>
          </a:xfrm>
        </p:spPr>
        <p:txBody>
          <a:bodyPr>
            <a:noAutofit/>
          </a:bodyPr>
          <a:lstStyle/>
          <a:p>
            <a:r>
              <a:rPr lang="en-US" sz="2625" dirty="0"/>
              <a:t>Self-monitor: 	      What is happening with me?</a:t>
            </a:r>
          </a:p>
          <a:p>
            <a:endParaRPr lang="en-US" sz="2625" dirty="0"/>
          </a:p>
          <a:p>
            <a:r>
              <a:rPr lang="en-US" sz="2625" dirty="0"/>
              <a:t>Evaluate rationally:      Why is it happening?</a:t>
            </a:r>
          </a:p>
          <a:p>
            <a:endParaRPr lang="en-US" sz="2625" dirty="0"/>
          </a:p>
          <a:p>
            <a:r>
              <a:rPr lang="en-US" sz="2625" dirty="0"/>
              <a:t>Choose response: 	     How can I respond constructively?</a:t>
            </a:r>
          </a:p>
        </p:txBody>
      </p:sp>
    </p:spTree>
    <p:extLst>
      <p:ext uri="{BB962C8B-B14F-4D97-AF65-F5344CB8AC3E}">
        <p14:creationId xmlns:p14="http://schemas.microsoft.com/office/powerpoint/2010/main" val="1940366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1B8B4-BD88-8C4A-AB53-62F9A692B5B6}"/>
              </a:ext>
            </a:extLst>
          </p:cNvPr>
          <p:cNvSpPr>
            <a:spLocks noGrp="1"/>
          </p:cNvSpPr>
          <p:nvPr>
            <p:ph idx="1"/>
          </p:nvPr>
        </p:nvSpPr>
        <p:spPr>
          <a:xfrm>
            <a:off x="453552" y="1482923"/>
            <a:ext cx="8411994" cy="3263504"/>
          </a:xfrm>
        </p:spPr>
        <p:txBody>
          <a:bodyPr/>
          <a:lstStyle/>
          <a:p>
            <a:pPr marL="0" indent="0" eaLnBrk="0" fontAlgn="base" hangingPunct="0">
              <a:spcBef>
                <a:spcPct val="0"/>
              </a:spcBef>
              <a:spcAft>
                <a:spcPct val="0"/>
              </a:spcAft>
              <a:buNone/>
            </a:pPr>
            <a:r>
              <a:rPr lang="en-US" altLang="en-US" sz="3000" b="1">
                <a:latin typeface="Arial" panose="020B0604020202020204" pitchFamily="34" charset="0"/>
              </a:rPr>
              <a:t>“We all carry within us places of exile, our crimes, our ravages. Our task is not to unleash them on the world; it is to transform them in ourselves and others.” </a:t>
            </a:r>
          </a:p>
          <a:p>
            <a:pPr marL="0" indent="0" eaLnBrk="0" fontAlgn="base" hangingPunct="0">
              <a:spcBef>
                <a:spcPct val="0"/>
              </a:spcBef>
              <a:spcAft>
                <a:spcPct val="0"/>
              </a:spcAft>
              <a:buNone/>
            </a:pPr>
            <a:br>
              <a:rPr lang="en-US" altLang="en-US" sz="825">
                <a:latin typeface="Arial" panose="020B0604020202020204" pitchFamily="34" charset="0"/>
              </a:rPr>
            </a:br>
            <a:r>
              <a:rPr lang="en-US" altLang="en-US" sz="825">
                <a:latin typeface="Arial" panose="020B0604020202020204" pitchFamily="34" charset="0"/>
              </a:rPr>
              <a:t>									― </a:t>
            </a:r>
            <a:r>
              <a:rPr lang="en-US" altLang="en-US" sz="1800">
                <a:latin typeface="Arial" panose="020B0604020202020204" pitchFamily="34" charset="0"/>
                <a:hlinkClick r:id="rId3"/>
              </a:rPr>
              <a:t>Albert Camus</a:t>
            </a:r>
            <a:r>
              <a:rPr lang="en-US" altLang="en-US" sz="1800">
                <a:latin typeface="Arial" panose="020B0604020202020204" pitchFamily="34" charset="0"/>
              </a:rPr>
              <a:t> </a:t>
            </a:r>
          </a:p>
          <a:p>
            <a:endParaRPr lang="en-US"/>
          </a:p>
        </p:txBody>
      </p:sp>
      <p:pic>
        <p:nvPicPr>
          <p:cNvPr id="3074" name="Picture 2" descr="Albert Camus">
            <a:hlinkClick r:id="rId3"/>
            <a:extLst>
              <a:ext uri="{FF2B5EF4-FFF2-40B4-BE49-F238E27FC236}">
                <a16:creationId xmlns:a16="http://schemas.microsoft.com/office/drawing/2014/main" id="{AF162C60-DD69-E74A-BB00-E34EA8CC9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552" y="4070246"/>
            <a:ext cx="2696994" cy="171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76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0E53-43A6-4E4C-879D-F876971F229D}"/>
              </a:ext>
            </a:extLst>
          </p:cNvPr>
          <p:cNvSpPr>
            <a:spLocks noGrp="1"/>
          </p:cNvSpPr>
          <p:nvPr>
            <p:ph type="title"/>
          </p:nvPr>
        </p:nvSpPr>
        <p:spPr>
          <a:xfrm>
            <a:off x="3161195" y="4415937"/>
            <a:ext cx="3188437" cy="670414"/>
          </a:xfrm>
        </p:spPr>
        <p:txBody>
          <a:bodyPr vert="horz" lIns="205740" tIns="137160" rIns="205740" bIns="137160" rtlCol="0" anchor="ctr" anchorCtr="1">
            <a:normAutofit/>
          </a:bodyPr>
          <a:lstStyle/>
          <a:p>
            <a:r>
              <a:rPr lang="en-US" sz="1500" dirty="0"/>
              <a:t>Hope &amp; Gratitude</a:t>
            </a:r>
          </a:p>
        </p:txBody>
      </p:sp>
      <p:pic>
        <p:nvPicPr>
          <p:cNvPr id="12290" name="Picture 2" descr="Cute Heart Drawing Png, Transparent Png , Transparent Png Image - PNGitem">
            <a:extLst>
              <a:ext uri="{FF2B5EF4-FFF2-40B4-BE49-F238E27FC236}">
                <a16:creationId xmlns:a16="http://schemas.microsoft.com/office/drawing/2014/main" id="{53257BEF-8C19-F645-A0D5-7D3DA8D8B19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082" y="1585278"/>
            <a:ext cx="1910657"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Butterfly Sketch Insect - Free vector graphic on Pixabay">
            <a:extLst>
              <a:ext uri="{FF2B5EF4-FFF2-40B4-BE49-F238E27FC236}">
                <a16:creationId xmlns:a16="http://schemas.microsoft.com/office/drawing/2014/main" id="{10F4FF56-2D25-A64C-84C1-BA44D61D73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24304" y="1593505"/>
            <a:ext cx="2531110" cy="198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72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5979-10BB-D44C-8D20-C0DE35EF3755}"/>
              </a:ext>
            </a:extLst>
          </p:cNvPr>
          <p:cNvSpPr>
            <a:spLocks noGrp="1"/>
          </p:cNvSpPr>
          <p:nvPr>
            <p:ph type="title"/>
          </p:nvPr>
        </p:nvSpPr>
        <p:spPr>
          <a:xfrm>
            <a:off x="2051248" y="1169068"/>
            <a:ext cx="5041503" cy="738318"/>
          </a:xfrm>
        </p:spPr>
        <p:txBody>
          <a:bodyPr>
            <a:normAutofit fontScale="90000"/>
          </a:bodyPr>
          <a:lstStyle/>
          <a:p>
            <a:r>
              <a:rPr lang="en-US" b="1" dirty="0"/>
              <a:t>Questions? Feedback?</a:t>
            </a:r>
          </a:p>
        </p:txBody>
      </p:sp>
      <p:sp>
        <p:nvSpPr>
          <p:cNvPr id="8" name="Rectangle 7">
            <a:extLst>
              <a:ext uri="{FF2B5EF4-FFF2-40B4-BE49-F238E27FC236}">
                <a16:creationId xmlns:a16="http://schemas.microsoft.com/office/drawing/2014/main" id="{F585AFB5-3083-AB46-B225-21F367C11D4F}"/>
              </a:ext>
            </a:extLst>
          </p:cNvPr>
          <p:cNvSpPr/>
          <p:nvPr/>
        </p:nvSpPr>
        <p:spPr>
          <a:xfrm>
            <a:off x="1424238" y="2457451"/>
            <a:ext cx="6295524" cy="2862322"/>
          </a:xfrm>
          <a:prstGeom prst="rect">
            <a:avLst/>
          </a:prstGeom>
        </p:spPr>
        <p:txBody>
          <a:bodyPr wrap="square">
            <a:spAutoFit/>
          </a:bodyPr>
          <a:lstStyle/>
          <a:p>
            <a:pPr algn="ctr"/>
            <a:r>
              <a:rPr lang="en-US" sz="2250" b="1" dirty="0">
                <a:solidFill>
                  <a:srgbClr val="0B5394"/>
                </a:solidFill>
                <a:latin typeface="Times New Roman" panose="02020603050405020304" pitchFamily="18" charset="0"/>
                <a:cs typeface="Times New Roman" panose="02020603050405020304" pitchFamily="18" charset="0"/>
              </a:rPr>
              <a:t>Lauren Ashbaugh, Ph.D., NCSP</a:t>
            </a:r>
            <a:endParaRPr lang="en-US" sz="2250" dirty="0">
              <a:latin typeface="Times New Roman" panose="02020603050405020304" pitchFamily="18" charset="0"/>
              <a:cs typeface="Times New Roman" panose="02020603050405020304" pitchFamily="18" charset="0"/>
            </a:endParaRPr>
          </a:p>
          <a:p>
            <a:pPr algn="ctr"/>
            <a:r>
              <a:rPr lang="en-US" sz="2250" dirty="0">
                <a:latin typeface="Times New Roman" panose="02020603050405020304" pitchFamily="18" charset="0"/>
                <a:cs typeface="Times New Roman" panose="02020603050405020304" pitchFamily="18" charset="0"/>
              </a:rPr>
              <a:t>Licensed Clinical Psychologist</a:t>
            </a:r>
          </a:p>
          <a:p>
            <a:pPr algn="ctr"/>
            <a:r>
              <a:rPr lang="en-US" sz="2250" dirty="0">
                <a:latin typeface="Times New Roman" panose="02020603050405020304" pitchFamily="18" charset="0"/>
                <a:cs typeface="Times New Roman" panose="02020603050405020304" pitchFamily="18" charset="0"/>
              </a:rPr>
              <a:t>Pacific Northwest Psychology &amp; Consulting, LLC</a:t>
            </a:r>
          </a:p>
          <a:p>
            <a:pPr algn="ctr"/>
            <a:endParaRPr lang="en-US" sz="2250" dirty="0">
              <a:latin typeface="Times New Roman" panose="02020603050405020304" pitchFamily="18" charset="0"/>
              <a:cs typeface="Times New Roman" panose="02020603050405020304" pitchFamily="18" charset="0"/>
            </a:endParaRPr>
          </a:p>
          <a:p>
            <a:pPr algn="ctr"/>
            <a:r>
              <a:rPr lang="en-US" sz="2250" dirty="0">
                <a:latin typeface="Times New Roman" panose="02020603050405020304" pitchFamily="18" charset="0"/>
                <a:cs typeface="Times New Roman" panose="02020603050405020304" pitchFamily="18" charset="0"/>
              </a:rPr>
              <a:t>Ph: 253-260-3141;  Fax: 253-753-2080</a:t>
            </a:r>
          </a:p>
          <a:p>
            <a:pPr algn="ctr"/>
            <a:endParaRPr lang="en-US" sz="2250" dirty="0">
              <a:latin typeface="Times New Roman" panose="02020603050405020304" pitchFamily="18" charset="0"/>
              <a:cs typeface="Times New Roman" panose="02020603050405020304" pitchFamily="18" charset="0"/>
            </a:endParaRPr>
          </a:p>
          <a:p>
            <a:pPr algn="ctr"/>
            <a:r>
              <a:rPr lang="en-US" sz="225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www.pacificnwpsychology.com</a:t>
            </a:r>
            <a:endParaRPr lang="en-US" sz="2250" dirty="0">
              <a:latin typeface="Times New Roman" panose="02020603050405020304" pitchFamily="18" charset="0"/>
              <a:cs typeface="Times New Roman" panose="02020603050405020304" pitchFamily="18" charset="0"/>
            </a:endParaRPr>
          </a:p>
          <a:p>
            <a:pPr algn="ctr"/>
            <a:r>
              <a:rPr lang="en-US" sz="2250" dirty="0" err="1">
                <a:latin typeface="Times New Roman" panose="02020603050405020304" pitchFamily="18" charset="0"/>
                <a:cs typeface="Times New Roman" panose="02020603050405020304" pitchFamily="18" charset="0"/>
              </a:rPr>
              <a:t>lauren@pacificnwpsychology.com</a:t>
            </a:r>
            <a:endParaRPr lang="en-US" sz="2250" dirty="0">
              <a:latin typeface="Times New Roman" panose="02020603050405020304" pitchFamily="18" charset="0"/>
              <a:cs typeface="Times New Roman" panose="02020603050405020304" pitchFamily="18" charset="0"/>
            </a:endParaRPr>
          </a:p>
        </p:txBody>
      </p:sp>
      <p:pic>
        <p:nvPicPr>
          <p:cNvPr id="22529" name="Picture 1" descr="profile_mask2">
            <a:extLst>
              <a:ext uri="{FF2B5EF4-FFF2-40B4-BE49-F238E27FC236}">
                <a16:creationId xmlns:a16="http://schemas.microsoft.com/office/drawing/2014/main" id="{2C2DD69A-7402-7348-8319-58B52A114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leardot">
            <a:extLst>
              <a:ext uri="{FF2B5EF4-FFF2-40B4-BE49-F238E27FC236}">
                <a16:creationId xmlns:a16="http://schemas.microsoft.com/office/drawing/2014/main" id="{324A9466-5DE8-1C44-9764-A60AFBD54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leardot">
            <a:extLst>
              <a:ext uri="{FF2B5EF4-FFF2-40B4-BE49-F238E27FC236}">
                <a16:creationId xmlns:a16="http://schemas.microsoft.com/office/drawing/2014/main" id="{B58F3813-8487-734C-9131-3CD3EC54D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7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 A man holds a sign thanking healthcare workers at Morristown Medical Center in Morristown, N.J.">
            <a:extLst>
              <a:ext uri="{FF2B5EF4-FFF2-40B4-BE49-F238E27FC236}">
                <a16:creationId xmlns:a16="http://schemas.microsoft.com/office/drawing/2014/main" id="{6D0204BF-65B8-AD41-A5B0-37D6E6716F6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54E819-DAC2-934A-BD34-904CB3B1F0F3}"/>
              </a:ext>
            </a:extLst>
          </p:cNvPr>
          <p:cNvSpPr>
            <a:spLocks noGrp="1"/>
          </p:cNvSpPr>
          <p:nvPr>
            <p:ph type="title"/>
          </p:nvPr>
        </p:nvSpPr>
        <p:spPr>
          <a:xfrm>
            <a:off x="2953941" y="4943476"/>
            <a:ext cx="3236118" cy="560344"/>
          </a:xfrm>
        </p:spPr>
        <p:txBody>
          <a:bodyPr vert="horz" lIns="68580" tIns="34290" rIns="68580" bIns="34290" rtlCol="0" anchor="ctr">
            <a:normAutofit/>
          </a:bodyPr>
          <a:lstStyle/>
          <a:p>
            <a:pPr algn="ctr"/>
            <a:r>
              <a:rPr lang="en-US" sz="2700">
                <a:solidFill>
                  <a:schemeClr val="tx1">
                    <a:lumMod val="85000"/>
                    <a:lumOff val="15000"/>
                  </a:schemeClr>
                </a:solidFill>
              </a:rPr>
              <a:t>Gratitude</a:t>
            </a:r>
          </a:p>
        </p:txBody>
      </p:sp>
      <p:sp>
        <p:nvSpPr>
          <p:cNvPr id="3" name="Rectangle 2">
            <a:extLst>
              <a:ext uri="{FF2B5EF4-FFF2-40B4-BE49-F238E27FC236}">
                <a16:creationId xmlns:a16="http://schemas.microsoft.com/office/drawing/2014/main" id="{2260E6CF-7ABE-F141-9AF0-9CEE759D3E91}"/>
              </a:ext>
            </a:extLst>
          </p:cNvPr>
          <p:cNvSpPr/>
          <p:nvPr/>
        </p:nvSpPr>
        <p:spPr>
          <a:xfrm>
            <a:off x="6315076" y="6423831"/>
            <a:ext cx="2646943" cy="300082"/>
          </a:xfrm>
          <a:prstGeom prst="rect">
            <a:avLst/>
          </a:prstGeom>
        </p:spPr>
        <p:txBody>
          <a:bodyPr wrap="none">
            <a:spAutoFit/>
          </a:bodyPr>
          <a:lstStyle/>
          <a:p>
            <a:pPr defTabSz="342900"/>
            <a:r>
              <a:rPr lang="en-US" sz="135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54088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24DF-1D1E-E34D-8116-D7F8AF11C059}"/>
              </a:ext>
            </a:extLst>
          </p:cNvPr>
          <p:cNvSpPr>
            <a:spLocks noGrp="1"/>
          </p:cNvSpPr>
          <p:nvPr>
            <p:ph type="title"/>
          </p:nvPr>
        </p:nvSpPr>
        <p:spPr>
          <a:xfrm>
            <a:off x="4924044" y="2751114"/>
            <a:ext cx="4136828" cy="917916"/>
          </a:xfrm>
        </p:spPr>
        <p:txBody>
          <a:bodyPr vert="horz" wrap="square" lIns="137160" tIns="137160" rIns="137160" bIns="137160" rtlCol="0" anchor="ctr" anchorCtr="1">
            <a:normAutofit/>
          </a:bodyPr>
          <a:lstStyle/>
          <a:p>
            <a:r>
              <a:rPr lang="en-US" sz="1500" dirty="0"/>
              <a:t>Feelings Thermometer</a:t>
            </a:r>
          </a:p>
        </p:txBody>
      </p:sp>
      <p:pic>
        <p:nvPicPr>
          <p:cNvPr id="5" name="Picture 4">
            <a:extLst>
              <a:ext uri="{FF2B5EF4-FFF2-40B4-BE49-F238E27FC236}">
                <a16:creationId xmlns:a16="http://schemas.microsoft.com/office/drawing/2014/main" id="{7902848A-DC6F-4147-80D5-4D6E613875E4}"/>
              </a:ext>
            </a:extLst>
          </p:cNvPr>
          <p:cNvPicPr/>
          <p:nvPr/>
        </p:nvPicPr>
        <p:blipFill>
          <a:blip r:embed="rId2">
            <a:extLst>
              <a:ext uri="{28A0092B-C50C-407E-A947-70E740481C1C}">
                <a14:useLocalDpi xmlns:a14="http://schemas.microsoft.com/office/drawing/2010/main" val="0"/>
              </a:ext>
            </a:extLst>
          </a:blip>
          <a:stretch>
            <a:fillRect/>
          </a:stretch>
        </p:blipFill>
        <p:spPr>
          <a:xfrm>
            <a:off x="266792" y="1109316"/>
            <a:ext cx="4462034" cy="4584504"/>
          </a:xfrm>
          <a:prstGeom prst="rect">
            <a:avLst/>
          </a:prstGeom>
        </p:spPr>
      </p:pic>
      <p:sp>
        <p:nvSpPr>
          <p:cNvPr id="3" name="Rectangle 2">
            <a:extLst>
              <a:ext uri="{FF2B5EF4-FFF2-40B4-BE49-F238E27FC236}">
                <a16:creationId xmlns:a16="http://schemas.microsoft.com/office/drawing/2014/main" id="{3DDB85ED-5E04-6646-919F-7D2325136791}"/>
              </a:ext>
            </a:extLst>
          </p:cNvPr>
          <p:cNvSpPr/>
          <p:nvPr/>
        </p:nvSpPr>
        <p:spPr>
          <a:xfrm>
            <a:off x="6992458" y="6309538"/>
            <a:ext cx="1832553" cy="230832"/>
          </a:xfrm>
          <a:prstGeom prst="rect">
            <a:avLst/>
          </a:prstGeom>
        </p:spPr>
        <p:txBody>
          <a:bodyPr wrap="none">
            <a:spAutoFit/>
          </a:bodyPr>
          <a:lstStyle/>
          <a:p>
            <a:pPr defTabSz="342900"/>
            <a:r>
              <a:rPr lang="en-US" sz="900" dirty="0">
                <a:solidFill>
                  <a:srgbClr val="000000">
                    <a:lumMod val="75000"/>
                    <a:alpha val="70000"/>
                  </a:srgbClr>
                </a:solidFill>
                <a:latin typeface="Arial" panose="020B0604020202020204"/>
              </a:rPr>
              <a:t>Lauren Ashbaugh, Ph.D., NCSP</a:t>
            </a:r>
          </a:p>
        </p:txBody>
      </p:sp>
    </p:spTree>
    <p:extLst>
      <p:ext uri="{BB962C8B-B14F-4D97-AF65-F5344CB8AC3E}">
        <p14:creationId xmlns:p14="http://schemas.microsoft.com/office/powerpoint/2010/main" val="2928177043"/>
      </p:ext>
    </p:extLst>
  </p:cSld>
  <p:clrMapOvr>
    <a:masterClrMapping/>
  </p:clrMapOvr>
</p:sld>
</file>

<file path=ppt/theme/theme1.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chemeClr val="tx1"/>
          </a:solidFill>
          <a:tailEnd type="triangle"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3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063DC96329334382B62AF6AA4EA455" ma:contentTypeVersion="17" ma:contentTypeDescription="Create a new document." ma:contentTypeScope="" ma:versionID="1a370172c00ca5792e1563188efcf8a9">
  <xsd:schema xmlns:xsd="http://www.w3.org/2001/XMLSchema" xmlns:xs="http://www.w3.org/2001/XMLSchema" xmlns:p="http://schemas.microsoft.com/office/2006/metadata/properties" xmlns:ns2="35105e1f-aec5-4642-b1e9-fb600a2dc2ce" xmlns:ns3="bcaa87e4-3aeb-4dd9-b29d-760a96d4fb61" xmlns:ns4="2beaef9f-cf1f-479f-a374-c737fe2c05cb" targetNamespace="http://schemas.microsoft.com/office/2006/metadata/properties" ma:root="true" ma:fieldsID="b9ada353b01792707dd7b8233f000655" ns2:_="" ns3:_="" ns4:_="">
    <xsd:import namespace="35105e1f-aec5-4642-b1e9-fb600a2dc2ce"/>
    <xsd:import namespace="bcaa87e4-3aeb-4dd9-b29d-760a96d4fb61"/>
    <xsd:import namespace="2beaef9f-cf1f-479f-a374-c737fe2c05c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2:SharedWithUsers" minOccurs="0"/>
                <xsd:element ref="ns2:SharedWithDetails" minOccurs="0"/>
                <xsd:element ref="ns3:Team" minOccurs="0"/>
                <xsd:element ref="ns3:ARSection" minOccurs="0"/>
                <xsd:element ref="ns3:Reviewed"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05e1f-aec5-4642-b1e9-fb600a2dc2c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aa87e4-3aeb-4dd9-b29d-760a96d4fb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Team" ma:index="22" nillable="true" ma:displayName="Team" ma:default="Ops" ma:format="Dropdown" ma:internalName="Team">
      <xsd:complexType>
        <xsd:complexContent>
          <xsd:extension base="dms:MultiChoiceFillIn">
            <xsd:sequence>
              <xsd:element name="Value" maxOccurs="unbounded" minOccurs="0" nillable="true">
                <xsd:simpleType>
                  <xsd:union memberTypes="dms:Text">
                    <xsd:simpleType>
                      <xsd:restriction base="dms:Choice">
                        <xsd:enumeration value="BHRD"/>
                        <xsd:enumeration value="RC"/>
                        <xsd:enumeration value="OAHA"/>
                        <xsd:enumeration value="Ops"/>
                        <xsd:enumeration value="VI"/>
                        <xsd:enumeration value="PME"/>
                      </xsd:restriction>
                    </xsd:simpleType>
                  </xsd:union>
                </xsd:simpleType>
              </xsd:element>
            </xsd:sequence>
          </xsd:extension>
        </xsd:complexContent>
      </xsd:complexType>
    </xsd:element>
    <xsd:element name="ARSection" ma:index="23" nillable="true" ma:displayName="AR Section" ma:format="Dropdown" ma:internalName="ARSection">
      <xsd:complexType>
        <xsd:complexContent>
          <xsd:extension base="dms:MultiChoice">
            <xsd:sequence>
              <xsd:element name="Value" maxOccurs="unbounded" minOccurs="0" nillable="true">
                <xsd:simpleType>
                  <xsd:restriction base="dms:Choice">
                    <xsd:enumeration value="Assessment"/>
                    <xsd:enumeration value="Equity"/>
                    <xsd:enumeration value="Recommendations"/>
                    <xsd:enumeration value="Background"/>
                  </xsd:restriction>
                </xsd:simpleType>
              </xsd:element>
            </xsd:sequence>
          </xsd:extension>
        </xsd:complexContent>
      </xsd:complexType>
    </xsd:element>
    <xsd:element name="Reviewed" ma:index="24" nillable="true" ma:displayName="Reviewed" ma:default="1" ma:format="Dropdown" ma:internalName="Review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87192d8-99aa-4f2d-82ad-d3af49b789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eaef9f-cf1f-479f-a374-c737fe2c05cb"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9299738f-ecfd-496c-8ad7-89d1c264a195}" ma:internalName="TaxCatchAll" ma:showField="CatchAllData" ma:web="35105e1f-aec5-4642-b1e9-fb600a2dc2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eam xmlns="bcaa87e4-3aeb-4dd9-b29d-760a96d4fb61">
      <Value>Ops</Value>
    </Team>
    <ARSection xmlns="bcaa87e4-3aeb-4dd9-b29d-760a96d4fb61" xsi:nil="true"/>
    <Reviewed xmlns="bcaa87e4-3aeb-4dd9-b29d-760a96d4fb61">true</Reviewed>
    <_dlc_DocId xmlns="35105e1f-aec5-4642-b1e9-fb600a2dc2ce">PRAF7MZSCJMH-1824532187-4318</_dlc_DocId>
    <_dlc_DocIdUrl xmlns="35105e1f-aec5-4642-b1e9-fb600a2dc2ce">
      <Url>https://kc1.sharepoint.com/teams/DCHS/ASD/_layouts/15/DocIdRedir.aspx?ID=PRAF7MZSCJMH-1824532187-4318</Url>
      <Description>PRAF7MZSCJMH-1824532187-4318</Description>
    </_dlc_DocIdUrl>
    <lcf76f155ced4ddcb4097134ff3c332f xmlns="bcaa87e4-3aeb-4dd9-b29d-760a96d4fb61">
      <Terms xmlns="http://schemas.microsoft.com/office/infopath/2007/PartnerControls"/>
    </lcf76f155ced4ddcb4097134ff3c332f>
    <TaxCatchAll xmlns="2beaef9f-cf1f-479f-a374-c737fe2c05cb" xsi:nil="true"/>
  </documentManagement>
</p:properties>
</file>

<file path=customXml/itemProps1.xml><?xml version="1.0" encoding="utf-8"?>
<ds:datastoreItem xmlns:ds="http://schemas.openxmlformats.org/officeDocument/2006/customXml" ds:itemID="{747FD697-0F97-4336-9F1E-5BFC54456EB5}">
  <ds:schemaRefs>
    <ds:schemaRef ds:uri="http://schemas.microsoft.com/sharepoint/events"/>
  </ds:schemaRefs>
</ds:datastoreItem>
</file>

<file path=customXml/itemProps2.xml><?xml version="1.0" encoding="utf-8"?>
<ds:datastoreItem xmlns:ds="http://schemas.openxmlformats.org/officeDocument/2006/customXml" ds:itemID="{941B1EEF-2B12-4723-B907-0B732B1F7D2D}">
  <ds:schemaRefs>
    <ds:schemaRef ds:uri="http://schemas.microsoft.com/sharepoint/v3/contenttype/forms"/>
  </ds:schemaRefs>
</ds:datastoreItem>
</file>

<file path=customXml/itemProps3.xml><?xml version="1.0" encoding="utf-8"?>
<ds:datastoreItem xmlns:ds="http://schemas.openxmlformats.org/officeDocument/2006/customXml" ds:itemID="{6E13A2D6-5110-4EA1-B562-27D2CA7DA3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105e1f-aec5-4642-b1e9-fb600a2dc2ce"/>
    <ds:schemaRef ds:uri="bcaa87e4-3aeb-4dd9-b29d-760a96d4fb61"/>
    <ds:schemaRef ds:uri="2beaef9f-cf1f-479f-a374-c737fe2c05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2F5FDEE-5D5E-4ADF-A1A9-CAA2CD122409}">
  <ds:schemaRefs>
    <ds:schemaRef ds:uri="http://schemas.microsoft.com/office/2006/metadata/properties"/>
    <ds:schemaRef ds:uri="http://schemas.microsoft.com/office/infopath/2007/PartnerControls"/>
    <ds:schemaRef ds:uri="bcaa87e4-3aeb-4dd9-b29d-760a96d4fb61"/>
    <ds:schemaRef ds:uri="35105e1f-aec5-4642-b1e9-fb600a2dc2ce"/>
    <ds:schemaRef ds:uri="2beaef9f-cf1f-479f-a374-c737fe2c05cb"/>
  </ds:schemaRefs>
</ds:datastoreItem>
</file>

<file path=docProps/app.xml><?xml version="1.0" encoding="utf-8"?>
<Properties xmlns="http://schemas.openxmlformats.org/officeDocument/2006/extended-properties" xmlns:vt="http://schemas.openxmlformats.org/officeDocument/2006/docPropsVTypes">
  <TotalTime>9303</TotalTime>
  <Words>3304</Words>
  <Application>Microsoft Office PowerPoint</Application>
  <PresentationFormat>On-screen Show (4:3)</PresentationFormat>
  <Paragraphs>575</Paragraphs>
  <Slides>77</Slides>
  <Notes>50</Notes>
  <HiddenSlides>0</HiddenSlides>
  <MMClips>1</MMClips>
  <ScaleCrop>false</ScaleCrop>
  <HeadingPairs>
    <vt:vector size="4" baseType="variant">
      <vt:variant>
        <vt:lpstr>Theme</vt:lpstr>
      </vt:variant>
      <vt:variant>
        <vt:i4>5</vt:i4>
      </vt:variant>
      <vt:variant>
        <vt:lpstr>Slide Titles</vt:lpstr>
      </vt:variant>
      <vt:variant>
        <vt:i4>77</vt:i4>
      </vt:variant>
    </vt:vector>
  </HeadingPairs>
  <TitlesOfParts>
    <vt:vector size="82" baseType="lpstr">
      <vt:lpstr>1_Parcel</vt:lpstr>
      <vt:lpstr>Parcel</vt:lpstr>
      <vt:lpstr>Office Theme</vt:lpstr>
      <vt:lpstr>2_Parcel</vt:lpstr>
      <vt:lpstr>3_Parcel</vt:lpstr>
      <vt:lpstr>PowerPoint Presentation</vt:lpstr>
      <vt:lpstr>Mental Health LITERACY Objectives</vt:lpstr>
      <vt:lpstr>PowerPoint Presentation</vt:lpstr>
      <vt:lpstr>PowerPoint Presentation</vt:lpstr>
      <vt:lpstr>Strongest feelings you are having right now? </vt:lpstr>
      <vt:lpstr>Notice:  Emotional Granularity</vt:lpstr>
      <vt:lpstr>PowerPoint Presentation</vt:lpstr>
      <vt:lpstr>Gratitude</vt:lpstr>
      <vt:lpstr>Feelings Thermometer</vt:lpstr>
      <vt:lpstr>My Requests</vt:lpstr>
      <vt:lpstr>PowerPoint Presentation</vt:lpstr>
      <vt:lpstr>Frame: We are all knowers of Mental Health</vt:lpstr>
      <vt:lpstr>What is mental health? </vt:lpstr>
      <vt:lpstr>What is mental ILLNESS? </vt:lpstr>
      <vt:lpstr>Physical Symptoms Of Mental Illness</vt:lpstr>
      <vt:lpstr>Metal Health:  History &amp; Western Dualism</vt:lpstr>
      <vt:lpstr>PowerPoint Presentation</vt:lpstr>
      <vt:lpstr>Adult Mental Illness: United States</vt:lpstr>
      <vt:lpstr>Adult Mental Health: United States</vt:lpstr>
      <vt:lpstr>Adult Mental Health: United States</vt:lpstr>
      <vt:lpstr>PowerPoint Presentation</vt:lpstr>
      <vt:lpstr>PowerPoint Presentation</vt:lpstr>
      <vt:lpstr>PowerPoint Presentation</vt:lpstr>
      <vt:lpstr>ACEs and Homelessness</vt:lpstr>
      <vt:lpstr>Mental Health &amp; Covid 19</vt:lpstr>
      <vt:lpstr>Disproportionality</vt:lpstr>
      <vt:lpstr>Chronic exposures</vt:lpstr>
      <vt:lpstr>A Pandemic of Racism</vt:lpstr>
      <vt:lpstr>The “Weathering1” Hypothesis</vt:lpstr>
      <vt:lpstr>PowerPoint Presentation</vt:lpstr>
      <vt:lpstr>PowerPoint Presentation</vt:lpstr>
      <vt:lpstr>Most Common</vt:lpstr>
      <vt:lpstr>PowerPoint Presentation</vt:lpstr>
      <vt:lpstr>What is one thing that might stick with you?  What do you want to learn more about?</vt:lpstr>
      <vt:lpstr>Break</vt:lpstr>
      <vt:lpstr>So what do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do Sometimes when we’re scared</vt:lpstr>
      <vt:lpstr>Crisis Response</vt:lpstr>
      <vt:lpstr>General tenant:</vt:lpstr>
      <vt:lpstr>General tenant:</vt:lpstr>
      <vt:lpstr>Overdose &amp; Acute Intoxication</vt:lpstr>
      <vt:lpstr>Helping someone who is Suicidal</vt:lpstr>
      <vt:lpstr>Helping in a crisis:  Panic Attacks</vt:lpstr>
      <vt:lpstr>Interventions</vt:lpstr>
      <vt:lpstr>Resilience: Two-Prongs, Same idea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Provider Sustainability</vt:lpstr>
      <vt:lpstr> Events of 2019-2022 have been *really* hard</vt:lpstr>
      <vt:lpstr>Compassion Fatigue</vt:lpstr>
      <vt:lpstr>Moral Injury</vt:lpstr>
      <vt:lpstr>Beyond the Cliff:  Laura vandernoot Lipsky</vt:lpstr>
      <vt:lpstr>PowerPoint Presentation</vt:lpstr>
      <vt:lpstr>Tending to your web</vt:lpstr>
      <vt:lpstr>Evidence-based Resilience Building</vt:lpstr>
      <vt:lpstr>What do we need to do? </vt:lpstr>
      <vt:lpstr>PowerPoint Presentation</vt:lpstr>
      <vt:lpstr>Hope &amp; Gratitude</vt:lpstr>
      <vt:lpstr>Questions?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ASHBAUGH</dc:creator>
  <cp:lastModifiedBy>Lauren Ashbaugh</cp:lastModifiedBy>
  <cp:revision>12</cp:revision>
  <dcterms:created xsi:type="dcterms:W3CDTF">2020-02-23T23:12:09Z</dcterms:created>
  <dcterms:modified xsi:type="dcterms:W3CDTF">2022-05-25T20:33:51Z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0x0101003F063DC96329334382B62AF6AA4EA455</vt:lpwstr>
  </property>
  <property fmtid="{D5CDD505-2E9C-101B-9397-08002B2CF9AE}" pid="3" name="_dlc_DocIdItemGuid">
    <vt:lpwstr>5c7515cd-6264-44c6-8047-441c31173d13</vt:lpwstr>
  </property>
  <property fmtid="{D5CDD505-2E9C-101B-9397-08002B2CF9AE}" pid="4" name="MediaServiceImageTags">
    <vt:lpwstr/>
  </property>
</Properties>
</file>