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62" r:id="rId2"/>
    <p:sldId id="263" r:id="rId3"/>
    <p:sldId id="265" r:id="rId4"/>
    <p:sldId id="273" r:id="rId5"/>
    <p:sldId id="275" r:id="rId6"/>
    <p:sldId id="264" r:id="rId7"/>
    <p:sldId id="267" r:id="rId8"/>
    <p:sldId id="268" r:id="rId9"/>
    <p:sldId id="274" r:id="rId10"/>
    <p:sldId id="272" r:id="rId11"/>
    <p:sldId id="269" r:id="rId12"/>
    <p:sldId id="259" r:id="rId13"/>
    <p:sldId id="271" r:id="rId14"/>
    <p:sldId id="26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0A9A-278F-4F32-9D4B-1AE50293536D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10384-2605-48FC-A717-CA0020D7A8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Key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Dedicated parking spaces for such environmentally friendly transportation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Natural stormwater on-site stormwater flow on‐site  - rain gardens and bio‐swales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Low‐flow and water‐efficient plumbing fixtures in bathrooms and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service areas of the building - 35% reduction in water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Managed energy usage through smart controls, efficient heating and cooling systems, efficient lighting and intelligent zoning of interior spaces – 30% reduction in energy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Construction waste management plan – 75% of construction waste salvage or recycled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Green Housekeeping Program – Manual and staff training to guide sustainable cleaning practices and reduce use of toxic cleaning chemicals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2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Features:</a:t>
            </a: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Rainwater infiltration and on-site treatment through the porous concrete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Increased sidewalk widths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Bicycle racks  in multiple locations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Dark sky compliant LED lighting – reduced power consumption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Performed lifecycle inventory of CO2 emissions to determine the total CO2 emissions produced by street construction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Implemented stormwater pollution prevention plan to during construction to limit the amount of pollution and construction debris entering the stormwater system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Incorporated porous-concrete pavement that allows stormwater to infiltrate into the ground below the road instead of entering the stormwater system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Developed site maintenance plan for proper maintenance of the porous concrete roadway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Planted only non-invasive plant species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Combination of light-colored pavement and porous pavement will not result in the typical "heat island" effect caused by asphalt roadways that absorb more heat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0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Downtown Plan &amp; EIS – City</a:t>
            </a:r>
            <a:r>
              <a:rPr lang="en-US" sz="1400" baseline="0" dirty="0" smtClean="0"/>
              <a:t> completed plan and EIS to provide expedited project and environmental review – if projects are consistent with Plan and &amp; EIS, no significant environmental review required</a:t>
            </a:r>
            <a:endParaRPr lang="en-US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Property</a:t>
            </a:r>
            <a:r>
              <a:rPr lang="en-US" sz="1400" baseline="0" dirty="0" smtClean="0"/>
              <a:t> tax abatement - </a:t>
            </a:r>
            <a:r>
              <a:rPr lang="en-US" sz="1200" dirty="0" smtClean="0">
                <a:effectLst/>
              </a:rPr>
              <a:t>provide limited 8 exemptions from ad valorem property taxation for qualified new multifamily and rehabilitated multifamily housing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effectLst/>
              </a:rPr>
              <a:t>constructed in the downtown core and 12-year exemptions from ad valorem property taxation for qualified new affordable multifamily and rehabilitated multifamily housing constructed in the downtown core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effectLst/>
              </a:rPr>
              <a:t>City purchased</a:t>
            </a:r>
            <a:r>
              <a:rPr lang="en-US" sz="1200" baseline="0" dirty="0" smtClean="0">
                <a:effectLst/>
              </a:rPr>
              <a:t> properties in Downtown to facilitate property clean up and increased private sector interest in Downtown</a:t>
            </a:r>
            <a:endParaRPr lang="en-US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City investments for Private Sector Investment: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City payment of Traffic Impact Fees for 4-Block Downtown Catalyst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Relocated public and private utilities out of alleyways to remove infrastructure barriers for redevelopment of adjacent properties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Upgraded water, sewer, storm and private utilities - excess underground stormwater capacity exists for private new development to use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Installed new street paving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Constructed 10 to 20 foot wide sidewalks and landscaping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Installed new LED streetlights throughout Downtown Placed new street furniture, trash receptacles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Installed new ornamental gateway arch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Constructed new and improved downtown plazas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Implemented outdoor rotating sculpture gallery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Installed pedestrian way-finding kiosks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5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Cities have capacities to address and invest across the full triple bottom line perspective (economic, environmental, social)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 staff focused on issues of climate change and sustainability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Local governments can and should lead by example, but changing community mindsets is an organic process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Efforts towards addressing climate change and sustainability are cumulative and build on each other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Changing internal mindsets takes time, patience, education and a firm push sometimes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Capacity building is needed to make elected officials, staff and community members prioritize climate change and sustainability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80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9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8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Flexible Development Standards =</a:t>
            </a:r>
            <a:r>
              <a:rPr lang="en-US" baseline="0" dirty="0" smtClean="0"/>
              <a:t> </a:t>
            </a:r>
            <a:r>
              <a:rPr lang="en-US" dirty="0" smtClean="0"/>
              <a:t>increased flexibility in residential and mixed use development to promote sustainable development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Internal operation policies examples - fuel efficient vehicles, idling reduction, reduced building energy use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Environmental</a:t>
            </a:r>
            <a:r>
              <a:rPr lang="en-US" baseline="0" dirty="0" smtClean="0"/>
              <a:t> asset property management program - </a:t>
            </a:r>
            <a:r>
              <a:rPr lang="en-US" dirty="0" smtClean="0"/>
              <a:t>unique for our size of City in region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Community</a:t>
            </a:r>
            <a:r>
              <a:rPr lang="en-US" baseline="0" dirty="0" smtClean="0"/>
              <a:t> sustainability efforts - </a:t>
            </a:r>
            <a:r>
              <a:rPr lang="en-US" dirty="0" smtClean="0"/>
              <a:t>low-flow showerhead give away program, yard waste and food recycling programs, waste reduction &amp; recycling outreach education to residents, and businesses, support residential collection events for difficult to recycle commodities and coordinate the proper disposal of illegally dumped hazardous waste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Environmental Services</a:t>
            </a:r>
            <a:r>
              <a:rPr lang="en-US" baseline="0" dirty="0" smtClean="0"/>
              <a:t> Program – Under direct supervision of Director of Community Development &amp; Public Works; program reorientation to focus on broader issues of sustainability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9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City is directly and indirectly addressing</a:t>
            </a:r>
            <a:r>
              <a:rPr lang="en-US" baseline="0" dirty="0" smtClean="0"/>
              <a:t> </a:t>
            </a:r>
            <a:r>
              <a:rPr lang="en-US" dirty="0" smtClean="0"/>
              <a:t>sustainability in its municipal investments</a:t>
            </a:r>
          </a:p>
          <a:p>
            <a:r>
              <a:rPr lang="en-US" dirty="0" smtClean="0"/>
              <a:t>City’s</a:t>
            </a:r>
            <a:r>
              <a:rPr lang="en-US" baseline="0" dirty="0" smtClean="0"/>
              <a:t> efforts on sustainability are tied to changing internal mindsets - </a:t>
            </a:r>
            <a:r>
              <a:rPr lang="en-US" dirty="0" smtClean="0"/>
              <a:t>“Turning the Titanic”</a:t>
            </a:r>
          </a:p>
          <a:p>
            <a:r>
              <a:rPr lang="en-US" dirty="0" smtClean="0"/>
              <a:t>Federal/state funding - Requiring increased focus on climate change and sustainability; Will push cities like Auburn to prioritize climate change &amp; sustainability in investment decisions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5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Natural urban stormwater system chosen by City Council versus</a:t>
            </a:r>
            <a:r>
              <a:rPr lang="en-US" baseline="0" dirty="0" smtClean="0"/>
              <a:t> a $40-50 million built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Passive recreation opportunities include bird watching, walking, environmental education)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Key AEP</a:t>
            </a:r>
            <a:r>
              <a:rPr lang="en-US" baseline="0" dirty="0" smtClean="0"/>
              <a:t> features: </a:t>
            </a:r>
            <a:r>
              <a:rPr lang="en-US" sz="1200" dirty="0" smtClean="0"/>
              <a:t>K-12 and post-secondary education and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Catalyst for environmentally-focused economic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Installation of bicycle racks at both park entrances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2-story birding tower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Over 1,000 feet of elevated wooden boardwalk constructed (2012) on pin pile foundations to minimize construction impact to wetlands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Pervious pavement used for surface trails and parking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Restoration of wetland vegetation through removal of invasive plants and planting of native trees and shrubs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7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Goals/benefits of Project: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Salmon habitat enhancement while maintaining existing level of flood protection to homes and infrastructure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Reconnection of Green River to approximately 5 acres of its historic floodplain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Key Features: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Project accomplished in two phases over ten years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Removed over 1,200 linear feet of existing rock levee confining the Green River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Installed new buried revetment further away from river to maintain flood protection while providing for improved habitat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Planted over 10,000 native trees and shrubs</a:t>
            </a:r>
            <a:endParaRPr lang="en-US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8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Goals/benefits of Project: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Salmon habitat enhancement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Flood control benefit through increased flood storage capacity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Key Features: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New 26’ wide fish passable culvert at 15</a:t>
            </a:r>
            <a:r>
              <a:rPr lang="en-US" sz="16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St NW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Restoration of more than a mile of existing stream channel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Creation of new/additional stream channel to enhance habitat and provide increased flood storage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Removal of invasive plants species, and over 70,000 native trees and shrubs to be planted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Long term monitoring and management to maintain beneficial ecological and flood storage functions</a:t>
            </a:r>
            <a:endParaRPr lang="en-US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0384-2605-48FC-A717-CA0020D7A8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9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3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3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46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5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9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6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3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2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1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4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1F1A0E5-0F64-4F42-A9E4-E0490B66B80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1BE5283-E207-4263-A673-9685CFA39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92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burnwa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705" y="686666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/>
              </a:rPr>
              <a:t>King County </a:t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>Growth  Management  Planning  Council</a:t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>July 22, 2015 </a:t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>Climate  Change </a:t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>Panel   Discussion</a:t>
            </a:r>
            <a:endParaRPr lang="en-US" sz="4000" b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396" y="4777380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Mayor Nancy Backus</a:t>
            </a:r>
          </a:p>
          <a:p>
            <a:pPr algn="ctr"/>
            <a:r>
              <a:rPr lang="en-US" sz="4400" b="1" dirty="0" smtClean="0"/>
              <a:t>City of Auburn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920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57" y="46057"/>
            <a:ext cx="9404723" cy="104582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Auburn Community Center &amp; Teen Center (Social + Environmental)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43" y="1570789"/>
            <a:ext cx="8243677" cy="4277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234" y="1422682"/>
            <a:ext cx="303501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Opening in June 2016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$9 million community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$3 million – State of Washington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$6 million – City of Auburn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LEED Silver Status</a:t>
            </a:r>
            <a:endParaRPr lang="en-US" sz="16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7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4" y="-301450"/>
            <a:ext cx="11740376" cy="140053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South Division Street Promenade Project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- Downtown Auburn (Economic)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09" y="1211325"/>
            <a:ext cx="6718332" cy="5038749"/>
          </a:xfrm>
        </p:spPr>
      </p:pic>
      <p:sp>
        <p:nvSpPr>
          <p:cNvPr id="7" name="Rectangle 6"/>
          <p:cNvSpPr/>
          <p:nvPr/>
        </p:nvSpPr>
        <p:spPr>
          <a:xfrm>
            <a:off x="556352" y="1211325"/>
            <a:ext cx="41096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Completed in 2012</a:t>
            </a:r>
          </a:p>
          <a:p>
            <a:pPr marR="0" lv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$10 million project:</a:t>
            </a:r>
          </a:p>
          <a:p>
            <a:pPr marL="800100" lvl="1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$3 million Economic Development Administration grant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$7 million bonded debt – State supported</a:t>
            </a:r>
          </a:p>
          <a:p>
            <a:pPr lvl="1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 smtClean="0"/>
              <a:t>Greenroads Bronze Certification:</a:t>
            </a:r>
          </a:p>
          <a:p>
            <a:pPr marL="800100" lvl="1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/>
              <a:t>R</a:t>
            </a:r>
            <a:r>
              <a:rPr lang="en-US" sz="2200" dirty="0" smtClean="0"/>
              <a:t>esult </a:t>
            </a:r>
            <a:r>
              <a:rPr lang="en-US" sz="2200" dirty="0"/>
              <a:t>of incorporating </a:t>
            </a:r>
            <a:r>
              <a:rPr lang="en-US" sz="2200" dirty="0" smtClean="0"/>
              <a:t>&amp; applying </a:t>
            </a:r>
            <a:r>
              <a:rPr lang="en-US" sz="2200" dirty="0"/>
              <a:t>sustainable practices and techniques into project construction</a:t>
            </a: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3" y="21670"/>
            <a:ext cx="10515600" cy="13255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Trek Mixed Use Development &amp; Merrill Gardens Senior Housing – Downtown Auburn (Economic)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45" y="971655"/>
            <a:ext cx="3897266" cy="2922950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45" y="4112762"/>
            <a:ext cx="3963940" cy="2344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1324" y="1423622"/>
            <a:ext cx="1854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Trek – 126  apartments with ground-floor commercial (completed)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1324" y="4521980"/>
            <a:ext cx="1895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Merrill Gardens – 111 market rate senior housing units (under construction)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920" y="1347233"/>
            <a:ext cx="47574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Downtown Auburn = PSRC Designated Regional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Capacity for 900 downtown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Auburn Sounder Station – Sounder, King County Metro and Pierce Transit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Downtown Plan &amp; EIS (2001)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Downtown Design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Multi-Family Property Tax Abatement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City acquisition and sale of Downtown Properties</a:t>
            </a:r>
          </a:p>
        </p:txBody>
      </p:sp>
    </p:spTree>
    <p:extLst>
      <p:ext uri="{BB962C8B-B14F-4D97-AF65-F5344CB8AC3E}">
        <p14:creationId xmlns:p14="http://schemas.microsoft.com/office/powerpoint/2010/main" val="14717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40" y="-84155"/>
            <a:ext cx="10515600" cy="88582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Concluding Thoughts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40" y="597459"/>
            <a:ext cx="10233800" cy="5857874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Climate change and sustainability is local &amp; </a:t>
            </a:r>
            <a:r>
              <a:rPr lang="en-US" b="1" dirty="0" smtClean="0"/>
              <a:t>political</a:t>
            </a:r>
          </a:p>
          <a:p>
            <a:endParaRPr lang="en-US" b="1" dirty="0" smtClean="0"/>
          </a:p>
          <a:p>
            <a:r>
              <a:rPr lang="en-US" dirty="0" smtClean="0"/>
              <a:t>Triple bottom line capacities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Need staff “champions” </a:t>
            </a:r>
          </a:p>
          <a:p>
            <a:endParaRPr lang="en-US" b="1" dirty="0" smtClean="0"/>
          </a:p>
          <a:p>
            <a:r>
              <a:rPr lang="en-US" dirty="0" smtClean="0"/>
              <a:t>Lead by example for community action</a:t>
            </a:r>
          </a:p>
          <a:p>
            <a:endParaRPr lang="en-US" dirty="0" smtClean="0"/>
          </a:p>
          <a:p>
            <a:r>
              <a:rPr lang="en-US" dirty="0" smtClean="0"/>
              <a:t>Cumulative efforts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Small steps and actions matter </a:t>
            </a:r>
          </a:p>
          <a:p>
            <a:endParaRPr lang="en-US" dirty="0" smtClean="0"/>
          </a:p>
          <a:p>
            <a:r>
              <a:rPr lang="en-US" dirty="0" smtClean="0"/>
              <a:t>Internal mindset changes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Capacity building is needed</a:t>
            </a:r>
          </a:p>
        </p:txBody>
      </p:sp>
    </p:spTree>
    <p:extLst>
      <p:ext uri="{BB962C8B-B14F-4D97-AF65-F5344CB8AC3E}">
        <p14:creationId xmlns:p14="http://schemas.microsoft.com/office/powerpoint/2010/main" val="33659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556" y="1252817"/>
            <a:ext cx="9404723" cy="140053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Thank You!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648" y="2946536"/>
            <a:ext cx="8946541" cy="3288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Nancy Backus</a:t>
            </a:r>
          </a:p>
          <a:p>
            <a:pPr marL="0" indent="0" algn="ctr">
              <a:buNone/>
            </a:pPr>
            <a:r>
              <a:rPr lang="en-US" sz="2800" dirty="0" smtClean="0"/>
              <a:t>Mayor, City of Auburn</a:t>
            </a:r>
          </a:p>
          <a:p>
            <a:pPr marL="0" indent="0" algn="ctr">
              <a:buNone/>
            </a:pPr>
            <a:r>
              <a:rPr lang="en-US" sz="2800" dirty="0" smtClean="0"/>
              <a:t>253-931-3041</a:t>
            </a:r>
          </a:p>
          <a:p>
            <a:pPr marL="0" indent="0" algn="ctr">
              <a:buNone/>
            </a:pPr>
            <a:r>
              <a:rPr lang="en-US" sz="2800" dirty="0" smtClean="0"/>
              <a:t>nbackus@auburnwa.gov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www.auburnwa.gov</a:t>
            </a:r>
            <a:endParaRPr lang="en-US" sz="2800" dirty="0" smtClean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98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80" y="0"/>
            <a:ext cx="5710670" cy="11334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Quick Facts – City of Auburn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918" y="1133475"/>
            <a:ext cx="11128664" cy="53928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Incorporated in 1891</a:t>
            </a:r>
          </a:p>
          <a:p>
            <a:r>
              <a:rPr lang="en-US" dirty="0" smtClean="0"/>
              <a:t>2015 Population: 75,545</a:t>
            </a:r>
          </a:p>
          <a:p>
            <a:r>
              <a:rPr lang="en-US" dirty="0" smtClean="0"/>
              <a:t>70% Caucasian/30% Non-Caucasian (US Census Bureau)</a:t>
            </a:r>
          </a:p>
          <a:p>
            <a:r>
              <a:rPr lang="en-US" dirty="0" smtClean="0"/>
              <a:t>Economic Evolution: Farming to railroad and movement of goods to warehouse and distribution and manufacturing </a:t>
            </a:r>
          </a:p>
          <a:p>
            <a:r>
              <a:rPr lang="en-US" dirty="0" smtClean="0"/>
              <a:t>Mayor/Council form of government (Mayor is Chief Administrative Officer)</a:t>
            </a:r>
          </a:p>
          <a:p>
            <a:r>
              <a:rPr lang="en-US" dirty="0" smtClean="0"/>
              <a:t>415 City staff</a:t>
            </a:r>
          </a:p>
          <a:p>
            <a:r>
              <a:rPr lang="en-US" dirty="0" smtClean="0"/>
              <a:t>$253 million City Budget</a:t>
            </a:r>
          </a:p>
          <a:p>
            <a:r>
              <a:rPr lang="en-US" dirty="0" smtClean="0"/>
              <a:t>Key City Departments:</a:t>
            </a:r>
          </a:p>
          <a:p>
            <a:pPr lvl="1"/>
            <a:r>
              <a:rPr lang="en-US" dirty="0" smtClean="0"/>
              <a:t>Mayor’s Office</a:t>
            </a:r>
          </a:p>
          <a:p>
            <a:pPr lvl="1"/>
            <a:r>
              <a:rPr lang="en-US" dirty="0" smtClean="0"/>
              <a:t>City Attorney </a:t>
            </a:r>
          </a:p>
          <a:p>
            <a:pPr lvl="1"/>
            <a:r>
              <a:rPr lang="en-US" dirty="0" smtClean="0"/>
              <a:t>Community Development &amp; Public Works</a:t>
            </a:r>
          </a:p>
          <a:p>
            <a:pPr lvl="1"/>
            <a:r>
              <a:rPr lang="en-US" dirty="0" smtClean="0"/>
              <a:t>Finance</a:t>
            </a:r>
          </a:p>
          <a:p>
            <a:pPr lvl="1"/>
            <a:r>
              <a:rPr lang="en-US" dirty="0" smtClean="0"/>
              <a:t>Human Resources/Risk Management</a:t>
            </a:r>
          </a:p>
          <a:p>
            <a:pPr lvl="1"/>
            <a:r>
              <a:rPr lang="en-US" dirty="0" smtClean="0"/>
              <a:t>Information Technology</a:t>
            </a:r>
          </a:p>
          <a:p>
            <a:pPr lvl="1"/>
            <a:r>
              <a:rPr lang="en-US" dirty="0" smtClean="0"/>
              <a:t>Parks, Arts and Recreation</a:t>
            </a:r>
          </a:p>
          <a:p>
            <a:pPr lvl="1"/>
            <a:r>
              <a:rPr lang="en-US" dirty="0" smtClean="0"/>
              <a:t>Police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3619500" cy="8858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We are Working on It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1"/>
            <a:ext cx="11737312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olicy &amp; operational decisions to address climate change concerns including but not limited to:</a:t>
            </a:r>
          </a:p>
          <a:p>
            <a:pPr marL="0" indent="0">
              <a:buNone/>
            </a:pPr>
            <a:endParaRPr lang="en-US" sz="1100" dirty="0" smtClean="0"/>
          </a:p>
          <a:p>
            <a:pPr lvl="1"/>
            <a:r>
              <a:rPr lang="en-US" b="1" dirty="0" smtClean="0"/>
              <a:t>2007:</a:t>
            </a:r>
            <a:r>
              <a:rPr lang="en-US" dirty="0" smtClean="0"/>
              <a:t>  Signatory to US Mayors Climate Protection Agreement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2009: </a:t>
            </a:r>
            <a:r>
              <a:rPr lang="en-US" dirty="0" smtClean="0"/>
              <a:t>Flexible Development Standards adopted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2010: </a:t>
            </a:r>
            <a:r>
              <a:rPr lang="en-US" dirty="0" smtClean="0"/>
              <a:t>Municipal &amp; community greenhouse gas inventory 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2011: </a:t>
            </a:r>
            <a:r>
              <a:rPr lang="en-US" dirty="0" smtClean="0"/>
              <a:t>Comprehensive Plan policies added (climate change and air quality)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2016: </a:t>
            </a:r>
            <a:r>
              <a:rPr lang="en-US" dirty="0" smtClean="0"/>
              <a:t>Greenhouse gas inventory update &amp; climate action plan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On-going: </a:t>
            </a:r>
            <a:r>
              <a:rPr lang="en-US" dirty="0" smtClean="0"/>
              <a:t>Internal operational policies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On-going: </a:t>
            </a:r>
            <a:r>
              <a:rPr lang="en-US" dirty="0"/>
              <a:t>E</a:t>
            </a:r>
            <a:r>
              <a:rPr lang="en-US" dirty="0" smtClean="0"/>
              <a:t>nvironmental asset property management program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On-going: </a:t>
            </a:r>
            <a:r>
              <a:rPr lang="en-US" dirty="0" smtClean="0"/>
              <a:t>Promotion of community sustainability efforts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8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67817" y="1591035"/>
            <a:ext cx="4275912" cy="4571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2005: 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first environmental planner hired</a:t>
            </a:r>
          </a:p>
          <a:p>
            <a:r>
              <a:rPr lang="en-US" sz="2400" b="1" dirty="0" smtClean="0"/>
              <a:t>2006 – 2014:</a:t>
            </a:r>
          </a:p>
          <a:p>
            <a:pPr lvl="1"/>
            <a:r>
              <a:rPr lang="en-US" dirty="0" smtClean="0"/>
              <a:t>2 environmental planners</a:t>
            </a:r>
          </a:p>
          <a:p>
            <a:pPr lvl="1"/>
            <a:r>
              <a:rPr lang="en-US" dirty="0" smtClean="0"/>
              <a:t>Natural resources focused</a:t>
            </a:r>
          </a:p>
          <a:p>
            <a:r>
              <a:rPr lang="en-US" sz="2400" b="1" dirty="0" smtClean="0"/>
              <a:t>2014:</a:t>
            </a:r>
          </a:p>
          <a:p>
            <a:pPr lvl="1"/>
            <a:r>
              <a:rPr lang="en-US" dirty="0" smtClean="0"/>
              <a:t>Stand-alone Environmental Services Program</a:t>
            </a:r>
          </a:p>
          <a:p>
            <a:pPr lvl="1"/>
            <a:r>
              <a:rPr lang="en-US" dirty="0" smtClean="0"/>
              <a:t>Change to Sustainability focus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42" y="4154111"/>
            <a:ext cx="3044650" cy="2415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89" y="1591035"/>
            <a:ext cx="2420841" cy="161389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936396" y="3233432"/>
            <a:ext cx="25111" cy="942974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4915" y="197026"/>
            <a:ext cx="8551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Internal Sustainability Efforts – Past, Present &amp; Future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2618" y="991610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Staff Focus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44" y="1591035"/>
            <a:ext cx="2241549" cy="16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47" y="264641"/>
            <a:ext cx="10515600" cy="10114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Key Issues for Moving Forward on </a:t>
            </a:r>
            <a:r>
              <a:rPr lang="en-US" sz="2800" b="1" dirty="0" smtClean="0">
                <a:solidFill>
                  <a:srgbClr val="FFC000"/>
                </a:solidFill>
              </a:rPr>
              <a:t>Sustainability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120000" y="1825625"/>
            <a:ext cx="10233800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Sustainability as Council policy budget priorities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Shifting internal &amp; external mindsets &amp; perceptions (i.e. “Turning the Titanic”)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Growing beyond our comfort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Sustainability equal to Cost, ROI &amp; other considerations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"/>
            <a:ext cx="10515600" cy="10287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Municipal Investments - Sustainability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29" y="1675423"/>
            <a:ext cx="11062476" cy="38210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Purposeful and non-purposeful efforts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Climate change is not yet automatic investment factor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Cost control, timing &amp; community benefit = current key investment factors</a:t>
            </a:r>
          </a:p>
          <a:p>
            <a:endParaRPr lang="en-US" dirty="0"/>
          </a:p>
          <a:p>
            <a:r>
              <a:rPr lang="en-US" dirty="0" smtClean="0"/>
              <a:t>Federal &amp; State funding programs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32543"/>
            <a:ext cx="7893627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Auburn Environmental Park – Natural Stormwater 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Systems, Birding Tower &amp; Elevated Wetlands 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Boardwalk (Environmental)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44" y="1411287"/>
            <a:ext cx="442022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200 acres acquired by City since </a:t>
            </a:r>
            <a:r>
              <a:rPr lang="en-US" sz="2000" dirty="0" smtClean="0"/>
              <a:t>2000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Both sides of </a:t>
            </a:r>
            <a:r>
              <a:rPr lang="en-US" sz="2000" dirty="0" smtClean="0"/>
              <a:t>SR-167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Key Goals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Natural urban stormwater system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Habitat restoration to support fish and </a:t>
            </a:r>
            <a:r>
              <a:rPr lang="en-US" sz="2000" dirty="0" smtClean="0"/>
              <a:t>wildlife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Catalyst for environmentally-focused development</a:t>
            </a:r>
            <a:endParaRPr lang="en-US" sz="20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K-12 and post-secondary education and research</a:t>
            </a:r>
            <a:endParaRPr lang="en-US" sz="20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Passive </a:t>
            </a:r>
            <a:r>
              <a:rPr lang="en-US" sz="2000" dirty="0" smtClean="0"/>
              <a:t>recreation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15" y="695324"/>
            <a:ext cx="4464595" cy="595722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60" y="2440070"/>
            <a:ext cx="2216194" cy="14774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74" y="5115785"/>
            <a:ext cx="2216194" cy="1442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8281" y="2691113"/>
            <a:ext cx="2257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54468" y="5971365"/>
            <a:ext cx="2383050" cy="219242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33254" y="3456154"/>
            <a:ext cx="2705601" cy="1901768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21" y="0"/>
            <a:ext cx="9404723" cy="9810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Fenster Phase 2 Levee Setback (</a:t>
            </a:r>
            <a:r>
              <a:rPr lang="en-US" sz="2800" b="1" dirty="0">
                <a:solidFill>
                  <a:srgbClr val="FFC000"/>
                </a:solidFill>
              </a:rPr>
              <a:t>E</a:t>
            </a:r>
            <a:r>
              <a:rPr lang="en-US" sz="2800" b="1" dirty="0" smtClean="0">
                <a:solidFill>
                  <a:srgbClr val="FFC000"/>
                </a:solidFill>
              </a:rPr>
              <a:t>nvironmental)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18" y="1085222"/>
            <a:ext cx="7845295" cy="5184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744" y="981075"/>
            <a:ext cx="31058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Completed in 2015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3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Last </a:t>
            </a: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piece in a restoration corridor on the Green River totaling nearly 2.5 </a:t>
            </a: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miles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Project Cost: $</a:t>
            </a: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1.3M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Multiple agency partners </a:t>
            </a: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involved</a:t>
            </a:r>
            <a:endParaRPr lang="en-US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83" y="856466"/>
            <a:ext cx="32747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2016 completion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Primary partners – U.S. Army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Corps and City of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Auburn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Numerous financial partners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Total cost $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6.5M: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$4.22M Federal Funds;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City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share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= $2.28M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(35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28" y="897508"/>
            <a:ext cx="7878526" cy="52219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2551" y="-20700"/>
            <a:ext cx="9404723" cy="79222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Mill Creek Ecosystem Restoration Project (Environmental)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457</TotalTime>
  <Words>1610</Words>
  <Application>Microsoft Office PowerPoint</Application>
  <PresentationFormat>Custom</PresentationFormat>
  <Paragraphs>237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Depth</vt:lpstr>
      <vt:lpstr>King County  Growth  Management  Planning  Council July 22, 2015  Climate  Change  Panel   Discussion</vt:lpstr>
      <vt:lpstr>Quick Facts – City of Auburn</vt:lpstr>
      <vt:lpstr>We are Working on It</vt:lpstr>
      <vt:lpstr>PowerPoint Presentation</vt:lpstr>
      <vt:lpstr>Key Issues for Moving Forward on Sustainability </vt:lpstr>
      <vt:lpstr>Municipal Investments - Sustainability</vt:lpstr>
      <vt:lpstr>Auburn Environmental Park – Natural Stormwater  Systems, Birding Tower &amp; Elevated Wetlands  Boardwalk (Environmental)</vt:lpstr>
      <vt:lpstr>Fenster Phase 2 Levee Setback (Environmental)</vt:lpstr>
      <vt:lpstr>Mill Creek Ecosystem Restoration Project (Environmental)</vt:lpstr>
      <vt:lpstr>Auburn Community Center &amp; Teen Center (Social + Environmental)</vt:lpstr>
      <vt:lpstr>South Division Street Promenade Project - Downtown Auburn (Economic)</vt:lpstr>
      <vt:lpstr>Trek Mixed Use Development &amp; Merrill Gardens Senior Housing – Downtown Auburn (Economic)</vt:lpstr>
      <vt:lpstr>Concluding Thoughts</vt:lpstr>
      <vt:lpstr>Thank You!</vt:lpstr>
    </vt:vector>
  </TitlesOfParts>
  <Company>City of Auburn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Snyder</dc:creator>
  <cp:lastModifiedBy>Chris Andersen</cp:lastModifiedBy>
  <cp:revision>131</cp:revision>
  <cp:lastPrinted>2015-07-20T23:03:22Z</cp:lastPrinted>
  <dcterms:created xsi:type="dcterms:W3CDTF">2015-07-10T22:47:49Z</dcterms:created>
  <dcterms:modified xsi:type="dcterms:W3CDTF">2015-07-22T20:19:19Z</dcterms:modified>
</cp:coreProperties>
</file>