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84" r:id="rId3"/>
  </p:sldMasterIdLst>
  <p:notesMasterIdLst>
    <p:notesMasterId r:id="rId19"/>
  </p:notesMasterIdLst>
  <p:sldIdLst>
    <p:sldId id="389" r:id="rId4"/>
    <p:sldId id="384" r:id="rId5"/>
    <p:sldId id="368" r:id="rId6"/>
    <p:sldId id="385" r:id="rId7"/>
    <p:sldId id="380" r:id="rId8"/>
    <p:sldId id="381" r:id="rId9"/>
    <p:sldId id="393" r:id="rId10"/>
    <p:sldId id="383" r:id="rId11"/>
    <p:sldId id="386" r:id="rId12"/>
    <p:sldId id="387" r:id="rId13"/>
    <p:sldId id="390" r:id="rId14"/>
    <p:sldId id="391" r:id="rId15"/>
    <p:sldId id="388" r:id="rId16"/>
    <p:sldId id="392" r:id="rId17"/>
    <p:sldId id="39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Willmott" initials="E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1055" autoAdjust="0"/>
  </p:normalViewPr>
  <p:slideViewPr>
    <p:cSldViewPr>
      <p:cViewPr>
        <p:scale>
          <a:sx n="66" d="100"/>
          <a:sy n="66" d="100"/>
        </p:scale>
        <p:origin x="-1358" y="-21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15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0A186B-FFFF-4008-A2FD-1A6AD05F80CB}" type="datetimeFigureOut">
              <a:rPr lang="en-US" smtClean="0"/>
              <a:pPr/>
              <a:t>7/22/2015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0A09FB-2E11-4D90-84BE-C9C39FA11788}" type="slidenum">
              <a:rPr lang="en-US" smtClean="0"/>
              <a:pPr/>
              <a:t>‹#›</a:t>
            </a:fld>
            <a:endParaRPr lang="en-US"/>
          </a:p>
        </p:txBody>
      </p:sp>
    </p:spTree>
    <p:extLst>
      <p:ext uri="{BB962C8B-B14F-4D97-AF65-F5344CB8AC3E}">
        <p14:creationId xmlns:p14="http://schemas.microsoft.com/office/powerpoint/2010/main" val="398877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kingcounty.gov/climat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EB8662-ADB0-41D4-9852-F99ACC78A289}" type="slidenum">
              <a:rPr lang="en-US">
                <a:solidFill>
                  <a:prstClr val="black"/>
                </a:solidFill>
              </a:rPr>
              <a:pPr/>
              <a:t>1</a:t>
            </a:fld>
            <a:endParaRPr lang="en-US">
              <a:solidFill>
                <a:prstClr val="black"/>
              </a:solidFill>
            </a:endParaRPr>
          </a:p>
        </p:txBody>
      </p:sp>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mj-lt"/>
              <a:buNone/>
            </a:pPr>
            <a:r>
              <a:rPr lang="en-US" baseline="0" dirty="0" smtClean="0"/>
              <a:t>Note: I will bring copies of (1) the SCAP, (2) the Joint K4C commitments and (3) general background about the K4C.</a:t>
            </a:r>
          </a:p>
        </p:txBody>
      </p:sp>
      <p:sp>
        <p:nvSpPr>
          <p:cNvPr id="15364"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174" fontAlgn="base">
              <a:spcBef>
                <a:spcPct val="0"/>
              </a:spcBef>
              <a:spcAft>
                <a:spcPct val="0"/>
              </a:spcAft>
            </a:pPr>
            <a:fld id="{C359DEF4-D201-4B2B-A3B3-307B5A393A93}" type="slidenum">
              <a:rPr lang="en-US" sz="1200">
                <a:solidFill>
                  <a:prstClr val="black"/>
                </a:solidFill>
              </a:rPr>
              <a:pPr algn="r" defTabSz="457174" fontAlgn="base">
                <a:spcBef>
                  <a:spcPct val="0"/>
                </a:spcBef>
                <a:spcAft>
                  <a:spcPct val="0"/>
                </a:spcAft>
              </a:pPr>
              <a:t>1</a:t>
            </a:fld>
            <a:endParaRPr lang="en-US" sz="1200">
              <a:solidFill>
                <a:prstClr val="black"/>
              </a:solidFill>
            </a:endParaRPr>
          </a:p>
        </p:txBody>
      </p:sp>
    </p:spTree>
    <p:extLst>
      <p:ext uri="{BB962C8B-B14F-4D97-AF65-F5344CB8AC3E}">
        <p14:creationId xmlns:p14="http://schemas.microsoft.com/office/powerpoint/2010/main" val="206054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Today, the commitments have been signed by Executive Constantine and Mayors of 10/13 K4C cities, which combined represent the local government’s of 70% percent or 1.4 million of King County’s 2 million residents.</a:t>
            </a:r>
          </a:p>
          <a:p>
            <a:endParaRPr lang="en-US" altLang="en-US" dirty="0" smtClean="0">
              <a:ea typeface="ＭＳ Ｐゴシック" pitchFamily="34" charset="-128"/>
            </a:endParaRPr>
          </a:p>
          <a:p>
            <a:r>
              <a:rPr lang="en-US" altLang="en-US" dirty="0" smtClean="0">
                <a:ea typeface="ＭＳ Ｐゴシック" pitchFamily="34" charset="-128"/>
              </a:rPr>
              <a:t>And the momentum of the K4C is growing. I</a:t>
            </a:r>
            <a:r>
              <a:rPr lang="en-US" altLang="en-US" baseline="0" dirty="0" smtClean="0">
                <a:ea typeface="ＭＳ Ｐゴシック" pitchFamily="34" charset="-128"/>
              </a:rPr>
              <a:t> hope your cities consider partnering on this work.</a:t>
            </a:r>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1363" indent="-284163">
              <a:defRPr sz="2400">
                <a:solidFill>
                  <a:schemeClr val="tx1"/>
                </a:solidFill>
                <a:latin typeface="Arial" charset="0"/>
                <a:ea typeface="ＭＳ Ｐゴシック" pitchFamily="34" charset="-128"/>
              </a:defRPr>
            </a:lvl2pPr>
            <a:lvl3pPr marL="1141413" indent="-227013">
              <a:defRPr sz="2400">
                <a:solidFill>
                  <a:schemeClr val="tx1"/>
                </a:solidFill>
                <a:latin typeface="Arial" charset="0"/>
                <a:ea typeface="ＭＳ Ｐゴシック" pitchFamily="34" charset="-128"/>
              </a:defRPr>
            </a:lvl3pPr>
            <a:lvl4pPr marL="1598613" indent="-227013">
              <a:defRPr sz="2400">
                <a:solidFill>
                  <a:schemeClr val="tx1"/>
                </a:solidFill>
                <a:latin typeface="Arial" charset="0"/>
                <a:ea typeface="ＭＳ Ｐゴシック" pitchFamily="34" charset="-128"/>
              </a:defRPr>
            </a:lvl4pPr>
            <a:lvl5pPr marL="2055813" indent="-227013">
              <a:defRPr sz="2400">
                <a:solidFill>
                  <a:schemeClr val="tx1"/>
                </a:solidFill>
                <a:latin typeface="Arial" charset="0"/>
                <a:ea typeface="ＭＳ Ｐゴシック" pitchFamily="34" charset="-128"/>
              </a:defRPr>
            </a:lvl5pPr>
            <a:lvl6pPr marL="2513013" indent="-227013" eaLnBrk="0" fontAlgn="base" hangingPunct="0">
              <a:spcBef>
                <a:spcPct val="0"/>
              </a:spcBef>
              <a:spcAft>
                <a:spcPct val="0"/>
              </a:spcAft>
              <a:defRPr sz="2400">
                <a:solidFill>
                  <a:schemeClr val="tx1"/>
                </a:solidFill>
                <a:latin typeface="Arial" charset="0"/>
                <a:ea typeface="ＭＳ Ｐゴシック" pitchFamily="34" charset="-128"/>
              </a:defRPr>
            </a:lvl6pPr>
            <a:lvl7pPr marL="2970213" indent="-227013" eaLnBrk="0" fontAlgn="base" hangingPunct="0">
              <a:spcBef>
                <a:spcPct val="0"/>
              </a:spcBef>
              <a:spcAft>
                <a:spcPct val="0"/>
              </a:spcAft>
              <a:defRPr sz="2400">
                <a:solidFill>
                  <a:schemeClr val="tx1"/>
                </a:solidFill>
                <a:latin typeface="Arial" charset="0"/>
                <a:ea typeface="ＭＳ Ｐゴシック" pitchFamily="34" charset="-128"/>
              </a:defRPr>
            </a:lvl7pPr>
            <a:lvl8pPr marL="3427413" indent="-227013" eaLnBrk="0" fontAlgn="base" hangingPunct="0">
              <a:spcBef>
                <a:spcPct val="0"/>
              </a:spcBef>
              <a:spcAft>
                <a:spcPct val="0"/>
              </a:spcAft>
              <a:defRPr sz="2400">
                <a:solidFill>
                  <a:schemeClr val="tx1"/>
                </a:solidFill>
                <a:latin typeface="Arial" charset="0"/>
                <a:ea typeface="ＭＳ Ｐゴシック" pitchFamily="34" charset="-128"/>
              </a:defRPr>
            </a:lvl8pPr>
            <a:lvl9pPr marL="3884613" indent="-227013" eaLnBrk="0" fontAlgn="base" hangingPunct="0">
              <a:spcBef>
                <a:spcPct val="0"/>
              </a:spcBef>
              <a:spcAft>
                <a:spcPct val="0"/>
              </a:spcAft>
              <a:defRPr sz="2400">
                <a:solidFill>
                  <a:schemeClr val="tx1"/>
                </a:solidFill>
                <a:latin typeface="Arial" charset="0"/>
                <a:ea typeface="ＭＳ Ｐゴシック" pitchFamily="34" charset="-128"/>
              </a:defRPr>
            </a:lvl9pPr>
          </a:lstStyle>
          <a:p>
            <a:fld id="{FDE3BD63-76BB-4932-B7EC-6A1280C745A0}" type="slidenum">
              <a:rPr lang="en-US" altLang="en-US" sz="1200">
                <a:solidFill>
                  <a:prstClr val="black"/>
                </a:solidFill>
              </a:rPr>
              <a:pPr/>
              <a:t>10</a:t>
            </a:fld>
            <a:endParaRPr lang="en-US" alt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A09FB-2E11-4D90-84BE-C9C39FA11788}" type="slidenum">
              <a:rPr lang="en-US" smtClean="0"/>
              <a:pPr/>
              <a:t>11</a:t>
            </a:fld>
            <a:endParaRPr lang="en-US"/>
          </a:p>
        </p:txBody>
      </p:sp>
    </p:spTree>
    <p:extLst>
      <p:ext uri="{BB962C8B-B14F-4D97-AF65-F5344CB8AC3E}">
        <p14:creationId xmlns:p14="http://schemas.microsoft.com/office/powerpoint/2010/main" val="2782652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20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The </a:t>
            </a:r>
            <a:r>
              <a:rPr lang="en-US" sz="1200" baseline="0" dirty="0" smtClean="0">
                <a:latin typeface="Times New Roman" panose="02020603050405020304" pitchFamily="18" charset="0"/>
                <a:cs typeface="Times New Roman" panose="02020603050405020304" pitchFamily="18" charset="0"/>
              </a:rPr>
              <a:t>joint commitments cover a number of topic areas and will require sustained work.  For 2015 and 2016, the K4C is focusing on 1) energy supply and efficiency, which are intertwined priorities and 2) transportation and land use, and 3) measurement and reporting.</a:t>
            </a:r>
            <a:endParaRPr lang="en-US" sz="1200" dirty="0" smtClean="0">
              <a:latin typeface="Times New Roman" panose="02020603050405020304" pitchFamily="18" charset="0"/>
              <a:cs typeface="Times New Roman" panose="02020603050405020304" pitchFamily="18" charset="0"/>
            </a:endParaRPr>
          </a:p>
          <a:p>
            <a:pPr marL="0" marR="0">
              <a:lnSpc>
                <a:spcPct val="107000"/>
              </a:lnSpc>
              <a:spcBef>
                <a:spcPts val="200"/>
              </a:spcBef>
              <a:spcAft>
                <a:spcPts val="0"/>
              </a:spcAft>
            </a:pPr>
            <a:endPar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endParaRPr>
          </a:p>
          <a:p>
            <a:pPr marL="0" marR="0">
              <a:lnSpc>
                <a:spcPct val="107000"/>
              </a:lnSpc>
              <a:spcBef>
                <a:spcPts val="200"/>
              </a:spcBef>
              <a:spcAft>
                <a:spcPts val="0"/>
              </a:spcAft>
            </a:pPr>
            <a:r>
              <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rPr>
              <a:t>Commercial Energy Benchmarking</a:t>
            </a:r>
          </a:p>
          <a:p>
            <a:pPr marL="342900" marR="0" lvl="0" indent="-342900">
              <a:lnSpc>
                <a:spcPct val="107000"/>
              </a:lnSpc>
              <a:spcBef>
                <a:spcPts val="0"/>
              </a:spcBef>
              <a:spcAft>
                <a:spcPts val="0"/>
              </a:spcAft>
              <a:buFont typeface="Symbol"/>
              <a:buChar char=""/>
            </a:pPr>
            <a:r>
              <a:rPr lang="en-US" sz="1200" dirty="0" smtClean="0">
                <a:effectLst/>
                <a:latin typeface="Times New Roman" panose="02020603050405020304" pitchFamily="18" charset="0"/>
                <a:ea typeface="Calibri"/>
                <a:cs typeface="Times New Roman" panose="02020603050405020304" pitchFamily="18" charset="0"/>
              </a:rPr>
              <a:t>Work starting later this fall, ~ 5 meetings between now and end of the year. Elizabeth will reach out to subcommittee during the summer but first formal meeting in Sept.</a:t>
            </a:r>
          </a:p>
          <a:p>
            <a:pPr marL="342900" marR="0" lvl="0" indent="-342900">
              <a:lnSpc>
                <a:spcPct val="107000"/>
              </a:lnSpc>
              <a:spcBef>
                <a:spcPts val="0"/>
              </a:spcBef>
              <a:spcAft>
                <a:spcPts val="800"/>
              </a:spcAft>
              <a:buFont typeface="Symbol"/>
              <a:buChar char=""/>
            </a:pPr>
            <a:r>
              <a:rPr lang="en-US" sz="1200" b="1" u="sng" dirty="0" smtClean="0">
                <a:effectLst/>
                <a:latin typeface="Times New Roman" panose="02020603050405020304" pitchFamily="18" charset="0"/>
                <a:ea typeface="Calibri"/>
                <a:cs typeface="Times New Roman" panose="02020603050405020304" pitchFamily="18" charset="0"/>
              </a:rPr>
              <a:t>Participants</a:t>
            </a:r>
            <a:r>
              <a:rPr lang="en-US" sz="1200" dirty="0" smtClean="0">
                <a:effectLst/>
                <a:latin typeface="Times New Roman" panose="02020603050405020304" pitchFamily="18" charset="0"/>
                <a:ea typeface="Calibri"/>
                <a:cs typeface="Times New Roman" panose="02020603050405020304" pitchFamily="18" charset="0"/>
              </a:rPr>
              <a:t> (7 K4C partners): Megan (</a:t>
            </a:r>
            <a:r>
              <a:rPr lang="en-US" sz="1200" b="1" dirty="0" smtClean="0">
                <a:effectLst/>
                <a:latin typeface="Times New Roman" panose="02020603050405020304" pitchFamily="18" charset="0"/>
                <a:ea typeface="Calibri"/>
                <a:cs typeface="Times New Roman" panose="02020603050405020304" pitchFamily="18" charset="0"/>
              </a:rPr>
              <a:t>Issaquah</a:t>
            </a:r>
            <a:r>
              <a:rPr lang="en-US" sz="1200" dirty="0" smtClean="0">
                <a:effectLst/>
                <a:latin typeface="Times New Roman" panose="02020603050405020304" pitchFamily="18" charset="0"/>
                <a:ea typeface="Calibri"/>
                <a:cs typeface="Times New Roman" panose="02020603050405020304" pitchFamily="18" charset="0"/>
              </a:rPr>
              <a:t>), Valerie (</a:t>
            </a:r>
            <a:r>
              <a:rPr lang="en-US" sz="1200" b="1" dirty="0" smtClean="0">
                <a:effectLst/>
                <a:latin typeface="Times New Roman" panose="02020603050405020304" pitchFamily="18" charset="0"/>
                <a:ea typeface="Calibri"/>
                <a:cs typeface="Times New Roman" panose="02020603050405020304" pitchFamily="18" charset="0"/>
              </a:rPr>
              <a:t>Tukwila</a:t>
            </a:r>
            <a:r>
              <a:rPr lang="en-US" sz="1200" dirty="0" smtClean="0">
                <a:effectLst/>
                <a:latin typeface="Times New Roman" panose="02020603050405020304" pitchFamily="18" charset="0"/>
                <a:ea typeface="Calibri"/>
                <a:cs typeface="Times New Roman" panose="02020603050405020304" pitchFamily="18" charset="0"/>
              </a:rPr>
              <a:t>), Cathy (</a:t>
            </a:r>
            <a:r>
              <a:rPr lang="en-US" sz="1200" b="1" dirty="0" smtClean="0">
                <a:effectLst/>
                <a:latin typeface="Times New Roman" panose="02020603050405020304" pitchFamily="18" charset="0"/>
                <a:ea typeface="Calibri"/>
                <a:cs typeface="Times New Roman" panose="02020603050405020304" pitchFamily="18" charset="0"/>
              </a:rPr>
              <a:t>Redmond</a:t>
            </a:r>
            <a:r>
              <a:rPr lang="en-US" sz="1200" dirty="0" smtClean="0">
                <a:effectLst/>
                <a:latin typeface="Times New Roman" panose="02020603050405020304" pitchFamily="18" charset="0"/>
                <a:ea typeface="Calibri"/>
                <a:cs typeface="Times New Roman" panose="02020603050405020304" pitchFamily="18" charset="0"/>
              </a:rPr>
              <a:t>), Nicole (</a:t>
            </a:r>
            <a:r>
              <a:rPr lang="en-US" sz="1200" b="1" dirty="0" smtClean="0">
                <a:effectLst/>
                <a:latin typeface="Times New Roman" panose="02020603050405020304" pitchFamily="18" charset="0"/>
                <a:ea typeface="Calibri"/>
                <a:cs typeface="Times New Roman" panose="02020603050405020304" pitchFamily="18" charset="0"/>
              </a:rPr>
              <a:t>Snoqualmie</a:t>
            </a:r>
            <a:r>
              <a:rPr lang="en-US" sz="1200" dirty="0" smtClean="0">
                <a:effectLst/>
                <a:latin typeface="Times New Roman" panose="02020603050405020304" pitchFamily="18" charset="0"/>
                <a:ea typeface="Calibri"/>
                <a:cs typeface="Times New Roman" panose="02020603050405020304" pitchFamily="18" charset="0"/>
              </a:rPr>
              <a:t>), Scott (</a:t>
            </a:r>
            <a:r>
              <a:rPr lang="en-US" sz="1200" b="1" dirty="0" smtClean="0">
                <a:effectLst/>
                <a:latin typeface="Times New Roman" panose="02020603050405020304" pitchFamily="18" charset="0"/>
                <a:ea typeface="Calibri"/>
                <a:cs typeface="Times New Roman" panose="02020603050405020304" pitchFamily="18" charset="0"/>
              </a:rPr>
              <a:t>Kirkland</a:t>
            </a:r>
            <a:r>
              <a:rPr lang="en-US" sz="1200" dirty="0" smtClean="0">
                <a:effectLst/>
                <a:latin typeface="Times New Roman" panose="02020603050405020304" pitchFamily="18" charset="0"/>
                <a:ea typeface="Calibri"/>
                <a:cs typeface="Times New Roman" panose="02020603050405020304" pitchFamily="18" charset="0"/>
              </a:rPr>
              <a:t>), Emma (</a:t>
            </a:r>
            <a:r>
              <a:rPr lang="en-US" sz="1200" b="1" dirty="0" smtClean="0">
                <a:effectLst/>
                <a:latin typeface="Times New Roman" panose="02020603050405020304" pitchFamily="18" charset="0"/>
                <a:ea typeface="Calibri"/>
                <a:cs typeface="Times New Roman" panose="02020603050405020304" pitchFamily="18" charset="0"/>
              </a:rPr>
              <a:t>Bellevue</a:t>
            </a:r>
            <a:r>
              <a:rPr lang="en-US" sz="1200" dirty="0" smtClean="0">
                <a:effectLst/>
                <a:latin typeface="Times New Roman" panose="02020603050405020304" pitchFamily="18" charset="0"/>
                <a:ea typeface="Calibri"/>
                <a:cs typeface="Times New Roman" panose="02020603050405020304" pitchFamily="18" charset="0"/>
              </a:rPr>
              <a:t>), David Broustis (</a:t>
            </a:r>
            <a:r>
              <a:rPr lang="en-US" sz="1200" b="1" dirty="0" smtClean="0">
                <a:effectLst/>
                <a:latin typeface="Times New Roman" panose="02020603050405020304" pitchFamily="18" charset="0"/>
                <a:ea typeface="Calibri"/>
                <a:cs typeface="Times New Roman" panose="02020603050405020304" pitchFamily="18" charset="0"/>
              </a:rPr>
              <a:t>King County</a:t>
            </a:r>
            <a:r>
              <a:rPr lang="en-US" sz="1200" dirty="0" smtClean="0">
                <a:effectLst/>
                <a:latin typeface="Times New Roman" panose="02020603050405020304" pitchFamily="18" charset="0"/>
                <a:ea typeface="Calibri"/>
                <a:cs typeface="Times New Roman" panose="02020603050405020304" pitchFamily="18" charset="0"/>
              </a:rPr>
              <a:t>)</a:t>
            </a:r>
          </a:p>
          <a:p>
            <a:pPr marL="0" marR="0">
              <a:lnSpc>
                <a:spcPct val="107000"/>
              </a:lnSpc>
              <a:spcBef>
                <a:spcPts val="200"/>
              </a:spcBef>
              <a:spcAft>
                <a:spcPts val="0"/>
              </a:spcAft>
            </a:pPr>
            <a:r>
              <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rPr>
              <a:t>City </a:t>
            </a:r>
            <a:r>
              <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rPr>
              <a:t>Solar Efforts</a:t>
            </a:r>
          </a:p>
          <a:p>
            <a:pPr marL="342900" marR="0" lvl="0" indent="-342900">
              <a:lnSpc>
                <a:spcPct val="107000"/>
              </a:lnSpc>
              <a:spcBef>
                <a:spcPts val="0"/>
              </a:spcBef>
              <a:spcAft>
                <a:spcPts val="0"/>
              </a:spcAft>
              <a:buFont typeface="Symbol"/>
              <a:buChar char=""/>
            </a:pPr>
            <a:r>
              <a:rPr lang="en-US" sz="1200" dirty="0" smtClean="0">
                <a:effectLst/>
                <a:latin typeface="Times New Roman" panose="02020603050405020304" pitchFamily="18" charset="0"/>
                <a:ea typeface="Calibri"/>
                <a:cs typeface="Times New Roman" panose="02020603050405020304" pitchFamily="18" charset="0"/>
              </a:rPr>
              <a:t>Smaller project collecting what cities have been doing on solar campaigns (Solarize, community solar, etc.). </a:t>
            </a:r>
          </a:p>
          <a:p>
            <a:pPr marL="342900" marR="0" lvl="0" indent="-342900">
              <a:lnSpc>
                <a:spcPct val="107000"/>
              </a:lnSpc>
              <a:spcBef>
                <a:spcPts val="0"/>
              </a:spcBef>
              <a:spcAft>
                <a:spcPts val="800"/>
              </a:spcAft>
              <a:buFont typeface="Symbol"/>
              <a:buChar char=""/>
            </a:pPr>
            <a:r>
              <a:rPr lang="en-US" sz="1200" b="1" u="sng" dirty="0" smtClean="0">
                <a:effectLst/>
                <a:latin typeface="Times New Roman" panose="02020603050405020304" pitchFamily="18" charset="0"/>
                <a:ea typeface="Calibri"/>
                <a:cs typeface="Times New Roman" panose="02020603050405020304" pitchFamily="18" charset="0"/>
              </a:rPr>
              <a:t>Participants</a:t>
            </a:r>
            <a:r>
              <a:rPr lang="en-US" sz="1200" b="1" dirty="0" smtClean="0">
                <a:effectLst/>
                <a:latin typeface="Times New Roman" panose="02020603050405020304" pitchFamily="18" charset="0"/>
                <a:ea typeface="Calibri"/>
                <a:cs typeface="Times New Roman" panose="02020603050405020304" pitchFamily="18" charset="0"/>
              </a:rPr>
              <a:t> </a:t>
            </a:r>
            <a:r>
              <a:rPr lang="en-US" sz="1200" dirty="0" smtClean="0">
                <a:effectLst/>
                <a:latin typeface="Times New Roman" panose="02020603050405020304" pitchFamily="18" charset="0"/>
                <a:ea typeface="Calibri"/>
                <a:cs typeface="Times New Roman" panose="02020603050405020304" pitchFamily="18" charset="0"/>
              </a:rPr>
              <a:t>(6 K4C partners): David (</a:t>
            </a:r>
            <a:r>
              <a:rPr lang="en-US" sz="1200" b="1" dirty="0" smtClean="0">
                <a:effectLst/>
                <a:latin typeface="Times New Roman" panose="02020603050405020304" pitchFamily="18" charset="0"/>
                <a:ea typeface="Calibri"/>
                <a:cs typeface="Times New Roman" panose="02020603050405020304" pitchFamily="18" charset="0"/>
              </a:rPr>
              <a:t>Kirkland</a:t>
            </a:r>
            <a:r>
              <a:rPr lang="en-US" sz="1200" dirty="0" smtClean="0">
                <a:effectLst/>
                <a:latin typeface="Times New Roman" panose="02020603050405020304" pitchFamily="18" charset="0"/>
                <a:ea typeface="Calibri"/>
                <a:cs typeface="Times New Roman" panose="02020603050405020304" pitchFamily="18" charset="0"/>
              </a:rPr>
              <a:t>), Ross (</a:t>
            </a:r>
            <a:r>
              <a:rPr lang="en-US" sz="1200" b="1" dirty="0" smtClean="0">
                <a:effectLst/>
                <a:latin typeface="Times New Roman" panose="02020603050405020304" pitchFamily="18" charset="0"/>
                <a:ea typeface="Calibri"/>
                <a:cs typeface="Times New Roman" panose="02020603050405020304" pitchFamily="18" charset="0"/>
              </a:rPr>
              <a:t>Mercer Island</a:t>
            </a:r>
            <a:r>
              <a:rPr lang="en-US" sz="1200" dirty="0" smtClean="0">
                <a:effectLst/>
                <a:latin typeface="Times New Roman" panose="02020603050405020304" pitchFamily="18" charset="0"/>
                <a:ea typeface="Calibri"/>
                <a:cs typeface="Times New Roman" panose="02020603050405020304" pitchFamily="18" charset="0"/>
              </a:rPr>
              <a:t>), Paul (</a:t>
            </a:r>
            <a:r>
              <a:rPr lang="en-US" sz="1200" b="1" dirty="0" smtClean="0">
                <a:effectLst/>
                <a:latin typeface="Times New Roman" panose="02020603050405020304" pitchFamily="18" charset="0"/>
                <a:ea typeface="Calibri"/>
                <a:cs typeface="Times New Roman" panose="02020603050405020304" pitchFamily="18" charset="0"/>
              </a:rPr>
              <a:t>Bellevue</a:t>
            </a:r>
            <a:r>
              <a:rPr lang="en-US" sz="1200" dirty="0" smtClean="0">
                <a:effectLst/>
                <a:latin typeface="Times New Roman" panose="02020603050405020304" pitchFamily="18" charset="0"/>
                <a:ea typeface="Calibri"/>
                <a:cs typeface="Times New Roman" panose="02020603050405020304" pitchFamily="18" charset="0"/>
              </a:rPr>
              <a:t>), Nicole (</a:t>
            </a:r>
            <a:r>
              <a:rPr lang="en-US" sz="1200" b="1" dirty="0" smtClean="0">
                <a:effectLst/>
                <a:latin typeface="Times New Roman" panose="02020603050405020304" pitchFamily="18" charset="0"/>
                <a:ea typeface="Calibri"/>
                <a:cs typeface="Times New Roman" panose="02020603050405020304" pitchFamily="18" charset="0"/>
              </a:rPr>
              <a:t>Snoqualmie</a:t>
            </a:r>
            <a:r>
              <a:rPr lang="en-US" sz="1200" dirty="0" smtClean="0">
                <a:effectLst/>
                <a:latin typeface="Times New Roman" panose="02020603050405020304" pitchFamily="18" charset="0"/>
                <a:ea typeface="Calibri"/>
                <a:cs typeface="Times New Roman" panose="02020603050405020304" pitchFamily="18" charset="0"/>
              </a:rPr>
              <a:t>), Miranda (</a:t>
            </a:r>
            <a:r>
              <a:rPr lang="en-US" sz="1200" b="1" dirty="0" smtClean="0">
                <a:effectLst/>
                <a:latin typeface="Times New Roman" panose="02020603050405020304" pitchFamily="18" charset="0"/>
                <a:ea typeface="Calibri"/>
                <a:cs typeface="Times New Roman" panose="02020603050405020304" pitchFamily="18" charset="0"/>
              </a:rPr>
              <a:t>Shoreline</a:t>
            </a:r>
            <a:r>
              <a:rPr lang="en-US" sz="1200" dirty="0" smtClean="0">
                <a:effectLst/>
                <a:latin typeface="Times New Roman" panose="02020603050405020304" pitchFamily="18" charset="0"/>
                <a:ea typeface="Calibri"/>
                <a:cs typeface="Times New Roman" panose="02020603050405020304" pitchFamily="18" charset="0"/>
              </a:rPr>
              <a:t>), David Broustis (</a:t>
            </a:r>
            <a:r>
              <a:rPr lang="en-US" sz="1200" b="1" dirty="0" smtClean="0">
                <a:effectLst/>
                <a:latin typeface="Times New Roman" panose="02020603050405020304" pitchFamily="18" charset="0"/>
                <a:ea typeface="Calibri"/>
                <a:cs typeface="Times New Roman" panose="02020603050405020304" pitchFamily="18" charset="0"/>
              </a:rPr>
              <a:t>King County</a:t>
            </a:r>
            <a:r>
              <a:rPr lang="en-US" sz="1200" dirty="0" smtClean="0">
                <a:effectLst/>
                <a:latin typeface="Times New Roman" panose="02020603050405020304" pitchFamily="18" charset="0"/>
                <a:ea typeface="Calibri"/>
                <a:cs typeface="Times New Roman" panose="02020603050405020304" pitchFamily="18" charset="0"/>
              </a:rPr>
              <a:t>)</a:t>
            </a:r>
          </a:p>
          <a:p>
            <a:pPr marL="0" marR="0">
              <a:lnSpc>
                <a:spcPct val="107000"/>
              </a:lnSpc>
              <a:spcBef>
                <a:spcPts val="200"/>
              </a:spcBef>
              <a:spcAft>
                <a:spcPts val="0"/>
              </a:spcAft>
            </a:pPr>
            <a:r>
              <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rPr>
              <a:t>Regional </a:t>
            </a:r>
            <a:r>
              <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rPr>
              <a:t>Code Collaboration</a:t>
            </a:r>
          </a:p>
          <a:p>
            <a:pPr marL="342900" marR="0" lvl="0" indent="-342900">
              <a:lnSpc>
                <a:spcPct val="107000"/>
              </a:lnSpc>
              <a:spcBef>
                <a:spcPts val="0"/>
              </a:spcBef>
              <a:spcAft>
                <a:spcPts val="0"/>
              </a:spcAft>
              <a:buFont typeface="Symbol"/>
              <a:buChar char=""/>
            </a:pPr>
            <a:r>
              <a:rPr lang="en-US" sz="1200" dirty="0" smtClean="0">
                <a:effectLst/>
                <a:latin typeface="Times New Roman" panose="02020603050405020304" pitchFamily="18" charset="0"/>
                <a:ea typeface="Calibri"/>
                <a:cs typeface="Times New Roman" panose="02020603050405020304" pitchFamily="18" charset="0"/>
              </a:rPr>
              <a:t>Work primarily on technical and land use codes with respect to high performance building. </a:t>
            </a:r>
          </a:p>
          <a:p>
            <a:pPr marL="342900" marR="0" lvl="0" indent="-342900">
              <a:lnSpc>
                <a:spcPct val="107000"/>
              </a:lnSpc>
              <a:spcBef>
                <a:spcPts val="0"/>
              </a:spcBef>
              <a:spcAft>
                <a:spcPts val="0"/>
              </a:spcAft>
              <a:buFont typeface="Symbol"/>
              <a:buChar char=""/>
            </a:pPr>
            <a:r>
              <a:rPr lang="en-US" sz="1200" dirty="0" smtClean="0">
                <a:effectLst/>
                <a:latin typeface="Times New Roman" panose="02020603050405020304" pitchFamily="18" charset="0"/>
                <a:ea typeface="Calibri"/>
                <a:cs typeface="Times New Roman" panose="02020603050405020304" pitchFamily="18" charset="0"/>
              </a:rPr>
              <a:t>Currently working on LBC Demonstration ordinance, solar-ready construction appendices for building and energy codes, C&amp;D recycling ordinance, education around toxics in building materials and codifying reductions. They will be asking for support from jurisdictions in Sept. and Oct. when proposals at the state level are open for public comment. They will provide more direction on how you can help. </a:t>
            </a:r>
          </a:p>
          <a:p>
            <a:pPr marL="342900" marR="0" lvl="0" indent="-342900">
              <a:lnSpc>
                <a:spcPct val="107000"/>
              </a:lnSpc>
              <a:spcBef>
                <a:spcPts val="0"/>
              </a:spcBef>
              <a:spcAft>
                <a:spcPts val="0"/>
              </a:spcAft>
              <a:buFont typeface="Symbol"/>
              <a:buChar char=""/>
            </a:pPr>
            <a:r>
              <a:rPr lang="en-US" sz="1200" dirty="0" smtClean="0">
                <a:effectLst/>
                <a:latin typeface="Times New Roman" panose="02020603050405020304" pitchFamily="18" charset="0"/>
                <a:ea typeface="Calibri"/>
                <a:cs typeface="Times New Roman" panose="02020603050405020304" pitchFamily="18" charset="0"/>
              </a:rPr>
              <a:t>Miranda, Patti, and Stacia Miller (ILFI) are talking on Wednesday at 3 pm; Miranda will send an email for those who want to join. </a:t>
            </a:r>
          </a:p>
          <a:p>
            <a:pPr marL="342900" marR="0" lvl="0" indent="-342900">
              <a:lnSpc>
                <a:spcPct val="107000"/>
              </a:lnSpc>
              <a:spcBef>
                <a:spcPts val="0"/>
              </a:spcBef>
              <a:spcAft>
                <a:spcPts val="800"/>
              </a:spcAft>
              <a:buFont typeface="Symbol"/>
              <a:buChar char=""/>
            </a:pPr>
            <a:r>
              <a:rPr lang="en-US" sz="1200" b="1" u="sng" dirty="0" smtClean="0">
                <a:effectLst/>
                <a:latin typeface="Times New Roman" panose="02020603050405020304" pitchFamily="18" charset="0"/>
                <a:ea typeface="Calibri"/>
                <a:cs typeface="Times New Roman" panose="02020603050405020304" pitchFamily="18" charset="0"/>
              </a:rPr>
              <a:t>The RCC is an existing team</a:t>
            </a:r>
            <a:r>
              <a:rPr lang="en-US" sz="1200" dirty="0" smtClean="0">
                <a:effectLst/>
                <a:latin typeface="Times New Roman" panose="02020603050405020304" pitchFamily="18" charset="0"/>
                <a:ea typeface="Calibri"/>
                <a:cs typeface="Times New Roman" panose="02020603050405020304" pitchFamily="18" charset="0"/>
              </a:rPr>
              <a:t>; additional/existing representatives identified at this meeting included: Lisa Verner and Chris Ricketts (</a:t>
            </a:r>
            <a:r>
              <a:rPr lang="en-US" sz="1200" b="1" dirty="0" smtClean="0">
                <a:effectLst/>
                <a:latin typeface="Times New Roman" panose="02020603050405020304" pitchFamily="18" charset="0"/>
                <a:ea typeface="Calibri"/>
                <a:cs typeface="Times New Roman" panose="02020603050405020304" pitchFamily="18" charset="0"/>
              </a:rPr>
              <a:t>King County</a:t>
            </a:r>
            <a:r>
              <a:rPr lang="en-US" sz="1200" dirty="0" smtClean="0">
                <a:effectLst/>
                <a:latin typeface="Times New Roman" panose="02020603050405020304" pitchFamily="18" charset="0"/>
                <a:ea typeface="Calibri"/>
                <a:cs typeface="Times New Roman" panose="02020603050405020304" pitchFamily="18" charset="0"/>
              </a:rPr>
              <a:t>), Paul Hintz (</a:t>
            </a:r>
            <a:r>
              <a:rPr lang="en-US" sz="1200" b="1" dirty="0" smtClean="0">
                <a:effectLst/>
                <a:latin typeface="Times New Roman" panose="02020603050405020304" pitchFamily="18" charset="0"/>
                <a:ea typeface="Calibri"/>
                <a:cs typeface="Times New Roman" panose="02020603050405020304" pitchFamily="18" charset="0"/>
              </a:rPr>
              <a:t>Renton</a:t>
            </a:r>
            <a:r>
              <a:rPr lang="en-US" sz="1200" dirty="0" smtClean="0">
                <a:effectLst/>
                <a:latin typeface="Times New Roman" panose="02020603050405020304" pitchFamily="18" charset="0"/>
                <a:ea typeface="Calibri"/>
                <a:cs typeface="Times New Roman" panose="02020603050405020304" pitchFamily="18" charset="0"/>
              </a:rPr>
              <a:t>), Heidi </a:t>
            </a:r>
            <a:r>
              <a:rPr lang="en-US" sz="1200" dirty="0" err="1" smtClean="0">
                <a:effectLst/>
                <a:latin typeface="Times New Roman" panose="02020603050405020304" pitchFamily="18" charset="0"/>
                <a:ea typeface="Calibri"/>
                <a:cs typeface="Times New Roman" panose="02020603050405020304" pitchFamily="18" charset="0"/>
              </a:rPr>
              <a:t>Bedwell</a:t>
            </a:r>
            <a:r>
              <a:rPr lang="en-US" sz="1200" dirty="0" smtClean="0">
                <a:effectLst/>
                <a:latin typeface="Times New Roman" panose="02020603050405020304" pitchFamily="18" charset="0"/>
                <a:ea typeface="Calibri"/>
                <a:cs typeface="Times New Roman" panose="02020603050405020304" pitchFamily="18" charset="0"/>
              </a:rPr>
              <a:t> (</a:t>
            </a:r>
            <a:r>
              <a:rPr lang="en-US" sz="1200" b="1" dirty="0" smtClean="0">
                <a:effectLst/>
                <a:latin typeface="Times New Roman" panose="02020603050405020304" pitchFamily="18" charset="0"/>
                <a:ea typeface="Calibri"/>
                <a:cs typeface="Times New Roman" panose="02020603050405020304" pitchFamily="18" charset="0"/>
              </a:rPr>
              <a:t>Bellevue</a:t>
            </a:r>
            <a:r>
              <a:rPr lang="en-US" sz="1200" dirty="0" smtClean="0">
                <a:effectLst/>
                <a:latin typeface="Times New Roman" panose="02020603050405020304" pitchFamily="18" charset="0"/>
                <a:ea typeface="Calibri"/>
                <a:cs typeface="Times New Roman" panose="02020603050405020304" pitchFamily="18" charset="0"/>
              </a:rPr>
              <a:t>), </a:t>
            </a:r>
            <a:r>
              <a:rPr lang="en-US" sz="1200" b="1" dirty="0" smtClean="0">
                <a:effectLst/>
                <a:latin typeface="Times New Roman" panose="02020603050405020304" pitchFamily="18" charset="0"/>
                <a:ea typeface="Calibri"/>
                <a:cs typeface="Times New Roman" panose="02020603050405020304" pitchFamily="18" charset="0"/>
              </a:rPr>
              <a:t>Redmond</a:t>
            </a:r>
            <a:r>
              <a:rPr lang="en-US" sz="1200" dirty="0" smtClean="0">
                <a:effectLst/>
                <a:latin typeface="Times New Roman" panose="02020603050405020304" pitchFamily="18" charset="0"/>
                <a:ea typeface="Calibri"/>
                <a:cs typeface="Times New Roman" panose="02020603050405020304" pitchFamily="18" charset="0"/>
              </a:rPr>
              <a:t>, </a:t>
            </a:r>
            <a:r>
              <a:rPr lang="en-US" sz="1200" b="1" dirty="0" smtClean="0">
                <a:effectLst/>
                <a:latin typeface="Times New Roman" panose="02020603050405020304" pitchFamily="18" charset="0"/>
                <a:ea typeface="Calibri"/>
                <a:cs typeface="Times New Roman" panose="02020603050405020304" pitchFamily="18" charset="0"/>
              </a:rPr>
              <a:t>Shoreline</a:t>
            </a:r>
            <a:r>
              <a:rPr lang="en-US" sz="1200" dirty="0" smtClean="0">
                <a:effectLst/>
                <a:latin typeface="Times New Roman" panose="02020603050405020304" pitchFamily="18" charset="0"/>
                <a:ea typeface="Calibri"/>
                <a:cs typeface="Times New Roman" panose="02020603050405020304" pitchFamily="18" charset="0"/>
              </a:rPr>
              <a:t>, Scott and David (</a:t>
            </a:r>
            <a:r>
              <a:rPr lang="en-US" sz="1200" b="1" dirty="0" smtClean="0">
                <a:effectLst/>
                <a:latin typeface="Times New Roman" panose="02020603050405020304" pitchFamily="18" charset="0"/>
                <a:ea typeface="Calibri"/>
                <a:cs typeface="Times New Roman" panose="02020603050405020304" pitchFamily="18" charset="0"/>
              </a:rPr>
              <a:t>Kirkland</a:t>
            </a:r>
            <a:r>
              <a:rPr lang="en-US" sz="1200" dirty="0" smtClean="0">
                <a:effectLst/>
                <a:latin typeface="Times New Roman" panose="02020603050405020304" pitchFamily="18" charset="0"/>
                <a:ea typeface="Calibri"/>
                <a:cs typeface="Times New Roman" panose="02020603050405020304" pitchFamily="18" charset="0"/>
              </a:rPr>
              <a:t>)</a:t>
            </a:r>
          </a:p>
          <a:p>
            <a:pPr marL="0" marR="0">
              <a:lnSpc>
                <a:spcPct val="107000"/>
              </a:lnSpc>
              <a:spcBef>
                <a:spcPts val="200"/>
              </a:spcBef>
              <a:spcAft>
                <a:spcPts val="0"/>
              </a:spcAft>
            </a:pPr>
            <a:r>
              <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rPr>
              <a:t>EV Everywhere</a:t>
            </a:r>
          </a:p>
          <a:p>
            <a:pPr marL="342900" marR="0" lvl="0" indent="-342900">
              <a:lnSpc>
                <a:spcPct val="107000"/>
              </a:lnSpc>
              <a:spcBef>
                <a:spcPts val="0"/>
              </a:spcBef>
              <a:spcAft>
                <a:spcPts val="0"/>
              </a:spcAft>
              <a:buFont typeface="Symbol"/>
              <a:buChar char=""/>
            </a:pPr>
            <a:r>
              <a:rPr lang="en-US" sz="1200" dirty="0" smtClean="0">
                <a:effectLst/>
                <a:latin typeface="Times New Roman" panose="02020603050405020304" pitchFamily="18" charset="0"/>
                <a:ea typeface="Calibri"/>
                <a:cs typeface="Times New Roman" panose="02020603050405020304" pitchFamily="18" charset="0"/>
              </a:rPr>
              <a:t>Goal for each K4C partner to work with at least one business near-term and later broadening to more employers. Climate Solutions’ interns will be supporting this work.</a:t>
            </a:r>
          </a:p>
          <a:p>
            <a:pPr marL="342900" marR="0" lvl="0" indent="-342900">
              <a:lnSpc>
                <a:spcPct val="107000"/>
              </a:lnSpc>
              <a:spcBef>
                <a:spcPts val="0"/>
              </a:spcBef>
              <a:spcAft>
                <a:spcPts val="800"/>
              </a:spcAft>
              <a:buFont typeface="Symbol"/>
              <a:buChar char=""/>
            </a:pPr>
            <a:r>
              <a:rPr lang="en-US" sz="1200" b="1" u="sng" dirty="0" smtClean="0">
                <a:effectLst/>
                <a:latin typeface="Times New Roman" panose="02020603050405020304" pitchFamily="18" charset="0"/>
                <a:ea typeface="Calibri"/>
                <a:cs typeface="Times New Roman" panose="02020603050405020304" pitchFamily="18" charset="0"/>
              </a:rPr>
              <a:t>Participants</a:t>
            </a:r>
            <a:r>
              <a:rPr lang="en-US" sz="1200" dirty="0" smtClean="0">
                <a:effectLst/>
                <a:latin typeface="Times New Roman" panose="02020603050405020304" pitchFamily="18" charset="0"/>
                <a:ea typeface="Calibri"/>
                <a:cs typeface="Times New Roman" panose="02020603050405020304" pitchFamily="18" charset="0"/>
              </a:rPr>
              <a:t> </a:t>
            </a:r>
            <a:r>
              <a:rPr lang="en-US" sz="1200" dirty="0" smtClean="0">
                <a:effectLst/>
                <a:latin typeface="Times New Roman" panose="02020603050405020304" pitchFamily="18" charset="0"/>
                <a:ea typeface="Calibri"/>
                <a:cs typeface="Times New Roman" panose="02020603050405020304" pitchFamily="18" charset="0"/>
              </a:rPr>
              <a:t>(5 K4C partners): Ross (</a:t>
            </a:r>
            <a:r>
              <a:rPr lang="en-US" sz="1200" b="1" dirty="0" smtClean="0">
                <a:effectLst/>
                <a:latin typeface="Times New Roman" panose="02020603050405020304" pitchFamily="18" charset="0"/>
                <a:ea typeface="Calibri"/>
                <a:cs typeface="Times New Roman" panose="02020603050405020304" pitchFamily="18" charset="0"/>
              </a:rPr>
              <a:t>Mercer Island</a:t>
            </a:r>
            <a:r>
              <a:rPr lang="en-US" sz="1200" dirty="0" smtClean="0">
                <a:effectLst/>
                <a:latin typeface="Times New Roman" panose="02020603050405020304" pitchFamily="18" charset="0"/>
                <a:ea typeface="Calibri"/>
                <a:cs typeface="Times New Roman" panose="02020603050405020304" pitchFamily="18" charset="0"/>
              </a:rPr>
              <a:t>), Cathy (</a:t>
            </a:r>
            <a:r>
              <a:rPr lang="en-US" sz="1200" b="1" dirty="0" smtClean="0">
                <a:effectLst/>
                <a:latin typeface="Times New Roman" panose="02020603050405020304" pitchFamily="18" charset="0"/>
                <a:ea typeface="Calibri"/>
                <a:cs typeface="Times New Roman" panose="02020603050405020304" pitchFamily="18" charset="0"/>
              </a:rPr>
              <a:t>Redmond</a:t>
            </a:r>
            <a:r>
              <a:rPr lang="en-US" sz="1200" dirty="0" smtClean="0">
                <a:effectLst/>
                <a:latin typeface="Times New Roman" panose="02020603050405020304" pitchFamily="18" charset="0"/>
                <a:ea typeface="Calibri"/>
                <a:cs typeface="Times New Roman" panose="02020603050405020304" pitchFamily="18" charset="0"/>
              </a:rPr>
              <a:t>), Amanda (</a:t>
            </a:r>
            <a:r>
              <a:rPr lang="en-US" sz="1200" b="1" dirty="0" smtClean="0">
                <a:effectLst/>
                <a:latin typeface="Times New Roman" panose="02020603050405020304" pitchFamily="18" charset="0"/>
                <a:ea typeface="Calibri"/>
                <a:cs typeface="Times New Roman" panose="02020603050405020304" pitchFamily="18" charset="0"/>
              </a:rPr>
              <a:t>Normandy Park</a:t>
            </a:r>
            <a:r>
              <a:rPr lang="en-US" sz="1200" dirty="0" smtClean="0">
                <a:effectLst/>
                <a:latin typeface="Times New Roman" panose="02020603050405020304" pitchFamily="18" charset="0"/>
                <a:ea typeface="Calibri"/>
                <a:cs typeface="Times New Roman" panose="02020603050405020304" pitchFamily="18" charset="0"/>
              </a:rPr>
              <a:t>), David (</a:t>
            </a:r>
            <a:r>
              <a:rPr lang="en-US" sz="1200" b="1" dirty="0" smtClean="0">
                <a:effectLst/>
                <a:latin typeface="Times New Roman" panose="02020603050405020304" pitchFamily="18" charset="0"/>
                <a:ea typeface="Calibri"/>
                <a:cs typeface="Times New Roman" panose="02020603050405020304" pitchFamily="18" charset="0"/>
              </a:rPr>
              <a:t>Kirkland</a:t>
            </a:r>
            <a:r>
              <a:rPr lang="en-US" sz="1200" dirty="0" smtClean="0">
                <a:effectLst/>
                <a:latin typeface="Times New Roman" panose="02020603050405020304" pitchFamily="18" charset="0"/>
                <a:ea typeface="Calibri"/>
                <a:cs typeface="Times New Roman" panose="02020603050405020304" pitchFamily="18" charset="0"/>
              </a:rPr>
              <a:t>), Autumn Salamack (</a:t>
            </a:r>
            <a:r>
              <a:rPr lang="en-US" sz="1200" b="1" dirty="0" smtClean="0">
                <a:effectLst/>
                <a:latin typeface="Times New Roman" panose="02020603050405020304" pitchFamily="18" charset="0"/>
                <a:ea typeface="Calibri"/>
                <a:cs typeface="Times New Roman" panose="02020603050405020304" pitchFamily="18" charset="0"/>
              </a:rPr>
              <a:t>King County</a:t>
            </a:r>
            <a:r>
              <a:rPr lang="en-US" sz="1200" dirty="0" smtClean="0">
                <a:effectLst/>
                <a:latin typeface="Times New Roman" panose="02020603050405020304" pitchFamily="18" charset="0"/>
                <a:ea typeface="Calibri"/>
                <a:cs typeface="Times New Roman" panose="02020603050405020304" pitchFamily="18" charset="0"/>
              </a:rPr>
              <a:t> Metro), Frana Milan (</a:t>
            </a:r>
            <a:r>
              <a:rPr lang="en-US" sz="1200" b="1" dirty="0" smtClean="0">
                <a:effectLst/>
                <a:latin typeface="Times New Roman" panose="02020603050405020304" pitchFamily="18" charset="0"/>
                <a:ea typeface="Calibri"/>
                <a:cs typeface="Times New Roman" panose="02020603050405020304" pitchFamily="18" charset="0"/>
              </a:rPr>
              <a:t>King County</a:t>
            </a:r>
            <a:r>
              <a:rPr lang="en-US" sz="1200" dirty="0" smtClean="0">
                <a:effectLst/>
                <a:latin typeface="Times New Roman" panose="02020603050405020304" pitchFamily="18" charset="0"/>
                <a:ea typeface="Calibri"/>
                <a:cs typeface="Times New Roman" panose="02020603050405020304" pitchFamily="18" charset="0"/>
              </a:rPr>
              <a:t> DNRP)</a:t>
            </a:r>
          </a:p>
          <a:p>
            <a:pPr marL="342900" marR="0" lvl="0" indent="-342900">
              <a:lnSpc>
                <a:spcPct val="107000"/>
              </a:lnSpc>
              <a:spcBef>
                <a:spcPts val="0"/>
              </a:spcBef>
              <a:spcAft>
                <a:spcPts val="800"/>
              </a:spcAft>
              <a:buFont typeface="Symbol"/>
              <a:buChar char=""/>
            </a:pPr>
            <a:endParaRPr lang="en-US" sz="1200" dirty="0" smtClean="0">
              <a:effectLst/>
              <a:latin typeface="Times New Roman" panose="02020603050405020304" pitchFamily="18" charset="0"/>
              <a:ea typeface="Calibri"/>
              <a:cs typeface="Times New Roman" panose="02020603050405020304" pitchFamily="18" charset="0"/>
            </a:endParaRPr>
          </a:p>
          <a:p>
            <a:pPr marL="0" marR="0">
              <a:lnSpc>
                <a:spcPct val="107000"/>
              </a:lnSpc>
              <a:spcBef>
                <a:spcPts val="200"/>
              </a:spcBef>
              <a:spcAft>
                <a:spcPts val="0"/>
              </a:spcAft>
            </a:pPr>
            <a:r>
              <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rPr>
              <a:t>Group Purchasing</a:t>
            </a:r>
          </a:p>
          <a:p>
            <a:pPr marL="342900" marR="0" lvl="0" indent="-342900">
              <a:lnSpc>
                <a:spcPct val="107000"/>
              </a:lnSpc>
              <a:spcBef>
                <a:spcPts val="0"/>
              </a:spcBef>
              <a:spcAft>
                <a:spcPts val="0"/>
              </a:spcAft>
              <a:buFont typeface="Symbol"/>
              <a:buChar char=""/>
            </a:pPr>
            <a:r>
              <a:rPr lang="en-US" sz="1200" dirty="0" smtClean="0">
                <a:effectLst/>
                <a:latin typeface="Times New Roman" panose="02020603050405020304" pitchFamily="18" charset="0"/>
                <a:ea typeface="Calibri"/>
                <a:cs typeface="Times New Roman" panose="02020603050405020304" pitchFamily="18" charset="0"/>
              </a:rPr>
              <a:t>May need to draw in other committee members (e.g. fleet managers, etc.), so let us know if your city has interest. </a:t>
            </a:r>
          </a:p>
          <a:p>
            <a:pPr marL="342900" marR="0" lvl="0" indent="-342900">
              <a:lnSpc>
                <a:spcPct val="107000"/>
              </a:lnSpc>
              <a:spcBef>
                <a:spcPts val="0"/>
              </a:spcBef>
              <a:spcAft>
                <a:spcPts val="800"/>
              </a:spcAft>
              <a:buFont typeface="Symbol"/>
              <a:buChar char=""/>
            </a:pPr>
            <a:r>
              <a:rPr lang="en-US" sz="1200" b="1" u="sng" dirty="0" smtClean="0">
                <a:effectLst/>
                <a:latin typeface="Times New Roman" panose="02020603050405020304" pitchFamily="18" charset="0"/>
                <a:ea typeface="Calibri"/>
                <a:cs typeface="Times New Roman" panose="02020603050405020304" pitchFamily="18" charset="0"/>
              </a:rPr>
              <a:t>Participants</a:t>
            </a:r>
            <a:r>
              <a:rPr lang="en-US" sz="1200" dirty="0" smtClean="0">
                <a:effectLst/>
                <a:latin typeface="Times New Roman" panose="02020603050405020304" pitchFamily="18" charset="0"/>
                <a:ea typeface="Calibri"/>
                <a:cs typeface="Times New Roman" panose="02020603050405020304" pitchFamily="18" charset="0"/>
              </a:rPr>
              <a:t> (5 K4C partners): Representative from </a:t>
            </a:r>
            <a:r>
              <a:rPr lang="en-US" sz="1200" b="1" dirty="0" smtClean="0">
                <a:effectLst/>
                <a:latin typeface="Times New Roman" panose="02020603050405020304" pitchFamily="18" charset="0"/>
                <a:ea typeface="Calibri"/>
                <a:cs typeface="Times New Roman" panose="02020603050405020304" pitchFamily="18" charset="0"/>
              </a:rPr>
              <a:t>Redmond</a:t>
            </a:r>
            <a:r>
              <a:rPr lang="en-US" sz="1200" dirty="0" smtClean="0">
                <a:effectLst/>
                <a:latin typeface="Times New Roman" panose="02020603050405020304" pitchFamily="18" charset="0"/>
                <a:ea typeface="Calibri"/>
                <a:cs typeface="Times New Roman" panose="02020603050405020304" pitchFamily="18" charset="0"/>
              </a:rPr>
              <a:t> (Cathy will find the right person), </a:t>
            </a:r>
            <a:r>
              <a:rPr lang="en-US" sz="1200" b="1" dirty="0" smtClean="0">
                <a:effectLst/>
                <a:latin typeface="Times New Roman" panose="02020603050405020304" pitchFamily="18" charset="0"/>
                <a:ea typeface="Calibri"/>
                <a:cs typeface="Times New Roman" panose="02020603050405020304" pitchFamily="18" charset="0"/>
              </a:rPr>
              <a:t>Bellevue</a:t>
            </a:r>
            <a:r>
              <a:rPr lang="en-US" sz="1200" dirty="0" smtClean="0">
                <a:effectLst/>
                <a:latin typeface="Times New Roman" panose="02020603050405020304" pitchFamily="18" charset="0"/>
                <a:ea typeface="Calibri"/>
                <a:cs typeface="Times New Roman" panose="02020603050405020304" pitchFamily="18" charset="0"/>
              </a:rPr>
              <a:t> fleet manager, Cheryl </a:t>
            </a:r>
            <a:r>
              <a:rPr lang="en-US" sz="1200" dirty="0" err="1" smtClean="0">
                <a:effectLst/>
                <a:latin typeface="Times New Roman" panose="02020603050405020304" pitchFamily="18" charset="0"/>
                <a:ea typeface="Calibri"/>
                <a:cs typeface="Times New Roman" panose="02020603050405020304" pitchFamily="18" charset="0"/>
              </a:rPr>
              <a:t>Ooka</a:t>
            </a:r>
            <a:r>
              <a:rPr lang="en-US" sz="1200" dirty="0" smtClean="0">
                <a:effectLst/>
                <a:latin typeface="Times New Roman" panose="02020603050405020304" pitchFamily="18" charset="0"/>
                <a:ea typeface="Calibri"/>
                <a:cs typeface="Times New Roman" panose="02020603050405020304" pitchFamily="18" charset="0"/>
              </a:rPr>
              <a:t> (</a:t>
            </a:r>
            <a:r>
              <a:rPr lang="en-US" sz="1200" b="1" dirty="0" smtClean="0">
                <a:effectLst/>
                <a:latin typeface="Times New Roman" panose="02020603050405020304" pitchFamily="18" charset="0"/>
                <a:ea typeface="Calibri"/>
                <a:cs typeface="Times New Roman" panose="02020603050405020304" pitchFamily="18" charset="0"/>
              </a:rPr>
              <a:t>Shoreline</a:t>
            </a:r>
            <a:r>
              <a:rPr lang="en-US" sz="1200" dirty="0" smtClean="0">
                <a:effectLst/>
                <a:latin typeface="Times New Roman" panose="02020603050405020304" pitchFamily="18" charset="0"/>
                <a:ea typeface="Calibri"/>
                <a:cs typeface="Times New Roman" panose="02020603050405020304" pitchFamily="18" charset="0"/>
              </a:rPr>
              <a:t> Fleets &amp; Facilities Manage)r, Tim Llewellyn (</a:t>
            </a:r>
            <a:r>
              <a:rPr lang="en-US" sz="1200" b="1" dirty="0" smtClean="0">
                <a:effectLst/>
                <a:latin typeface="Times New Roman" panose="02020603050405020304" pitchFamily="18" charset="0"/>
                <a:ea typeface="Calibri"/>
                <a:cs typeface="Times New Roman" panose="02020603050405020304" pitchFamily="18" charset="0"/>
              </a:rPr>
              <a:t>Kirkland</a:t>
            </a:r>
            <a:r>
              <a:rPr lang="en-US" sz="1200" dirty="0" smtClean="0">
                <a:effectLst/>
                <a:latin typeface="Times New Roman" panose="02020603050405020304" pitchFamily="18" charset="0"/>
                <a:ea typeface="Calibri"/>
                <a:cs typeface="Times New Roman" panose="02020603050405020304" pitchFamily="18" charset="0"/>
              </a:rPr>
              <a:t> Fleet Manager), Don Harris (</a:t>
            </a:r>
            <a:r>
              <a:rPr lang="en-US" sz="1200" b="1" dirty="0" smtClean="0">
                <a:effectLst/>
                <a:latin typeface="Times New Roman" panose="02020603050405020304" pitchFamily="18" charset="0"/>
                <a:ea typeface="Calibri"/>
                <a:cs typeface="Times New Roman" panose="02020603050405020304" pitchFamily="18" charset="0"/>
              </a:rPr>
              <a:t>Snoqualmie</a:t>
            </a:r>
            <a:r>
              <a:rPr lang="en-US" sz="1200" dirty="0" smtClean="0">
                <a:effectLst/>
                <a:latin typeface="Times New Roman" panose="02020603050405020304" pitchFamily="18" charset="0"/>
                <a:ea typeface="Calibri"/>
                <a:cs typeface="Times New Roman" panose="02020603050405020304" pitchFamily="18" charset="0"/>
              </a:rPr>
              <a:t> Fleet Manager); Autumn Salamack, Jennifer Lindwall, Chris </a:t>
            </a:r>
            <a:r>
              <a:rPr lang="en-US" sz="1200" dirty="0" err="1" smtClean="0">
                <a:effectLst/>
                <a:latin typeface="Times New Roman" panose="02020603050405020304" pitchFamily="18" charset="0"/>
                <a:ea typeface="Calibri"/>
                <a:cs typeface="Times New Roman" panose="02020603050405020304" pitchFamily="18" charset="0"/>
              </a:rPr>
              <a:t>Gavigan</a:t>
            </a:r>
            <a:r>
              <a:rPr lang="en-US" sz="1200" dirty="0" smtClean="0">
                <a:effectLst/>
                <a:latin typeface="Times New Roman" panose="02020603050405020304" pitchFamily="18" charset="0"/>
                <a:ea typeface="Calibri"/>
                <a:cs typeface="Times New Roman" panose="02020603050405020304" pitchFamily="18" charset="0"/>
              </a:rPr>
              <a:t> (</a:t>
            </a:r>
            <a:r>
              <a:rPr lang="en-US" sz="1200" b="1" dirty="0" smtClean="0">
                <a:effectLst/>
                <a:latin typeface="Times New Roman" panose="02020603050405020304" pitchFamily="18" charset="0"/>
                <a:ea typeface="Calibri"/>
                <a:cs typeface="Times New Roman" panose="02020603050405020304" pitchFamily="18" charset="0"/>
              </a:rPr>
              <a:t>King County)</a:t>
            </a:r>
          </a:p>
          <a:p>
            <a:pPr marL="342900" marR="0" lvl="0" indent="-342900">
              <a:lnSpc>
                <a:spcPct val="107000"/>
              </a:lnSpc>
              <a:spcBef>
                <a:spcPts val="0"/>
              </a:spcBef>
              <a:spcAft>
                <a:spcPts val="800"/>
              </a:spcAft>
              <a:buFont typeface="Symbol"/>
              <a:buChar char=""/>
            </a:pPr>
            <a:endParaRPr lang="en-US" sz="1200" dirty="0" smtClean="0">
              <a:effectLst/>
              <a:latin typeface="Times New Roman" panose="02020603050405020304" pitchFamily="18" charset="0"/>
              <a:ea typeface="Calibri"/>
              <a:cs typeface="Times New Roman" panose="02020603050405020304" pitchFamily="18" charset="0"/>
            </a:endParaRPr>
          </a:p>
          <a:p>
            <a:pPr marL="0" marR="0">
              <a:lnSpc>
                <a:spcPct val="107000"/>
              </a:lnSpc>
              <a:spcBef>
                <a:spcPts val="200"/>
              </a:spcBef>
              <a:spcAft>
                <a:spcPts val="0"/>
              </a:spcAft>
            </a:pPr>
            <a:r>
              <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rPr>
              <a:t>Scope 5 (sustainability measurement and reporting system and dashboard)</a:t>
            </a:r>
          </a:p>
          <a:p>
            <a:pPr marL="0" marR="0">
              <a:lnSpc>
                <a:spcPct val="107000"/>
              </a:lnSpc>
              <a:spcBef>
                <a:spcPts val="200"/>
              </a:spcBef>
              <a:spcAft>
                <a:spcPts val="0"/>
              </a:spcAft>
            </a:pPr>
            <a:endPar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endParaRPr>
          </a:p>
          <a:p>
            <a:pPr marL="0" marR="0">
              <a:lnSpc>
                <a:spcPct val="107000"/>
              </a:lnSpc>
              <a:spcBef>
                <a:spcPts val="200"/>
              </a:spcBef>
              <a:spcAft>
                <a:spcPts val="0"/>
              </a:spcAft>
            </a:pPr>
            <a:r>
              <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rPr>
              <a:t>Clean</a:t>
            </a:r>
            <a:r>
              <a:rPr lang="en-US" sz="1200" b="1" baseline="0" dirty="0" smtClean="0">
                <a:solidFill>
                  <a:srgbClr val="2E74B5"/>
                </a:solidFill>
                <a:effectLst/>
                <a:latin typeface="Times New Roman" panose="02020603050405020304" pitchFamily="18" charset="0"/>
                <a:ea typeface="Times New Roman"/>
                <a:cs typeface="Times New Roman" panose="02020603050405020304" pitchFamily="18" charset="0"/>
              </a:rPr>
              <a:t> Energy: </a:t>
            </a:r>
            <a:r>
              <a:rPr lang="en-US" sz="1200" b="1" dirty="0" smtClean="0">
                <a:solidFill>
                  <a:srgbClr val="2E74B5"/>
                </a:solidFill>
                <a:effectLst/>
                <a:latin typeface="Times New Roman" panose="02020603050405020304" pitchFamily="18" charset="0"/>
                <a:ea typeface="Times New Roman"/>
                <a:cs typeface="Times New Roman" panose="02020603050405020304" pitchFamily="18" charset="0"/>
              </a:rPr>
              <a:t>PSE Engagement, Community Renewables and Efficiency Analysis</a:t>
            </a:r>
          </a:p>
          <a:p>
            <a:pPr marL="342900" marR="0" lvl="0" indent="-342900">
              <a:lnSpc>
                <a:spcPct val="107000"/>
              </a:lnSpc>
              <a:spcBef>
                <a:spcPts val="0"/>
              </a:spcBef>
              <a:spcAft>
                <a:spcPts val="800"/>
              </a:spcAft>
              <a:buFont typeface="Symbol"/>
              <a:buChar char=""/>
            </a:pPr>
            <a:r>
              <a:rPr lang="en-US" sz="1200" b="1" u="sng" dirty="0" smtClean="0">
                <a:effectLst/>
                <a:latin typeface="Times New Roman" panose="02020603050405020304" pitchFamily="18" charset="0"/>
                <a:ea typeface="Calibri"/>
                <a:cs typeface="Times New Roman" panose="02020603050405020304" pitchFamily="18" charset="0"/>
              </a:rPr>
              <a:t>Participants</a:t>
            </a:r>
            <a:r>
              <a:rPr lang="en-US" sz="1200" dirty="0" smtClean="0">
                <a:effectLst/>
                <a:latin typeface="Times New Roman" panose="02020603050405020304" pitchFamily="18" charset="0"/>
                <a:ea typeface="Calibri"/>
                <a:cs typeface="Times New Roman" panose="02020603050405020304" pitchFamily="18" charset="0"/>
              </a:rPr>
              <a:t> (4 K4C partners): Ross (</a:t>
            </a:r>
            <a:r>
              <a:rPr lang="en-US" sz="1200" b="1" dirty="0" smtClean="0">
                <a:effectLst/>
                <a:latin typeface="Times New Roman" panose="02020603050405020304" pitchFamily="18" charset="0"/>
                <a:ea typeface="Calibri"/>
                <a:cs typeface="Times New Roman" panose="02020603050405020304" pitchFamily="18" charset="0"/>
              </a:rPr>
              <a:t>Mercer Island</a:t>
            </a:r>
            <a:r>
              <a:rPr lang="en-US" sz="1200" dirty="0" smtClean="0">
                <a:effectLst/>
                <a:latin typeface="Times New Roman" panose="02020603050405020304" pitchFamily="18" charset="0"/>
                <a:ea typeface="Calibri"/>
                <a:cs typeface="Times New Roman" panose="02020603050405020304" pitchFamily="18" charset="0"/>
              </a:rPr>
              <a:t>), Paul (</a:t>
            </a:r>
            <a:r>
              <a:rPr lang="en-US" sz="1200" b="1" dirty="0" smtClean="0">
                <a:effectLst/>
                <a:latin typeface="Times New Roman" panose="02020603050405020304" pitchFamily="18" charset="0"/>
                <a:ea typeface="Calibri"/>
                <a:cs typeface="Times New Roman" panose="02020603050405020304" pitchFamily="18" charset="0"/>
              </a:rPr>
              <a:t>Bellevue</a:t>
            </a:r>
            <a:r>
              <a:rPr lang="en-US" sz="1200" dirty="0" smtClean="0">
                <a:effectLst/>
                <a:latin typeface="Times New Roman" panose="02020603050405020304" pitchFamily="18" charset="0"/>
                <a:ea typeface="Calibri"/>
                <a:cs typeface="Times New Roman" panose="02020603050405020304" pitchFamily="18" charset="0"/>
              </a:rPr>
              <a:t>), Nicole (</a:t>
            </a:r>
            <a:r>
              <a:rPr lang="en-US" sz="1200" b="1" dirty="0" smtClean="0">
                <a:effectLst/>
                <a:latin typeface="Times New Roman" panose="02020603050405020304" pitchFamily="18" charset="0"/>
                <a:ea typeface="Calibri"/>
                <a:cs typeface="Times New Roman" panose="02020603050405020304" pitchFamily="18" charset="0"/>
              </a:rPr>
              <a:t>Snoqualmie</a:t>
            </a:r>
            <a:r>
              <a:rPr lang="en-US" sz="1200" dirty="0" smtClean="0">
                <a:effectLst/>
                <a:latin typeface="Times New Roman" panose="02020603050405020304" pitchFamily="18" charset="0"/>
                <a:ea typeface="Calibri"/>
                <a:cs typeface="Times New Roman" panose="02020603050405020304" pitchFamily="18" charset="0"/>
              </a:rPr>
              <a:t>), Kirkland (maybe); Matt </a:t>
            </a:r>
            <a:r>
              <a:rPr lang="en-US" sz="1200" dirty="0" err="1" smtClean="0">
                <a:effectLst/>
                <a:latin typeface="Times New Roman" panose="02020603050405020304" pitchFamily="18" charset="0"/>
                <a:ea typeface="Calibri"/>
                <a:cs typeface="Times New Roman" panose="02020603050405020304" pitchFamily="18" charset="0"/>
              </a:rPr>
              <a:t>Kuharic</a:t>
            </a:r>
            <a:r>
              <a:rPr lang="en-US" sz="1200" dirty="0" smtClean="0">
                <a:effectLst/>
                <a:latin typeface="Times New Roman" panose="02020603050405020304" pitchFamily="18" charset="0"/>
                <a:ea typeface="Calibri"/>
                <a:cs typeface="Times New Roman" panose="02020603050405020304" pitchFamily="18" charset="0"/>
              </a:rPr>
              <a:t>, David Broustis, Bob Burns, Frana Milan, Megan Smith, Chris Ricketts, Lisa Verner (</a:t>
            </a:r>
            <a:r>
              <a:rPr lang="en-US" sz="1200" b="1" dirty="0" smtClean="0">
                <a:effectLst/>
                <a:latin typeface="Times New Roman" panose="02020603050405020304" pitchFamily="18" charset="0"/>
                <a:ea typeface="Calibri"/>
                <a:cs typeface="Times New Roman" panose="02020603050405020304" pitchFamily="18" charset="0"/>
              </a:rPr>
              <a:t>King County</a:t>
            </a:r>
            <a:r>
              <a:rPr lang="en-US" sz="1200" dirty="0" smtClean="0">
                <a:effectLst/>
                <a:latin typeface="Times New Roman" panose="02020603050405020304" pitchFamily="18" charset="0"/>
                <a:ea typeface="Calibri"/>
                <a:cs typeface="Times New Roman" panose="02020603050405020304" pitchFamily="18" charset="0"/>
              </a:rPr>
              <a:t>)</a:t>
            </a:r>
            <a:endParaRPr lang="en-US" sz="1200" b="1" dirty="0">
              <a:solidFill>
                <a:srgbClr val="2E74B5"/>
              </a:solidFill>
              <a:effectLst/>
              <a:latin typeface="Times New Roman" panose="02020603050405020304" pitchFamily="18" charset="0"/>
              <a:ea typeface="Times New Roman"/>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40A09FB-2E11-4D90-84BE-C9C39FA11788}" type="slidenum">
              <a:rPr lang="en-US" smtClean="0"/>
              <a:pPr/>
              <a:t>12</a:t>
            </a:fld>
            <a:endParaRPr lang="en-US"/>
          </a:p>
        </p:txBody>
      </p:sp>
    </p:spTree>
    <p:extLst>
      <p:ext uri="{BB962C8B-B14F-4D97-AF65-F5344CB8AC3E}">
        <p14:creationId xmlns:p14="http://schemas.microsoft.com/office/powerpoint/2010/main" val="412113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4163">
              <a:defRPr sz="2400">
                <a:solidFill>
                  <a:schemeClr val="tx1"/>
                </a:solidFill>
                <a:latin typeface="Arial" charset="0"/>
                <a:ea typeface="ＭＳ Ｐゴシック" pitchFamily="34" charset="-128"/>
              </a:defRPr>
            </a:lvl2pPr>
            <a:lvl3pPr marL="1143000" indent="-227013">
              <a:defRPr sz="2400">
                <a:solidFill>
                  <a:schemeClr val="tx1"/>
                </a:solidFill>
                <a:latin typeface="Arial" charset="0"/>
                <a:ea typeface="ＭＳ Ｐゴシック" pitchFamily="34" charset="-128"/>
              </a:defRPr>
            </a:lvl3pPr>
            <a:lvl4pPr marL="1601788" indent="-227013">
              <a:defRPr sz="2400">
                <a:solidFill>
                  <a:schemeClr val="tx1"/>
                </a:solidFill>
                <a:latin typeface="Arial" charset="0"/>
                <a:ea typeface="ＭＳ Ｐゴシック" pitchFamily="34" charset="-128"/>
              </a:defRPr>
            </a:lvl4pPr>
            <a:lvl5pPr marL="2058988" indent="-227013">
              <a:defRPr sz="2400">
                <a:solidFill>
                  <a:schemeClr val="tx1"/>
                </a:solidFill>
                <a:latin typeface="Arial" charset="0"/>
                <a:ea typeface="ＭＳ Ｐゴシック" pitchFamily="34" charset="-128"/>
              </a:defRPr>
            </a:lvl5pPr>
            <a:lvl6pPr marL="2516188" indent="-227013" eaLnBrk="0" fontAlgn="base" hangingPunct="0">
              <a:spcBef>
                <a:spcPct val="0"/>
              </a:spcBef>
              <a:spcAft>
                <a:spcPct val="0"/>
              </a:spcAft>
              <a:defRPr sz="2400">
                <a:solidFill>
                  <a:schemeClr val="tx1"/>
                </a:solidFill>
                <a:latin typeface="Arial" charset="0"/>
                <a:ea typeface="ＭＳ Ｐゴシック" pitchFamily="34" charset="-128"/>
              </a:defRPr>
            </a:lvl6pPr>
            <a:lvl7pPr marL="2973388" indent="-227013" eaLnBrk="0" fontAlgn="base" hangingPunct="0">
              <a:spcBef>
                <a:spcPct val="0"/>
              </a:spcBef>
              <a:spcAft>
                <a:spcPct val="0"/>
              </a:spcAft>
              <a:defRPr sz="2400">
                <a:solidFill>
                  <a:schemeClr val="tx1"/>
                </a:solidFill>
                <a:latin typeface="Arial" charset="0"/>
                <a:ea typeface="ＭＳ Ｐゴシック" pitchFamily="34" charset="-128"/>
              </a:defRPr>
            </a:lvl7pPr>
            <a:lvl8pPr marL="3430588" indent="-227013" eaLnBrk="0" fontAlgn="base" hangingPunct="0">
              <a:spcBef>
                <a:spcPct val="0"/>
              </a:spcBef>
              <a:spcAft>
                <a:spcPct val="0"/>
              </a:spcAft>
              <a:defRPr sz="2400">
                <a:solidFill>
                  <a:schemeClr val="tx1"/>
                </a:solidFill>
                <a:latin typeface="Arial" charset="0"/>
                <a:ea typeface="ＭＳ Ｐゴシック" pitchFamily="34" charset="-128"/>
              </a:defRPr>
            </a:lvl8pPr>
            <a:lvl9pPr marL="3887788" indent="-227013" eaLnBrk="0" fontAlgn="base" hangingPunct="0">
              <a:spcBef>
                <a:spcPct val="0"/>
              </a:spcBef>
              <a:spcAft>
                <a:spcPct val="0"/>
              </a:spcAft>
              <a:defRPr sz="2400">
                <a:solidFill>
                  <a:schemeClr val="tx1"/>
                </a:solidFill>
                <a:latin typeface="Arial" charset="0"/>
                <a:ea typeface="ＭＳ Ｐゴシック" pitchFamily="34" charset="-128"/>
              </a:defRPr>
            </a:lvl9pPr>
          </a:lstStyle>
          <a:p>
            <a:fld id="{E226E5D5-C0E2-4700-95E6-C4537AB9B220}" type="slidenum">
              <a:rPr lang="en-US" altLang="en-US" sz="1200">
                <a:solidFill>
                  <a:srgbClr val="000000"/>
                </a:solidFill>
              </a:rPr>
              <a:pPr/>
              <a:t>13</a:t>
            </a:fld>
            <a:endParaRPr lang="en-US" altLang="en-US" sz="1200">
              <a:solidFill>
                <a:srgbClr val="000000"/>
              </a:solidFill>
            </a:endParaRPr>
          </a:p>
        </p:txBody>
      </p:sp>
      <p:sp>
        <p:nvSpPr>
          <p:cNvPr id="45059" name="Slide Image Placeholder 1"/>
          <p:cNvSpPr>
            <a:spLocks noGrp="1" noRot="1" noChangeAspect="1" noTextEdit="1"/>
          </p:cNvSpPr>
          <p:nvPr>
            <p:ph type="sldImg"/>
          </p:nvPr>
        </p:nvSpPr>
        <p:spPr>
          <a:ln/>
        </p:spPr>
      </p:sp>
      <p:sp>
        <p:nvSpPr>
          <p:cNvPr id="450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Clr>
                <a:srgbClr val="00B050"/>
              </a:buClr>
              <a:buFont typeface="Arial" charset="0"/>
              <a:buNone/>
            </a:pPr>
            <a:r>
              <a:rPr lang="en-US" altLang="en-US" dirty="0" smtClean="0">
                <a:ea typeface="ＭＳ Ｐゴシック" pitchFamily="34" charset="-128"/>
              </a:rPr>
              <a:t>I will briefly mention</a:t>
            </a:r>
            <a:r>
              <a:rPr lang="en-US" altLang="en-US" baseline="0" dirty="0" smtClean="0">
                <a:ea typeface="ＭＳ Ｐゴシック" pitchFamily="34" charset="-128"/>
              </a:rPr>
              <a:t> the Executive’s proposed Strategic Climate Action Plan here.</a:t>
            </a:r>
          </a:p>
          <a:p>
            <a:pPr marL="0" indent="0">
              <a:buClr>
                <a:srgbClr val="00B050"/>
              </a:buClr>
              <a:buFont typeface="Arial" charset="0"/>
              <a:buNone/>
            </a:pPr>
            <a:endParaRPr lang="en-US" sz="1200" b="1" i="1" baseline="0" dirty="0" smtClean="0">
              <a:ea typeface="ＭＳ Ｐゴシック" pitchFamily="34" charset="-128"/>
            </a:endParaRPr>
          </a:p>
          <a:p>
            <a:pPr marL="0" indent="0">
              <a:buClr>
                <a:srgbClr val="00B050"/>
              </a:buClr>
              <a:buFont typeface="Arial" charset="0"/>
              <a:buNone/>
            </a:pPr>
            <a:r>
              <a:rPr lang="en-US" sz="1200" b="1" i="1" dirty="0" smtClean="0"/>
              <a:t> Transportation and Land Use</a:t>
            </a:r>
          </a:p>
          <a:p>
            <a:pPr marL="0" indent="0">
              <a:buClr>
                <a:srgbClr val="00B050"/>
              </a:buClr>
              <a:buFont typeface="Arial" charset="0"/>
              <a:buNone/>
            </a:pPr>
            <a:r>
              <a:rPr lang="en-US" sz="1200" b="1" i="1" dirty="0" smtClean="0"/>
              <a:t>Energy Supply </a:t>
            </a:r>
          </a:p>
          <a:p>
            <a:pPr>
              <a:spcBef>
                <a:spcPct val="0"/>
              </a:spcBef>
            </a:pPr>
            <a:endParaRPr lang="en-US" altLang="en-US" dirty="0" smtClean="0">
              <a:ea typeface="ＭＳ Ｐゴシック" pitchFamily="34" charset="-128"/>
            </a:endParaRPr>
          </a:p>
        </p:txBody>
      </p:sp>
      <p:sp>
        <p:nvSpPr>
          <p:cNvPr id="45061" name="Slide Number Placeholder 3"/>
          <p:cNvSpPr txBox="1">
            <a:spLocks noGrp="1"/>
          </p:cNvSpPr>
          <p:nvPr/>
        </p:nvSpPr>
        <p:spPr bwMode="auto">
          <a:xfrm>
            <a:off x="3984625" y="8842375"/>
            <a:ext cx="30495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76" tIns="46689" rIns="93376" bIns="46689" anchor="b"/>
          <a:lstStyle>
            <a:lvl1pPr defTabSz="455613">
              <a:defRPr sz="2400">
                <a:solidFill>
                  <a:schemeClr val="tx1"/>
                </a:solidFill>
                <a:latin typeface="Arial" charset="0"/>
                <a:ea typeface="ＭＳ Ｐゴシック" pitchFamily="34" charset="-128"/>
              </a:defRPr>
            </a:lvl1pPr>
            <a:lvl2pPr marL="742950" indent="-285750" defTabSz="455613">
              <a:defRPr sz="2400">
                <a:solidFill>
                  <a:schemeClr val="tx1"/>
                </a:solidFill>
                <a:latin typeface="Arial" charset="0"/>
                <a:ea typeface="ＭＳ Ｐゴシック" pitchFamily="34" charset="-128"/>
              </a:defRPr>
            </a:lvl2pPr>
            <a:lvl3pPr marL="1143000" indent="-228600" defTabSz="455613">
              <a:defRPr sz="2400">
                <a:solidFill>
                  <a:schemeClr val="tx1"/>
                </a:solidFill>
                <a:latin typeface="Arial" charset="0"/>
                <a:ea typeface="ＭＳ Ｐゴシック" pitchFamily="34" charset="-128"/>
              </a:defRPr>
            </a:lvl3pPr>
            <a:lvl4pPr marL="1600200" indent="-228600" defTabSz="455613">
              <a:defRPr sz="2400">
                <a:solidFill>
                  <a:schemeClr val="tx1"/>
                </a:solidFill>
                <a:latin typeface="Arial" charset="0"/>
                <a:ea typeface="ＭＳ Ｐゴシック" pitchFamily="34" charset="-128"/>
              </a:defRPr>
            </a:lvl4pPr>
            <a:lvl5pPr marL="2057400" indent="-228600" defTabSz="455613">
              <a:defRPr sz="2400">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fontAlgn="base" hangingPunct="0">
              <a:spcBef>
                <a:spcPct val="0"/>
              </a:spcBef>
              <a:spcAft>
                <a:spcPct val="0"/>
              </a:spcAft>
            </a:pPr>
            <a:fld id="{72E65E2D-8F66-4F17-9681-4C3949BD1DA6}" type="slidenum">
              <a:rPr lang="en-US" altLang="en-US" sz="1200" smtClean="0">
                <a:solidFill>
                  <a:srgbClr val="000000"/>
                </a:solidFill>
              </a:rPr>
              <a:pPr algn="r" eaLnBrk="0" fontAlgn="base" hangingPunct="0">
                <a:spcBef>
                  <a:spcPct val="0"/>
                </a:spcBef>
                <a:spcAft>
                  <a:spcPct val="0"/>
                </a:spcAft>
              </a:pPr>
              <a:t>13</a:t>
            </a:fld>
            <a:endParaRPr lang="en-US" altLang="en-US" sz="120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The County’s 2015 Strategic Climate Action Plan does</a:t>
            </a:r>
            <a:r>
              <a:rPr lang="en-US" sz="1100" kern="1200" baseline="0" dirty="0" smtClean="0">
                <a:solidFill>
                  <a:schemeClr val="tx1"/>
                </a:solidFill>
                <a:effectLst/>
                <a:latin typeface="+mn-lt"/>
                <a:ea typeface="+mn-ea"/>
                <a:cs typeface="+mn-cs"/>
              </a:rPr>
              <a:t> a much better job at quantifying the GHG emissions reduction benefits of various County targets and actions. One example that relates to the GMPC’s work on land use issues is highlighted in my last slide.</a:t>
            </a:r>
            <a:endParaRPr lang="en-US" sz="11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This chart from the Transportation and Land Use goal area of King County’s proposed 2015 Strategic Climate Action Plan shows the percentage reduction in GHG emissions associated with new development attributed to focusing new countywide residential construction and development inside the defined urban growth area (UGA). Over the last few years, a reduction of 6-7% in GHG emissions is estimated,</a:t>
            </a:r>
            <a:r>
              <a:rPr lang="en-US" sz="1100" kern="1200" baseline="0" dirty="0" smtClean="0">
                <a:solidFill>
                  <a:schemeClr val="tx1"/>
                </a:solidFill>
                <a:effectLst/>
                <a:latin typeface="+mn-lt"/>
                <a:ea typeface="+mn-ea"/>
                <a:cs typeface="+mn-cs"/>
              </a:rPr>
              <a:t> based on avoided development in rural areas and resultant </a:t>
            </a:r>
            <a:r>
              <a:rPr lang="en-US" sz="1100" kern="1200" dirty="0" smtClean="0">
                <a:solidFill>
                  <a:schemeClr val="tx1"/>
                </a:solidFill>
                <a:effectLst/>
                <a:latin typeface="+mn-lt"/>
                <a:ea typeface="+mn-ea"/>
                <a:cs typeface="+mn-cs"/>
              </a:rPr>
              <a:t>decrease in total vehicle miles traveled.</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Since 1994, when King County’s Growth Management Act (GMA) boundaries were established, new residential construction has been increasingly focused within the UGA. Since 2011, less than two percent of new residential construction has occurred in the rural area, exceeding the climate plan’s target of maintaining 97 percent of new residential growth within the urban growth boundary.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The quantity of the GHG emission reduction varies depending on how much new development there is each year; for 2012, the estimated GHG reduction was 4,700 MTCO2e. 4,700 MTCO2e is equivalent to taking roughly 1,000 cars off the road for a year. Importantly, these land use impacts are long lasting, so the cumulative effect of implementing the UGA is much bigger than the snapshot of any single year’s development patterns.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0A09FB-2E11-4D90-84BE-C9C39FA11788}" type="slidenum">
              <a:rPr lang="en-US" smtClean="0"/>
              <a:pPr/>
              <a:t>14</a:t>
            </a:fld>
            <a:endParaRPr lang="en-US"/>
          </a:p>
        </p:txBody>
      </p:sp>
    </p:spTree>
    <p:extLst>
      <p:ext uri="{BB962C8B-B14F-4D97-AF65-F5344CB8AC3E}">
        <p14:creationId xmlns:p14="http://schemas.microsoft.com/office/powerpoint/2010/main" val="2369202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EB8662-ADB0-41D4-9852-F99ACC78A289}" type="slidenum">
              <a:rPr lang="en-US">
                <a:solidFill>
                  <a:prstClr val="black"/>
                </a:solidFill>
              </a:rPr>
              <a:pPr/>
              <a:t>15</a:t>
            </a:fld>
            <a:endParaRPr lang="en-US">
              <a:solidFill>
                <a:prstClr val="black"/>
              </a:solidFill>
            </a:endParaRPr>
          </a:p>
        </p:txBody>
      </p:sp>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mj-lt"/>
              <a:buNone/>
            </a:pPr>
            <a:r>
              <a:rPr lang="en-US" baseline="0" dirty="0" smtClean="0"/>
              <a:t>Note: I will bring copies of (1) the SCAP, (2) the Joint K4C commitments and (3) general background about the K4C.</a:t>
            </a:r>
          </a:p>
        </p:txBody>
      </p:sp>
      <p:sp>
        <p:nvSpPr>
          <p:cNvPr id="15364"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174" fontAlgn="base">
              <a:spcBef>
                <a:spcPct val="0"/>
              </a:spcBef>
              <a:spcAft>
                <a:spcPct val="0"/>
              </a:spcAft>
            </a:pPr>
            <a:fld id="{C359DEF4-D201-4B2B-A3B3-307B5A393A93}" type="slidenum">
              <a:rPr lang="en-US" sz="1200">
                <a:solidFill>
                  <a:prstClr val="black"/>
                </a:solidFill>
              </a:rPr>
              <a:pPr algn="r" defTabSz="457174" fontAlgn="base">
                <a:spcBef>
                  <a:spcPct val="0"/>
                </a:spcBef>
                <a:spcAft>
                  <a:spcPct val="0"/>
                </a:spcAft>
              </a:pPr>
              <a:t>15</a:t>
            </a:fld>
            <a:endParaRPr lang="en-US" sz="1200">
              <a:solidFill>
                <a:prstClr val="black"/>
              </a:solidFill>
            </a:endParaRPr>
          </a:p>
        </p:txBody>
      </p:sp>
    </p:spTree>
    <p:extLst>
      <p:ext uri="{BB962C8B-B14F-4D97-AF65-F5344CB8AC3E}">
        <p14:creationId xmlns:p14="http://schemas.microsoft.com/office/powerpoint/2010/main" val="206054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5613" indent="-455613">
              <a:spcBef>
                <a:spcPct val="0"/>
              </a:spcBef>
              <a:spcAft>
                <a:spcPts val="1200"/>
              </a:spcAft>
              <a:buFontTx/>
              <a:buChar char="-"/>
            </a:pPr>
            <a:r>
              <a:rPr lang="en-US" altLang="en-US" dirty="0" smtClean="0">
                <a:ea typeface="ＭＳ Ｐゴシック" pitchFamily="34" charset="-128"/>
                <a:cs typeface="Arial" charset="0"/>
              </a:rPr>
              <a:t>As Karen outlined, in the summer of 2014, cities and King County unanimously agreed to new countywide climate policies that include ambitious shared greenhouse gas emissions reduction targets</a:t>
            </a:r>
          </a:p>
          <a:p>
            <a:pPr marL="455613" lvl="0" indent="-455613">
              <a:spcBef>
                <a:spcPct val="0"/>
              </a:spcBef>
              <a:spcAft>
                <a:spcPts val="1200"/>
              </a:spcAft>
              <a:buFontTx/>
              <a:buChar char="-"/>
            </a:pPr>
            <a:r>
              <a:rPr lang="en-US" altLang="en-US" dirty="0" smtClean="0">
                <a:ea typeface="ＭＳ Ｐゴシック" pitchFamily="34" charset="-128"/>
                <a:cs typeface="Arial" charset="0"/>
              </a:rPr>
              <a:t>It’s an example of how we are</a:t>
            </a:r>
            <a:r>
              <a:rPr lang="en-US" altLang="en-US" baseline="0" dirty="0" smtClean="0">
                <a:ea typeface="ＭＳ Ｐゴシック" pitchFamily="34" charset="-128"/>
                <a:cs typeface="Arial" charset="0"/>
              </a:rPr>
              <a:t> beginning to coalesce </a:t>
            </a:r>
            <a:r>
              <a:rPr lang="en-US" altLang="en-US" dirty="0" smtClean="0">
                <a:ea typeface="ＭＳ Ｐゴシック" pitchFamily="34" charset="-128"/>
                <a:cs typeface="Arial" charset="0"/>
              </a:rPr>
              <a:t>around confronting climate change as a key regional issue</a:t>
            </a:r>
          </a:p>
          <a:p>
            <a:pPr marL="455613" indent="-455613">
              <a:spcBef>
                <a:spcPct val="0"/>
              </a:spcBef>
              <a:spcAft>
                <a:spcPts val="1200"/>
              </a:spcAft>
              <a:buFontTx/>
              <a:buChar char="-"/>
            </a:pPr>
            <a:r>
              <a:rPr lang="en-US" altLang="en-US" dirty="0" smtClean="0">
                <a:ea typeface="ＭＳ Ｐゴシック" pitchFamily="34" charset="-128"/>
                <a:cs typeface="Arial" charset="0"/>
              </a:rPr>
              <a:t>Part of this progress builds on the efforts of the King County-Cities Climate Collaboration (K4C)</a:t>
            </a:r>
          </a:p>
          <a:p>
            <a:pPr marL="455613" indent="-455613">
              <a:spcBef>
                <a:spcPct val="0"/>
              </a:spcBef>
              <a:spcAft>
                <a:spcPts val="1200"/>
              </a:spcAft>
              <a:buFontTx/>
              <a:buChar char="-"/>
            </a:pPr>
            <a:r>
              <a:rPr lang="en-US" altLang="en-US" dirty="0" smtClean="0">
                <a:ea typeface="ＭＳ Ｐゴシック" pitchFamily="34" charset="-128"/>
                <a:cs typeface="Arial" charset="0"/>
              </a:rPr>
              <a:t>Today I wanted to provide an update of recent work by the K4C. My overview also helps</a:t>
            </a:r>
            <a:r>
              <a:rPr lang="en-US" altLang="en-US" baseline="0" dirty="0" smtClean="0">
                <a:ea typeface="ＭＳ Ｐゴシック" pitchFamily="34" charset="-128"/>
                <a:cs typeface="Arial" charset="0"/>
              </a:rPr>
              <a:t> </a:t>
            </a:r>
            <a:r>
              <a:rPr lang="en-US" altLang="en-US" dirty="0" smtClean="0">
                <a:ea typeface="ＭＳ Ｐゴシック" pitchFamily="34" charset="-128"/>
                <a:cs typeface="Arial" charset="0"/>
              </a:rPr>
              <a:t>frame the examples of projects</a:t>
            </a:r>
            <a:r>
              <a:rPr lang="en-US" altLang="en-US" baseline="0" dirty="0" smtClean="0">
                <a:ea typeface="ＭＳ Ｐゴシック" pitchFamily="34" charset="-128"/>
                <a:cs typeface="Arial" charset="0"/>
              </a:rPr>
              <a:t> and efforts that diverse cities are taking and that will be outlined by Mayor Backus, Paul from Bellevue and Nicole from Snoqualmie.</a:t>
            </a:r>
            <a:endParaRPr lang="en-US" altLang="en-US" dirty="0" smtClean="0">
              <a:ea typeface="ＭＳ Ｐゴシック" pitchFamily="34" charset="-128"/>
              <a:cs typeface="Arial"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4163">
              <a:defRPr sz="2400">
                <a:solidFill>
                  <a:schemeClr val="tx1"/>
                </a:solidFill>
                <a:latin typeface="Arial" charset="0"/>
                <a:ea typeface="ＭＳ Ｐゴシック" pitchFamily="34" charset="-128"/>
              </a:defRPr>
            </a:lvl2pPr>
            <a:lvl3pPr marL="1143000" indent="-227013">
              <a:defRPr sz="2400">
                <a:solidFill>
                  <a:schemeClr val="tx1"/>
                </a:solidFill>
                <a:latin typeface="Arial" charset="0"/>
                <a:ea typeface="ＭＳ Ｐゴシック" pitchFamily="34" charset="-128"/>
              </a:defRPr>
            </a:lvl3pPr>
            <a:lvl4pPr marL="1601788" indent="-227013">
              <a:defRPr sz="2400">
                <a:solidFill>
                  <a:schemeClr val="tx1"/>
                </a:solidFill>
                <a:latin typeface="Arial" charset="0"/>
                <a:ea typeface="ＭＳ Ｐゴシック" pitchFamily="34" charset="-128"/>
              </a:defRPr>
            </a:lvl4pPr>
            <a:lvl5pPr marL="2058988" indent="-227013">
              <a:defRPr sz="2400">
                <a:solidFill>
                  <a:schemeClr val="tx1"/>
                </a:solidFill>
                <a:latin typeface="Arial" charset="0"/>
                <a:ea typeface="ＭＳ Ｐゴシック" pitchFamily="34" charset="-128"/>
              </a:defRPr>
            </a:lvl5pPr>
            <a:lvl6pPr marL="2516188" indent="-227013" eaLnBrk="0" fontAlgn="base" hangingPunct="0">
              <a:spcBef>
                <a:spcPct val="0"/>
              </a:spcBef>
              <a:spcAft>
                <a:spcPct val="0"/>
              </a:spcAft>
              <a:defRPr sz="2400">
                <a:solidFill>
                  <a:schemeClr val="tx1"/>
                </a:solidFill>
                <a:latin typeface="Arial" charset="0"/>
                <a:ea typeface="ＭＳ Ｐゴシック" pitchFamily="34" charset="-128"/>
              </a:defRPr>
            </a:lvl6pPr>
            <a:lvl7pPr marL="2973388" indent="-227013" eaLnBrk="0" fontAlgn="base" hangingPunct="0">
              <a:spcBef>
                <a:spcPct val="0"/>
              </a:spcBef>
              <a:spcAft>
                <a:spcPct val="0"/>
              </a:spcAft>
              <a:defRPr sz="2400">
                <a:solidFill>
                  <a:schemeClr val="tx1"/>
                </a:solidFill>
                <a:latin typeface="Arial" charset="0"/>
                <a:ea typeface="ＭＳ Ｐゴシック" pitchFamily="34" charset="-128"/>
              </a:defRPr>
            </a:lvl7pPr>
            <a:lvl8pPr marL="3430588" indent="-227013" eaLnBrk="0" fontAlgn="base" hangingPunct="0">
              <a:spcBef>
                <a:spcPct val="0"/>
              </a:spcBef>
              <a:spcAft>
                <a:spcPct val="0"/>
              </a:spcAft>
              <a:defRPr sz="2400">
                <a:solidFill>
                  <a:schemeClr val="tx1"/>
                </a:solidFill>
                <a:latin typeface="Arial" charset="0"/>
                <a:ea typeface="ＭＳ Ｐゴシック" pitchFamily="34" charset="-128"/>
              </a:defRPr>
            </a:lvl8pPr>
            <a:lvl9pPr marL="3887788" indent="-227013" eaLnBrk="0" fontAlgn="base" hangingPunct="0">
              <a:spcBef>
                <a:spcPct val="0"/>
              </a:spcBef>
              <a:spcAft>
                <a:spcPct val="0"/>
              </a:spcAft>
              <a:defRPr sz="2400">
                <a:solidFill>
                  <a:schemeClr val="tx1"/>
                </a:solidFill>
                <a:latin typeface="Arial" charset="0"/>
                <a:ea typeface="ＭＳ Ｐゴシック" pitchFamily="34" charset="-128"/>
              </a:defRPr>
            </a:lvl9pPr>
          </a:lstStyle>
          <a:p>
            <a:fld id="{AACF39B0-3B93-48CC-8924-83206A70DE3E}" type="slidenum">
              <a:rPr lang="en-US" altLang="en-US" sz="1200">
                <a:solidFill>
                  <a:srgbClr val="000000"/>
                </a:solidFill>
              </a:rPr>
              <a:pPr/>
              <a:t>2</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EB8662-ADB0-41D4-9852-F99ACC78A289}" type="slidenum">
              <a:rPr lang="en-US">
                <a:solidFill>
                  <a:prstClr val="black"/>
                </a:solidFill>
              </a:rPr>
              <a:pPr/>
              <a:t>3</a:t>
            </a:fld>
            <a:endParaRPr lang="en-US">
              <a:solidFill>
                <a:prstClr val="black"/>
              </a:solidFill>
            </a:endParaRPr>
          </a:p>
        </p:txBody>
      </p:sp>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mj-lt"/>
              <a:buNone/>
            </a:pPr>
            <a:endParaRPr lang="en-US" baseline="0" dirty="0" smtClean="0"/>
          </a:p>
        </p:txBody>
      </p:sp>
      <p:sp>
        <p:nvSpPr>
          <p:cNvPr id="15364"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457174" fontAlgn="base">
              <a:spcBef>
                <a:spcPct val="0"/>
              </a:spcBef>
              <a:spcAft>
                <a:spcPct val="0"/>
              </a:spcAft>
            </a:pPr>
            <a:fld id="{C359DEF4-D201-4B2B-A3B3-307B5A393A93}" type="slidenum">
              <a:rPr lang="en-US" sz="1200">
                <a:solidFill>
                  <a:prstClr val="black"/>
                </a:solidFill>
              </a:rPr>
              <a:pPr algn="r" defTabSz="457174" fontAlgn="base">
                <a:spcBef>
                  <a:spcPct val="0"/>
                </a:spcBef>
                <a:spcAft>
                  <a:spcPct val="0"/>
                </a:spcAft>
              </a:pPr>
              <a:t>3</a:t>
            </a:fld>
            <a:endParaRPr lang="en-US" sz="1200">
              <a:solidFill>
                <a:prstClr val="black"/>
              </a:solidFill>
            </a:endParaRPr>
          </a:p>
        </p:txBody>
      </p:sp>
    </p:spTree>
    <p:extLst>
      <p:ext uri="{BB962C8B-B14F-4D97-AF65-F5344CB8AC3E}">
        <p14:creationId xmlns:p14="http://schemas.microsoft.com/office/powerpoint/2010/main" val="206054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38188" indent="-280988">
              <a:defRPr sz="2400">
                <a:solidFill>
                  <a:schemeClr val="tx1"/>
                </a:solidFill>
                <a:latin typeface="Arial" charset="0"/>
                <a:ea typeface="ＭＳ Ｐゴシック" pitchFamily="34" charset="-128"/>
              </a:defRPr>
            </a:lvl2pPr>
            <a:lvl3pPr marL="1138238" indent="-223838">
              <a:defRPr sz="2400">
                <a:solidFill>
                  <a:schemeClr val="tx1"/>
                </a:solidFill>
                <a:latin typeface="Arial" charset="0"/>
                <a:ea typeface="ＭＳ Ｐゴシック" pitchFamily="34" charset="-128"/>
              </a:defRPr>
            </a:lvl3pPr>
            <a:lvl4pPr marL="1595438" indent="-223838">
              <a:defRPr sz="2400">
                <a:solidFill>
                  <a:schemeClr val="tx1"/>
                </a:solidFill>
                <a:latin typeface="Arial" charset="0"/>
                <a:ea typeface="ＭＳ Ｐゴシック" pitchFamily="34" charset="-128"/>
              </a:defRPr>
            </a:lvl4pPr>
            <a:lvl5pPr marL="2051050" indent="-223838">
              <a:defRPr sz="2400">
                <a:solidFill>
                  <a:schemeClr val="tx1"/>
                </a:solidFill>
                <a:latin typeface="Arial" charset="0"/>
                <a:ea typeface="ＭＳ Ｐゴシック" pitchFamily="34" charset="-128"/>
              </a:defRPr>
            </a:lvl5pPr>
            <a:lvl6pPr marL="2508250" indent="-223838" eaLnBrk="0" fontAlgn="base" hangingPunct="0">
              <a:spcBef>
                <a:spcPct val="0"/>
              </a:spcBef>
              <a:spcAft>
                <a:spcPct val="0"/>
              </a:spcAft>
              <a:defRPr sz="2400">
                <a:solidFill>
                  <a:schemeClr val="tx1"/>
                </a:solidFill>
                <a:latin typeface="Arial" charset="0"/>
                <a:ea typeface="ＭＳ Ｐゴシック" pitchFamily="34" charset="-128"/>
              </a:defRPr>
            </a:lvl6pPr>
            <a:lvl7pPr marL="2965450" indent="-223838" eaLnBrk="0" fontAlgn="base" hangingPunct="0">
              <a:spcBef>
                <a:spcPct val="0"/>
              </a:spcBef>
              <a:spcAft>
                <a:spcPct val="0"/>
              </a:spcAft>
              <a:defRPr sz="2400">
                <a:solidFill>
                  <a:schemeClr val="tx1"/>
                </a:solidFill>
                <a:latin typeface="Arial" charset="0"/>
                <a:ea typeface="ＭＳ Ｐゴシック" pitchFamily="34" charset="-128"/>
              </a:defRPr>
            </a:lvl7pPr>
            <a:lvl8pPr marL="3422650" indent="-223838" eaLnBrk="0" fontAlgn="base" hangingPunct="0">
              <a:spcBef>
                <a:spcPct val="0"/>
              </a:spcBef>
              <a:spcAft>
                <a:spcPct val="0"/>
              </a:spcAft>
              <a:defRPr sz="2400">
                <a:solidFill>
                  <a:schemeClr val="tx1"/>
                </a:solidFill>
                <a:latin typeface="Arial" charset="0"/>
                <a:ea typeface="ＭＳ Ｐゴシック" pitchFamily="34" charset="-128"/>
              </a:defRPr>
            </a:lvl8pPr>
            <a:lvl9pPr marL="3879850" indent="-223838" eaLnBrk="0" fontAlgn="base" hangingPunct="0">
              <a:spcBef>
                <a:spcPct val="0"/>
              </a:spcBef>
              <a:spcAft>
                <a:spcPct val="0"/>
              </a:spcAft>
              <a:defRPr sz="2400">
                <a:solidFill>
                  <a:schemeClr val="tx1"/>
                </a:solidFill>
                <a:latin typeface="Arial" charset="0"/>
                <a:ea typeface="ＭＳ Ｐゴシック" pitchFamily="34" charset="-128"/>
              </a:defRPr>
            </a:lvl9pPr>
          </a:lstStyle>
          <a:p>
            <a:fld id="{AF5D745F-5B2A-44EB-80B0-559C1062314C}" type="slidenum">
              <a:rPr lang="en-US" altLang="en-US" sz="1200">
                <a:solidFill>
                  <a:prstClr val="black"/>
                </a:solidFill>
              </a:rPr>
              <a:pPr/>
              <a:t>4</a:t>
            </a:fld>
            <a:endParaRPr lang="en-US" altLang="en-US" sz="1200">
              <a:solidFill>
                <a:prstClr val="black"/>
              </a:solidFill>
            </a:endParaRPr>
          </a:p>
        </p:txBody>
      </p:sp>
      <p:sp>
        <p:nvSpPr>
          <p:cNvPr id="41987"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826" indent="-171826">
              <a:spcBef>
                <a:spcPct val="0"/>
              </a:spcBef>
              <a:spcAft>
                <a:spcPts val="1804"/>
              </a:spcAft>
              <a:buFont typeface="Arial" panose="020B0604020202020204" pitchFamily="34" charset="0"/>
              <a:buChar char="•"/>
              <a:defRPr/>
            </a:pPr>
            <a:r>
              <a:rPr lang="en-US" altLang="en-US" sz="1200" dirty="0" smtClean="0">
                <a:latin typeface="Times New Roman" pitchFamily="18" charset="0"/>
                <a:cs typeface="Times New Roman" pitchFamily="18" charset="0"/>
              </a:rPr>
              <a:t>King County and cities are taking action, but it has sometimes been uncoordinated; Since it’s formation in 2012, the K4C has been helping to ramp up regional progress on climate.</a:t>
            </a:r>
          </a:p>
          <a:p>
            <a:pPr marL="171826" indent="-171826">
              <a:spcBef>
                <a:spcPct val="0"/>
              </a:spcBef>
              <a:spcAft>
                <a:spcPts val="1804"/>
              </a:spcAft>
              <a:buFont typeface="Arial" panose="020B0604020202020204" pitchFamily="34" charset="0"/>
              <a:buChar char="•"/>
              <a:defRPr/>
            </a:pPr>
            <a:endParaRPr lang="en-US" altLang="en-US" sz="1200" dirty="0" smtClean="0">
              <a:latin typeface="Times New Roman" pitchFamily="18" charset="0"/>
              <a:cs typeface="Times New Roman" pitchFamily="18" charset="0"/>
            </a:endParaRPr>
          </a:p>
          <a:p>
            <a:pPr marL="171826" indent="-171826">
              <a:spcBef>
                <a:spcPct val="0"/>
              </a:spcBef>
              <a:spcAft>
                <a:spcPts val="1804"/>
              </a:spcAft>
              <a:buFont typeface="Arial" panose="020B0604020202020204" pitchFamily="34" charset="0"/>
              <a:buChar char="•"/>
              <a:defRPr/>
            </a:pPr>
            <a:r>
              <a:rPr lang="en-US" altLang="en-US" sz="1200" dirty="0" smtClean="0">
                <a:latin typeface="Times New Roman" pitchFamily="18" charset="0"/>
                <a:cs typeface="Times New Roman" pitchFamily="18" charset="0"/>
              </a:rPr>
              <a:t>Jurisdictions often must overcome financial, technical, information and/or capacity related challenges; the K4C is helping to address these challenges with a collective action approach</a:t>
            </a:r>
          </a:p>
          <a:p>
            <a:pPr marL="171826" indent="-171826">
              <a:spcBef>
                <a:spcPct val="0"/>
              </a:spcBef>
              <a:spcAft>
                <a:spcPts val="1804"/>
              </a:spcAft>
              <a:buFont typeface="Arial" panose="020B0604020202020204" pitchFamily="34" charset="0"/>
              <a:buChar char="•"/>
              <a:defRPr/>
            </a:pPr>
            <a:endParaRPr lang="en-US" sz="1200" dirty="0" smtClean="0">
              <a:latin typeface="Times New Roman" pitchFamily="18" charset="0"/>
              <a:cs typeface="Times New Roman" pitchFamily="18" charset="0"/>
            </a:endParaRPr>
          </a:p>
          <a:p>
            <a:pPr marL="171826" indent="-171826">
              <a:spcBef>
                <a:spcPct val="0"/>
              </a:spcBef>
              <a:spcAft>
                <a:spcPts val="1804"/>
              </a:spcAft>
              <a:buFont typeface="Arial" panose="020B0604020202020204" pitchFamily="34" charset="0"/>
              <a:buChar char="•"/>
              <a:defRPr/>
            </a:pPr>
            <a:r>
              <a:rPr lang="en-US" sz="1200" dirty="0" smtClean="0">
                <a:latin typeface="Times New Roman" pitchFamily="18" charset="0"/>
                <a:cs typeface="Times New Roman" pitchFamily="18" charset="0"/>
              </a:rPr>
              <a:t>In</a:t>
            </a:r>
            <a:r>
              <a:rPr lang="en-US" sz="1200" baseline="0" dirty="0" smtClean="0">
                <a:latin typeface="Times New Roman" pitchFamily="18" charset="0"/>
                <a:cs typeface="Times New Roman" pitchFamily="18" charset="0"/>
              </a:rPr>
              <a:t> support of the development of the targets that were adopted as Countywide Planning policies last year, the K4C did </a:t>
            </a:r>
            <a:r>
              <a:rPr lang="en-US" sz="1200" dirty="0" smtClean="0"/>
              <a:t>the math,</a:t>
            </a:r>
            <a:r>
              <a:rPr lang="en-US" sz="1200" baseline="0" dirty="0" smtClean="0"/>
              <a:t> and supporting engagement through forums such as the Sound Cities Association,</a:t>
            </a:r>
            <a:r>
              <a:rPr lang="en-US" sz="1200" dirty="0" smtClean="0"/>
              <a:t> to show what it will take to achieve these targets. The K4C has</a:t>
            </a:r>
            <a:r>
              <a:rPr lang="en-US" sz="1200" baseline="0" dirty="0" smtClean="0"/>
              <a:t> also </a:t>
            </a:r>
            <a:r>
              <a:rPr lang="en-US" sz="1200" dirty="0" smtClean="0"/>
              <a:t>developed a set of pathways and commitments that would get us on track towards these long term goals</a:t>
            </a:r>
            <a:r>
              <a:rPr lang="en-US" sz="1200" dirty="0" smtClean="0"/>
              <a:t>.</a:t>
            </a:r>
            <a:endParaRPr lang="en-US" altLang="en-US" sz="1200" b="1"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buFontTx/>
              <a:buChar char="•"/>
            </a:pPr>
            <a:r>
              <a:rPr lang="en-US" altLang="en-US" dirty="0" smtClean="0">
                <a:ea typeface="ＭＳ Ｐゴシック" pitchFamily="34" charset="-128"/>
              </a:rPr>
              <a:t>A key outcome of the K4C has been, in partnership with a local non-profit called Climate Solutions, to do the math about what it will take to achieve Countywide GHG reduction targets. In two minutes I want to revisit these findings as</a:t>
            </a:r>
            <a:r>
              <a:rPr lang="en-US" altLang="en-US" baseline="0" dirty="0" smtClean="0">
                <a:ea typeface="ＭＳ Ｐゴシック" pitchFamily="34" charset="-128"/>
              </a:rPr>
              <a:t> they help frame many of the GHG reduction strategies that others on the panel will be discussing.</a:t>
            </a:r>
            <a:endParaRPr lang="en-US" altLang="en-US" dirty="0" smtClean="0">
              <a:ea typeface="ＭＳ Ｐゴシック" pitchFamily="34" charset="-128"/>
            </a:endParaRPr>
          </a:p>
          <a:p>
            <a:pPr marL="227013" indent="-227013">
              <a:buFontTx/>
              <a:buChar char="•"/>
            </a:pPr>
            <a:endParaRPr lang="en-US" altLang="en-US" dirty="0" smtClean="0">
              <a:ea typeface="ＭＳ Ｐゴシック" pitchFamily="34" charset="-128"/>
            </a:endParaRPr>
          </a:p>
          <a:p>
            <a:pPr marL="227013" indent="-227013" eaLnBrk="1" hangingPunct="1">
              <a:spcBef>
                <a:spcPct val="0"/>
              </a:spcBef>
              <a:buFontTx/>
              <a:buChar char="•"/>
            </a:pPr>
            <a:r>
              <a:rPr lang="en-US" altLang="en-US" dirty="0" smtClean="0">
                <a:ea typeface="ＭＳ Ｐゴシック" pitchFamily="34" charset="-128"/>
              </a:rPr>
              <a:t>This graph depicts the reductions necessary to achieve a 50 percent reduction by 2030.  </a:t>
            </a:r>
          </a:p>
          <a:p>
            <a:pPr marL="227013" indent="-227013" eaLnBrk="1" hangingPunct="1">
              <a:spcBef>
                <a:spcPct val="0"/>
              </a:spcBef>
              <a:buFontTx/>
              <a:buChar char="•"/>
            </a:pPr>
            <a:endParaRPr lang="en-US" altLang="en-US" dirty="0" smtClean="0">
              <a:ea typeface="ＭＳ Ｐゴシック" pitchFamily="34" charset="-128"/>
            </a:endParaRPr>
          </a:p>
          <a:p>
            <a:pPr marL="227013" indent="-227013" eaLnBrk="1" hangingPunct="1">
              <a:spcBef>
                <a:spcPct val="0"/>
              </a:spcBef>
              <a:buFontTx/>
              <a:buChar char="•"/>
            </a:pPr>
            <a:r>
              <a:rPr lang="en-US" altLang="en-US" dirty="0" smtClean="0">
                <a:ea typeface="ＭＳ Ｐゴシック" pitchFamily="34" charset="-128"/>
              </a:rPr>
              <a:t>The red line represents 2012 emissions. </a:t>
            </a:r>
          </a:p>
          <a:p>
            <a:pPr marL="227013" indent="-227013" eaLnBrk="1" hangingPunct="1">
              <a:spcBef>
                <a:spcPct val="0"/>
              </a:spcBef>
              <a:buFontTx/>
              <a:buChar char="•"/>
            </a:pPr>
            <a:endParaRPr lang="en-US" altLang="en-US" dirty="0" smtClean="0">
              <a:ea typeface="ＭＳ Ｐゴシック" pitchFamily="34" charset="-128"/>
            </a:endParaRPr>
          </a:p>
          <a:p>
            <a:pPr marL="227013" indent="-227013" eaLnBrk="1" hangingPunct="1">
              <a:spcBef>
                <a:spcPct val="0"/>
              </a:spcBef>
              <a:buFontTx/>
              <a:buChar char="•"/>
            </a:pPr>
            <a:r>
              <a:rPr lang="en-US" altLang="en-US" dirty="0" smtClean="0">
                <a:ea typeface="ＭＳ Ｐゴシック" pitchFamily="34" charset="-128"/>
              </a:rPr>
              <a:t>The green line represents a pathway to 50 percent reduction by 2030.  The gap between the black and green lines is what needs to be reduced to hit the 50x30 target, on the path towards our 2050 goals.  This is ambitious but achievable because of 1) laws already in place and 2) the best practices that other cities are exploring, including some that are already underway here in King County. </a:t>
            </a:r>
          </a:p>
          <a:p>
            <a:pPr marL="227013" indent="-227013">
              <a:buFontTx/>
              <a:buChar char="•"/>
            </a:pPr>
            <a:endParaRPr lang="en-US" altLang="en-US" dirty="0" smtClean="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B8BC0BC-7DB2-43D4-BCA5-6A50F008AB2A}" type="slidenum">
              <a:rPr lang="en-US" altLang="en-US" sz="1200">
                <a:solidFill>
                  <a:prstClr val="black"/>
                </a:solidFill>
              </a:rPr>
              <a:pPr/>
              <a:t>5</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spcBef>
                <a:spcPct val="0"/>
              </a:spcBef>
            </a:pPr>
            <a:r>
              <a:rPr lang="en-US" altLang="en-US" smtClean="0">
                <a:ea typeface="ＭＳ Ｐゴシック" pitchFamily="34" charset="-128"/>
              </a:rPr>
              <a:t>You can see the modeled combined reductions of three existing federal and state laws, and the remaining reductions needed. </a:t>
            </a:r>
          </a:p>
          <a:p>
            <a:pPr defTabSz="912813" eaLnBrk="1" hangingPunct="1">
              <a:spcBef>
                <a:spcPct val="0"/>
              </a:spcBef>
            </a:pPr>
            <a:endParaRPr lang="en-US" altLang="en-US" smtClean="0">
              <a:ea typeface="ＭＳ Ｐゴシック" pitchFamily="34" charset="-128"/>
            </a:endParaRPr>
          </a:p>
          <a:p>
            <a:pPr defTabSz="912813" eaLnBrk="1" hangingPunct="1">
              <a:spcBef>
                <a:spcPct val="0"/>
              </a:spcBef>
              <a:buFontTx/>
              <a:buAutoNum type="arabicPeriod"/>
            </a:pPr>
            <a:r>
              <a:rPr lang="en-US" altLang="en-US" smtClean="0">
                <a:ea typeface="ＭＳ Ｐゴシック" pitchFamily="34" charset="-128"/>
              </a:rPr>
              <a:t>Federal fuel economy refers to the CAFÉ standard. </a:t>
            </a:r>
          </a:p>
          <a:p>
            <a:pPr defTabSz="912813" eaLnBrk="1" hangingPunct="1">
              <a:spcBef>
                <a:spcPct val="0"/>
              </a:spcBef>
              <a:buFontTx/>
              <a:buAutoNum type="arabicPeriod"/>
            </a:pPr>
            <a:r>
              <a:rPr lang="en-US" altLang="en-US" smtClean="0">
                <a:ea typeface="ＭＳ Ｐゴシック" pitchFamily="34" charset="-128"/>
              </a:rPr>
              <a:t>State clean energy standard includes both renewables and efficiency </a:t>
            </a:r>
          </a:p>
          <a:p>
            <a:pPr defTabSz="912813" eaLnBrk="1" hangingPunct="1">
              <a:spcBef>
                <a:spcPct val="0"/>
              </a:spcBef>
              <a:buFontTx/>
              <a:buAutoNum type="arabicPeriod"/>
            </a:pPr>
            <a:r>
              <a:rPr lang="en-US" altLang="en-US" smtClean="0">
                <a:ea typeface="ＭＳ Ｐゴシック" pitchFamily="34" charset="-128"/>
              </a:rPr>
              <a:t>State energy code for buildings</a:t>
            </a:r>
          </a:p>
          <a:p>
            <a:pPr defTabSz="912813" eaLnBrk="1" hangingPunct="1">
              <a:spcBef>
                <a:spcPct val="0"/>
              </a:spcBef>
              <a:buFontTx/>
              <a:buAutoNum type="arabicPeriod"/>
            </a:pPr>
            <a:endParaRPr lang="en-US" altLang="en-US" smtClean="0">
              <a:ea typeface="ＭＳ Ｐゴシック" pitchFamily="34" charset="-128"/>
            </a:endParaRPr>
          </a:p>
          <a:p>
            <a:pPr defTabSz="912813" eaLnBrk="1" hangingPunct="1">
              <a:spcBef>
                <a:spcPct val="0"/>
              </a:spcBef>
            </a:pPr>
            <a:r>
              <a:rPr lang="en-US" altLang="en-US" smtClean="0">
                <a:ea typeface="ＭＳ Ｐゴシック" pitchFamily="34" charset="-128"/>
              </a:rPr>
              <a:t>Cities play a vital role in particular in compliance with the energy code, as you know, and it remains important to protect these laws. The next slide is focused on what can be done to close that gap – to achieve 50 percent reduction by 2030. </a:t>
            </a:r>
          </a:p>
          <a:p>
            <a:pPr defTabSz="912813" eaLnBrk="1" hangingPunct="1">
              <a:spcBef>
                <a:spcPct val="0"/>
              </a:spcBef>
            </a:pPr>
            <a:r>
              <a:rPr lang="en-US" altLang="en-US" smtClean="0">
                <a:ea typeface="ＭＳ Ｐゴシック" pitchFamily="34" charset="-128"/>
              </a:rPr>
              <a:t>--------------------</a:t>
            </a:r>
          </a:p>
          <a:p>
            <a:pPr defTabSz="912813" eaLnBrk="1" hangingPunct="1">
              <a:spcBef>
                <a:spcPct val="0"/>
              </a:spcBef>
            </a:pPr>
            <a:r>
              <a:rPr lang="en-US" altLang="en-US" smtClean="0">
                <a:ea typeface="ＭＳ Ｐゴシック" pitchFamily="34" charset="-128"/>
              </a:rPr>
              <a:t>Note: that what is modeled here does not cover all of the reduction drivers that are currently in play. There are other examples of things that are committed to that will help further reductions: the EPA power plant rules, federal and state grant programs, including the results of the stimulus-funded energy efficiency and renewable energy programs, federal and state tax incentives, and market trends such as the rapid declines we’ve seen in solar panel prices in recent years.  </a:t>
            </a:r>
          </a:p>
          <a:p>
            <a:pPr defTabSz="912813" eaLnBrk="1" hangingPunct="1">
              <a:spcBef>
                <a:spcPct val="0"/>
              </a:spcBef>
            </a:pPr>
            <a:endParaRPr lang="en-US" altLang="en-US" smtClean="0">
              <a:ea typeface="ＭＳ Ｐゴシック" pitchFamily="34" charset="-128"/>
            </a:endParaRPr>
          </a:p>
          <a:p>
            <a:pPr defTabSz="912813"/>
            <a:endParaRPr lang="en-US" altLang="en-US" smtClean="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6CF6308-F678-4CD4-9033-2B5E18029FD5}" type="slidenum">
              <a:rPr lang="en-US" altLang="en-US" sz="1200">
                <a:solidFill>
                  <a:prstClr val="black"/>
                </a:solidFill>
              </a:rPr>
              <a:pPr/>
              <a:t>6</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000" dirty="0"/>
              <a:t>This slide summarizes the solutions pathway for achieving 50x2030 reduction, on which the K4C’s joint commitments for action are based. You’ll learn more about the </a:t>
            </a:r>
            <a:r>
              <a:rPr lang="en-US" sz="1000" dirty="0" smtClean="0"/>
              <a:t>K4C joint commitments </a:t>
            </a:r>
            <a:r>
              <a:rPr lang="en-US" sz="1000" dirty="0"/>
              <a:t>shortly.</a:t>
            </a:r>
          </a:p>
          <a:p>
            <a:pPr>
              <a:defRPr/>
            </a:pPr>
            <a:endParaRPr lang="en-US" sz="1000" dirty="0"/>
          </a:p>
          <a:p>
            <a:pPr>
              <a:defRPr/>
            </a:pPr>
            <a:r>
              <a:rPr lang="en-US" sz="1000" dirty="0"/>
              <a:t>The two green wedges relate to transportation – </a:t>
            </a:r>
          </a:p>
          <a:p>
            <a:pPr marL="228576" indent="-228576">
              <a:buFontTx/>
              <a:buAutoNum type="arabicPeriod"/>
              <a:defRPr/>
            </a:pPr>
            <a:r>
              <a:rPr lang="en-US" sz="1000" dirty="0"/>
              <a:t>15% cleaner vehicles </a:t>
            </a:r>
            <a:r>
              <a:rPr lang="en-US" sz="1000" dirty="0" smtClean="0"/>
              <a:t>- could </a:t>
            </a:r>
            <a:r>
              <a:rPr lang="en-US" sz="1000" dirty="0"/>
              <a:t>be achieved partially through a statewide clean fuel standard, and additionally through a stretch by cities to do more on electrified transportation. </a:t>
            </a:r>
          </a:p>
          <a:p>
            <a:pPr marL="228576" indent="-228576">
              <a:buFontTx/>
              <a:buAutoNum type="arabicPeriod"/>
              <a:defRPr/>
            </a:pPr>
            <a:r>
              <a:rPr lang="en-US" sz="1000" dirty="0"/>
              <a:t>20% VMT reduction </a:t>
            </a:r>
            <a:r>
              <a:rPr lang="en-US" sz="1000" dirty="0" smtClean="0"/>
              <a:t>- is </a:t>
            </a:r>
            <a:r>
              <a:rPr lang="en-US" sz="1000" dirty="0"/>
              <a:t>on pace with trends that we are seeing nationally and locally, but will require additional investment in public transit and livable, affordable </a:t>
            </a:r>
            <a:r>
              <a:rPr lang="en-US" sz="1000" dirty="0" smtClean="0"/>
              <a:t>housing.  </a:t>
            </a:r>
            <a:endParaRPr lang="en-US" sz="1000" dirty="0"/>
          </a:p>
          <a:p>
            <a:pPr marL="228576" indent="-228576">
              <a:buFontTx/>
              <a:buAutoNum type="arabicPeriod"/>
              <a:defRPr/>
            </a:pPr>
            <a:endParaRPr lang="en-US" sz="1000" dirty="0"/>
          </a:p>
          <a:p>
            <a:pPr>
              <a:defRPr/>
            </a:pPr>
            <a:r>
              <a:rPr lang="en-US" sz="1000" dirty="0"/>
              <a:t>The yellow and red wedges are focused on our buildings– </a:t>
            </a:r>
          </a:p>
          <a:p>
            <a:pPr marL="228576" indent="-228576">
              <a:buFontTx/>
              <a:buAutoNum type="arabicPeriod"/>
              <a:defRPr/>
            </a:pPr>
            <a:r>
              <a:rPr lang="en-US" sz="1000" dirty="0"/>
              <a:t>25% reduction in building energy use </a:t>
            </a:r>
            <a:r>
              <a:rPr lang="en-US" sz="1000" dirty="0" smtClean="0"/>
              <a:t>- through </a:t>
            </a:r>
            <a:r>
              <a:rPr lang="en-US" sz="1000" dirty="0"/>
              <a:t>a significantly scaled-up regional retrofit economy, and dramatically reducing natural gas consumption for heating. </a:t>
            </a:r>
          </a:p>
          <a:p>
            <a:pPr marL="228576" indent="-228576">
              <a:buFontTx/>
              <a:buAutoNum type="arabicPeriod"/>
              <a:defRPr/>
            </a:pPr>
            <a:r>
              <a:rPr lang="en-US" sz="1000" dirty="0"/>
              <a:t>20% increase in renewable electricity combined with phase out of coal and no new natural gas plants.  The new EPA power plant rules play a role in this strategy.  </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E1BB2D5-732D-4B6A-B5F6-81694BC0F3EB}"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000" dirty="0"/>
              <a:t>This slide summarizes the solutions pathway for achieving 50x2030 reduction, on which the K4C’s joint commitments for action are based. You’ll learn more about the </a:t>
            </a:r>
            <a:r>
              <a:rPr lang="en-US" sz="1000" dirty="0" smtClean="0"/>
              <a:t>K4C joint commitments </a:t>
            </a:r>
            <a:r>
              <a:rPr lang="en-US" sz="1000" dirty="0"/>
              <a:t>shortly.</a:t>
            </a:r>
          </a:p>
          <a:p>
            <a:pPr>
              <a:defRPr/>
            </a:pPr>
            <a:endParaRPr lang="en-US" sz="1000" dirty="0"/>
          </a:p>
          <a:p>
            <a:pPr>
              <a:defRPr/>
            </a:pPr>
            <a:r>
              <a:rPr lang="en-US" sz="1000" dirty="0"/>
              <a:t>The two green wedges relate to transportation – </a:t>
            </a:r>
          </a:p>
          <a:p>
            <a:pPr marL="228576" indent="-228576">
              <a:buFontTx/>
              <a:buAutoNum type="arabicPeriod"/>
              <a:defRPr/>
            </a:pPr>
            <a:r>
              <a:rPr lang="en-US" sz="1000" dirty="0"/>
              <a:t>15% cleaner vehicles </a:t>
            </a:r>
            <a:r>
              <a:rPr lang="en-US" sz="1000" dirty="0" smtClean="0"/>
              <a:t>- could </a:t>
            </a:r>
            <a:r>
              <a:rPr lang="en-US" sz="1000" dirty="0"/>
              <a:t>be achieved partially through a statewide clean fuel standard, and additionally through a stretch by cities to do more on electrified transportation. </a:t>
            </a:r>
          </a:p>
          <a:p>
            <a:pPr marL="228576" indent="-228576">
              <a:buFontTx/>
              <a:buAutoNum type="arabicPeriod"/>
              <a:defRPr/>
            </a:pPr>
            <a:r>
              <a:rPr lang="en-US" sz="1000" dirty="0"/>
              <a:t>20% VMT reduction </a:t>
            </a:r>
            <a:r>
              <a:rPr lang="en-US" sz="1000" dirty="0" smtClean="0"/>
              <a:t>- is </a:t>
            </a:r>
            <a:r>
              <a:rPr lang="en-US" sz="1000" dirty="0"/>
              <a:t>on pace with trends that we are seeing nationally and locally, but will require additional investment in public transit and livable, affordable </a:t>
            </a:r>
            <a:r>
              <a:rPr lang="en-US" sz="1000" dirty="0" smtClean="0"/>
              <a:t>housing.  </a:t>
            </a:r>
            <a:endParaRPr lang="en-US" sz="1000" dirty="0"/>
          </a:p>
          <a:p>
            <a:pPr marL="228576" indent="-228576">
              <a:buFontTx/>
              <a:buAutoNum type="arabicPeriod"/>
              <a:defRPr/>
            </a:pPr>
            <a:endParaRPr lang="en-US" sz="1000" dirty="0"/>
          </a:p>
          <a:p>
            <a:pPr>
              <a:defRPr/>
            </a:pPr>
            <a:r>
              <a:rPr lang="en-US" sz="1000" dirty="0"/>
              <a:t>The yellow and red wedges are focused on our buildings– </a:t>
            </a:r>
          </a:p>
          <a:p>
            <a:pPr marL="228576" indent="-228576">
              <a:buFontTx/>
              <a:buAutoNum type="arabicPeriod"/>
              <a:defRPr/>
            </a:pPr>
            <a:r>
              <a:rPr lang="en-US" sz="1000" dirty="0"/>
              <a:t>25% reduction in building energy use </a:t>
            </a:r>
            <a:r>
              <a:rPr lang="en-US" sz="1000" dirty="0" smtClean="0"/>
              <a:t>- through </a:t>
            </a:r>
            <a:r>
              <a:rPr lang="en-US" sz="1000" dirty="0"/>
              <a:t>a significantly scaled-up regional retrofit economy, and dramatically reducing natural gas consumption for heating. </a:t>
            </a:r>
          </a:p>
          <a:p>
            <a:pPr marL="228576" indent="-228576">
              <a:buFontTx/>
              <a:buAutoNum type="arabicPeriod"/>
              <a:defRPr/>
            </a:pPr>
            <a:r>
              <a:rPr lang="en-US" sz="1000" dirty="0"/>
              <a:t>20% increase in renewable electricity combined with phase out of coal and no new natural gas plants.  The new EPA power plant rules play a role in this strategy.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8335243-0CA0-4189-9E07-0EBDB0FCD223}" type="slidenum">
              <a:rPr lang="en-US" altLang="en-US" sz="1200">
                <a:solidFill>
                  <a:prstClr val="black"/>
                </a:solidFill>
              </a:rPr>
              <a:pPr/>
              <a:t>8</a:t>
            </a:fld>
            <a:endParaRPr lang="en-US" alt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latin typeface="Calibri" pitchFamily="34" charset="0"/>
                <a:ea typeface="ＭＳ Ｐゴシック" pitchFamily="34" charset="-128"/>
              </a:rPr>
              <a:t>Beyond the technical assessment of what it would get us on track to our targets, the K4C has developed a set of joint County-city climate commitments, focused on shared, regional action to help get us on track. These commitments cover diverse issues, as highlighted on the slide. You can find the commitments online at </a:t>
            </a:r>
            <a:r>
              <a:rPr lang="en-US" altLang="en-US" sz="1000" b="1" dirty="0" smtClean="0">
                <a:latin typeface="Calibri" pitchFamily="34" charset="0"/>
                <a:ea typeface="ＭＳ Ｐゴシック" pitchFamily="34" charset="-128"/>
                <a:cs typeface="Times New Roman" pitchFamily="18" charset="0"/>
                <a:hlinkClick r:id="rId3"/>
              </a:rPr>
              <a:t>www.kingcounty.gov/climate</a:t>
            </a:r>
            <a:r>
              <a:rPr lang="en-US" altLang="en-US" sz="1000" b="1" dirty="0" smtClean="0">
                <a:latin typeface="Calibri" pitchFamily="34" charset="0"/>
                <a:ea typeface="ＭＳ Ｐゴシック" pitchFamily="34" charset="-128"/>
                <a:cs typeface="Times New Roman" pitchFamily="18" charset="0"/>
              </a:rPr>
              <a:t> </a:t>
            </a:r>
            <a:r>
              <a:rPr lang="en-US" altLang="en-US" sz="1000" b="0" dirty="0" smtClean="0">
                <a:latin typeface="Calibri" pitchFamily="34" charset="0"/>
                <a:ea typeface="ＭＳ Ｐゴシック" pitchFamily="34" charset="-128"/>
                <a:cs typeface="Times New Roman" pitchFamily="18" charset="0"/>
              </a:rPr>
              <a:t>and I’ve also brought</a:t>
            </a:r>
            <a:r>
              <a:rPr lang="en-US" altLang="en-US" sz="1000" b="0" baseline="0" dirty="0" smtClean="0">
                <a:latin typeface="Calibri" pitchFamily="34" charset="0"/>
                <a:ea typeface="ＭＳ Ｐゴシック" pitchFamily="34" charset="-128"/>
                <a:cs typeface="Times New Roman" pitchFamily="18" charset="0"/>
              </a:rPr>
              <a:t> copies of the commitments.</a:t>
            </a:r>
            <a:endParaRPr lang="en-US" altLang="en-US" sz="1000" b="0" dirty="0" smtClean="0">
              <a:latin typeface="Calibri" pitchFamily="34" charset="0"/>
              <a:ea typeface="ＭＳ Ｐゴシック" pitchFamily="34" charset="-128"/>
              <a:cs typeface="Times New Roman" pitchFamily="18" charset="0"/>
            </a:endParaRPr>
          </a:p>
          <a:p>
            <a:r>
              <a:rPr lang="en-US" altLang="en-US" sz="1000" dirty="0" smtClean="0">
                <a:latin typeface="Calibri" pitchFamily="34" charset="0"/>
                <a:ea typeface="ＭＳ Ｐゴシック" pitchFamily="34" charset="-128"/>
              </a:rPr>
              <a:t>-------------------------</a:t>
            </a:r>
          </a:p>
          <a:p>
            <a:r>
              <a:rPr lang="en-US" altLang="en-US" sz="900" i="1" dirty="0" smtClean="0">
                <a:latin typeface="Calibri" pitchFamily="34" charset="0"/>
                <a:ea typeface="ＭＳ Ｐゴシック" pitchFamily="34" charset="-128"/>
              </a:rPr>
              <a:t>A few examples of the commitments are below if there are questions:</a:t>
            </a:r>
          </a:p>
          <a:p>
            <a:endParaRPr lang="en-US" altLang="en-US" sz="900" dirty="0" smtClean="0">
              <a:latin typeface="Calibri" pitchFamily="34" charset="0"/>
              <a:ea typeface="ＭＳ Ｐゴシック" pitchFamily="34" charset="-128"/>
            </a:endParaRPr>
          </a:p>
          <a:p>
            <a:r>
              <a:rPr lang="en-US" altLang="en-US" sz="900" u="sng" dirty="0" smtClean="0">
                <a:latin typeface="Calibri" pitchFamily="34" charset="0"/>
                <a:ea typeface="ＭＳ Ｐゴシック" pitchFamily="34" charset="-128"/>
              </a:rPr>
              <a:t>Transportation and Land Use</a:t>
            </a:r>
          </a:p>
          <a:p>
            <a:r>
              <a:rPr lang="en-US" altLang="en-US" sz="900" b="1" dirty="0" smtClean="0">
                <a:latin typeface="Calibri" pitchFamily="34" charset="0"/>
                <a:ea typeface="ＭＳ Ｐゴシック" pitchFamily="34" charset="-128"/>
              </a:rPr>
              <a:t>Catalytic Policy Commitment</a:t>
            </a:r>
            <a:r>
              <a:rPr lang="en-US" altLang="en-US" sz="900" dirty="0" smtClean="0">
                <a:latin typeface="Calibri" pitchFamily="34" charset="0"/>
                <a:ea typeface="ＭＳ Ｐゴシック" pitchFamily="34" charset="-128"/>
              </a:rPr>
              <a:t>: Partner to secure state authority for funding to sustain and grow transit service in King County.</a:t>
            </a:r>
          </a:p>
          <a:p>
            <a:r>
              <a:rPr lang="en-US" altLang="en-US" sz="900" b="1" dirty="0" smtClean="0">
                <a:latin typeface="Calibri" pitchFamily="34" charset="0"/>
                <a:ea typeface="ＭＳ Ｐゴシック" pitchFamily="34" charset="-128"/>
              </a:rPr>
              <a:t>Catalytic Policy Commitment</a:t>
            </a:r>
            <a:r>
              <a:rPr lang="en-US" altLang="en-US" sz="900" dirty="0" smtClean="0">
                <a:latin typeface="Calibri" pitchFamily="34" charset="0"/>
                <a:ea typeface="ＭＳ Ｐゴシック" pitchFamily="34" charset="-128"/>
              </a:rPr>
              <a:t>: Focus new development in vibrant centers that locate jobs, affordable housing, and services close to transit, bike and pedestrian options so more people have faster, convenient and low GHG emissions ways to travel. </a:t>
            </a:r>
          </a:p>
          <a:p>
            <a:endParaRPr lang="en-US" altLang="en-US" sz="900" dirty="0" smtClean="0">
              <a:latin typeface="Calibri" pitchFamily="34" charset="0"/>
              <a:ea typeface="ＭＳ Ｐゴシック" pitchFamily="34" charset="-128"/>
            </a:endParaRPr>
          </a:p>
          <a:p>
            <a:r>
              <a:rPr lang="en-US" altLang="en-US" sz="900" u="sng" dirty="0" smtClean="0">
                <a:latin typeface="Calibri" pitchFamily="34" charset="0"/>
                <a:ea typeface="ＭＳ Ｐゴシック" pitchFamily="34" charset="-128"/>
              </a:rPr>
              <a:t>Energy Supply </a:t>
            </a:r>
          </a:p>
          <a:p>
            <a:r>
              <a:rPr lang="en-US" altLang="en-US" sz="900" b="1" dirty="0" smtClean="0">
                <a:latin typeface="Calibri" pitchFamily="34" charset="0"/>
                <a:ea typeface="ＭＳ Ｐゴシック" pitchFamily="34" charset="-128"/>
              </a:rPr>
              <a:t>Catalytic Project or Program:  </a:t>
            </a:r>
            <a:r>
              <a:rPr lang="en-US" altLang="en-US" sz="900" dirty="0" smtClean="0">
                <a:latin typeface="Calibri" pitchFamily="34" charset="0"/>
                <a:ea typeface="ＭＳ Ｐゴシック" pitchFamily="34" charset="-128"/>
              </a:rPr>
              <a:t>In partnership with utilities, develop a package of county and city commitments that support increasingly renewable energy sources, in areas such as community solar, green power community challenges, streamlined local renewable energy installation permitting, district energy, and renewable energy incentives.</a:t>
            </a:r>
          </a:p>
          <a:p>
            <a:endParaRPr lang="en-US" altLang="en-US" sz="900" dirty="0" smtClean="0">
              <a:latin typeface="Calibri" pitchFamily="34" charset="0"/>
              <a:ea typeface="ＭＳ Ｐゴシック" pitchFamily="34" charset="-128"/>
            </a:endParaRPr>
          </a:p>
          <a:p>
            <a:r>
              <a:rPr lang="en-US" altLang="en-US" sz="900" u="sng" dirty="0" smtClean="0">
                <a:latin typeface="Calibri" pitchFamily="34" charset="0"/>
                <a:ea typeface="ＭＳ Ｐゴシック" pitchFamily="34" charset="-128"/>
              </a:rPr>
              <a:t>Green Building</a:t>
            </a:r>
          </a:p>
          <a:p>
            <a:r>
              <a:rPr lang="en-US" altLang="en-US" sz="900" b="1" dirty="0" smtClean="0">
                <a:latin typeface="Calibri" pitchFamily="34" charset="0"/>
                <a:ea typeface="ＭＳ Ｐゴシック" pitchFamily="34" charset="-128"/>
              </a:rPr>
              <a:t>Catalytic Policy Commitment: </a:t>
            </a:r>
            <a:r>
              <a:rPr lang="en-US" altLang="en-US" sz="900" dirty="0" smtClean="0">
                <a:latin typeface="Calibri" pitchFamily="34" charset="0"/>
                <a:ea typeface="ＭＳ Ｐゴシック" pitchFamily="34" charset="-128"/>
              </a:rPr>
              <a:t>Join the </a:t>
            </a:r>
            <a:r>
              <a:rPr lang="en-US" altLang="en-US" sz="900" i="1" dirty="0" smtClean="0">
                <a:latin typeface="Calibri" pitchFamily="34" charset="0"/>
                <a:ea typeface="ＭＳ Ｐゴシック" pitchFamily="34" charset="-128"/>
              </a:rPr>
              <a:t>Regional Code Collaboration</a:t>
            </a:r>
            <a:r>
              <a:rPr lang="en-US" altLang="en-US" sz="900" dirty="0" smtClean="0">
                <a:latin typeface="Calibri" pitchFamily="34" charset="0"/>
                <a:ea typeface="ＭＳ Ｐゴシック" pitchFamily="34" charset="-128"/>
              </a:rPr>
              <a:t> and work to adopt code pathways that build on the Washington State Energy Code, leading the way to “net-zero carbon” buildings through innovation in local codes, ordinances, and related partnerships.</a:t>
            </a:r>
          </a:p>
          <a:p>
            <a:endParaRPr lang="en-US" altLang="en-US" sz="900" dirty="0" smtClean="0">
              <a:latin typeface="Calibri" pitchFamily="34" charset="0"/>
              <a:ea typeface="ＭＳ Ｐゴシック" pitchFamily="34" charset="-128"/>
            </a:endParaRPr>
          </a:p>
          <a:p>
            <a:r>
              <a:rPr lang="en-US" altLang="en-US" sz="900" u="sng" dirty="0" smtClean="0">
                <a:latin typeface="Calibri" pitchFamily="34" charset="0"/>
                <a:ea typeface="ＭＳ Ｐゴシック" pitchFamily="34" charset="-128"/>
              </a:rPr>
              <a:t>Forests and Farming</a:t>
            </a:r>
          </a:p>
          <a:p>
            <a:r>
              <a:rPr lang="en-US" altLang="en-US" sz="900" b="1" dirty="0" smtClean="0">
                <a:latin typeface="Calibri" pitchFamily="34" charset="0"/>
                <a:ea typeface="ＭＳ Ｐゴシック" pitchFamily="34" charset="-128"/>
              </a:rPr>
              <a:t>Catalytic Project or Program:</a:t>
            </a:r>
            <a:r>
              <a:rPr lang="en-US" altLang="en-US" sz="900" i="1" dirty="0" smtClean="0">
                <a:latin typeface="Calibri" pitchFamily="34" charset="0"/>
                <a:ea typeface="ＭＳ Ｐゴシック" pitchFamily="34" charset="-128"/>
              </a:rPr>
              <a:t> </a:t>
            </a:r>
            <a:r>
              <a:rPr lang="en-US" altLang="en-US" sz="900" dirty="0" smtClean="0">
                <a:latin typeface="Calibri" pitchFamily="34" charset="0"/>
                <a:ea typeface="ＭＳ Ｐゴシック" pitchFamily="34" charset="-128"/>
              </a:rPr>
              <a:t>Restore the health of urban and community trees and forests, for example through public-private-community efforts such as </a:t>
            </a:r>
            <a:r>
              <a:rPr lang="en-US" altLang="en-US" sz="900" dirty="0" err="1" smtClean="0">
                <a:latin typeface="Calibri" pitchFamily="34" charset="0"/>
                <a:ea typeface="ＭＳ Ｐゴシック" pitchFamily="34" charset="-128"/>
              </a:rPr>
              <a:t>Forterra’s</a:t>
            </a:r>
            <a:r>
              <a:rPr lang="en-US" altLang="en-US" sz="900" dirty="0" smtClean="0">
                <a:latin typeface="Calibri" pitchFamily="34" charset="0"/>
                <a:ea typeface="ＭＳ Ｐゴシック" pitchFamily="34" charset="-128"/>
              </a:rPr>
              <a:t> Green Cities Partnerships.</a:t>
            </a:r>
            <a:endParaRPr lang="en-US" altLang="en-US" sz="900" u="sng"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63B768E-F0D7-47F7-BBC4-0CBE0E0A4EE6}" type="slidenum">
              <a:rPr lang="en-US" altLang="en-US" sz="1200">
                <a:solidFill>
                  <a:prstClr val="black"/>
                </a:solidFill>
              </a:rPr>
              <a:pPr/>
              <a:t>9</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662E3E-CBD6-4985-BF3D-E5FF0D08066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086373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95ABDF-634B-4E98-9156-7E65D857401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4120185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546541-A48C-4223-AFD5-B7D1F4AEB7D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617014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801196-D953-4E95-B7EB-2FE7405BBC9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99540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44E376-3CD1-4F42-9D42-8CB00AC60FA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530939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C7E539-6768-493F-97EB-6F3C6CF33F4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591474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77FAFC-BCD6-4118-9E61-91ACDB47363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73006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E57EB4E-A259-4DD0-BBBA-776C34AE79A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87949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DAFA34-BA5D-4E1D-AB77-EE6597CE648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363262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4FB03A2-C522-450D-A160-474F78C6E21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176578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1D608E-654A-4C58-8869-39F91314108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440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0BD95D-5331-4905-9E36-55161B3991D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200259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188407-3936-4761-A76B-2E69991E9B5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84543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154A3-2C02-4493-BED2-2607B650135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8609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EFE073-893C-4BB4-8CB0-B0B2333E33B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414734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801196-D953-4E95-B7EB-2FE7405BBC9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09990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44E376-3CD1-4F42-9D42-8CB00AC60FA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806494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C7E539-6768-493F-97EB-6F3C6CF33F4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668343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77FAFC-BCD6-4118-9E61-91ACDB47363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44462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E57EB4E-A259-4DD0-BBBA-776C34AE79A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2811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DAFA34-BA5D-4E1D-AB77-EE6597CE648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841750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4FB03A2-C522-450D-A160-474F78C6E21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5024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8FA031-A0C3-4BE8-A094-0520EFCB805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616101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1D608E-654A-4C58-8869-39F91314108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514753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188407-3936-4761-A76B-2E69991E9B5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19865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154A3-2C02-4493-BED2-2607B650135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85216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EFE073-893C-4BB4-8CB0-B0B2333E33B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42726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26F726-2C77-4DC2-9625-483F41519DD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4100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50DB38C-A142-4A95-9330-D380EF0D79F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4797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00F25A2-EEE7-48C1-81C9-216580E05EE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4791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8227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19CF79C-9969-46FE-9892-A39313C9119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2864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B654E7-F616-4321-95C8-34CDE0F6AD8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6156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defTabSz="457200">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457200">
              <a:defRPr/>
            </a:pPr>
            <a:fld id="{99BF80B3-8D52-4AA5-9A06-B6E5C27313F4}" type="slidenum">
              <a:rPr lang="en-US">
                <a:solidFill>
                  <a:prstClr val="white">
                    <a:tint val="75000"/>
                  </a:prstClr>
                </a:solidFill>
              </a:rPr>
              <a:pPr defTabSz="457200">
                <a:defRPr/>
              </a:pPr>
              <a:t>‹#›</a:t>
            </a:fld>
            <a:endParaRPr lang="en-US">
              <a:solidFill>
                <a:prstClr val="white">
                  <a:tint val="75000"/>
                </a:prstClr>
              </a:solidFill>
            </a:endParaRPr>
          </a:p>
        </p:txBody>
      </p:sp>
    </p:spTree>
    <p:extLst>
      <p:ext uri="{BB962C8B-B14F-4D97-AF65-F5344CB8AC3E}">
        <p14:creationId xmlns:p14="http://schemas.microsoft.com/office/powerpoint/2010/main" val="22571054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8F7AC8CD-DEE7-4CCB-A083-1D3DB3F860E0}" type="slidenum">
              <a:rPr lang="en-US" altLang="en-US">
                <a:solidFill>
                  <a:prstClr val="black">
                    <a:tint val="75000"/>
                  </a:prstClr>
                </a:solidFill>
                <a:latin typeface="Arial" charset="0"/>
                <a:ea typeface="ＭＳ Ｐゴシック" pitchFamily="34" charset="-128"/>
              </a:rPr>
              <a:pPr eaLnBrk="0" fontAlgn="base" hangingPunct="0">
                <a:spcBef>
                  <a:spcPct val="0"/>
                </a:spcBef>
                <a:spcAft>
                  <a:spcPct val="0"/>
                </a:spcAft>
                <a:defRPr/>
              </a:pPr>
              <a:t>‹#›</a:t>
            </a:fld>
            <a:endParaRPr lang="en-US" altLang="en-US">
              <a:solidFill>
                <a:prstClr val="black">
                  <a:tint val="75000"/>
                </a:prstClr>
              </a:solidFill>
              <a:latin typeface="Arial" charset="0"/>
              <a:ea typeface="ＭＳ Ｐゴシック" pitchFamily="34" charset="-128"/>
            </a:endParaRPr>
          </a:p>
        </p:txBody>
      </p:sp>
    </p:spTree>
    <p:extLst>
      <p:ext uri="{BB962C8B-B14F-4D97-AF65-F5344CB8AC3E}">
        <p14:creationId xmlns:p14="http://schemas.microsoft.com/office/powerpoint/2010/main" val="2960057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8F7AC8CD-DEE7-4CCB-A083-1D3DB3F860E0}" type="slidenum">
              <a:rPr lang="en-US" altLang="en-US">
                <a:solidFill>
                  <a:prstClr val="black">
                    <a:tint val="75000"/>
                  </a:prstClr>
                </a:solidFill>
                <a:latin typeface="Arial" charset="0"/>
                <a:ea typeface="ＭＳ Ｐゴシック" pitchFamily="34" charset="-128"/>
              </a:rPr>
              <a:pPr eaLnBrk="0" fontAlgn="base" hangingPunct="0">
                <a:spcBef>
                  <a:spcPct val="0"/>
                </a:spcBef>
                <a:spcAft>
                  <a:spcPct val="0"/>
                </a:spcAft>
                <a:defRPr/>
              </a:pPr>
              <a:t>‹#›</a:t>
            </a:fld>
            <a:endParaRPr lang="en-US" altLang="en-US">
              <a:solidFill>
                <a:prstClr val="black">
                  <a:tint val="75000"/>
                </a:prstClr>
              </a:solidFill>
              <a:latin typeface="Arial" charset="0"/>
              <a:ea typeface="ＭＳ Ｐゴシック" pitchFamily="34" charset="-128"/>
            </a:endParaRPr>
          </a:p>
        </p:txBody>
      </p:sp>
    </p:spTree>
    <p:extLst>
      <p:ext uri="{BB962C8B-B14F-4D97-AF65-F5344CB8AC3E}">
        <p14:creationId xmlns:p14="http://schemas.microsoft.com/office/powerpoint/2010/main" val="35351188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mailto:matt.kuharic@kingcounty.gov" TargetMode="External"/><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kingcounty.gov/climat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hyperlink" Target="http://www.kingcounty.gov/climate/pledge"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37.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1.xml"/><Relationship Id="rId16" Type="http://schemas.openxmlformats.org/officeDocument/2006/relationships/image" Target="../media/image40.jpeg"/><Relationship Id="rId1" Type="http://schemas.openxmlformats.org/officeDocument/2006/relationships/slideLayout" Target="../slideLayouts/slideLayout2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39.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hyperlink" Target="http://www.kingcounty.gov/climat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mailto:matt.kuharic@kingcounty.gov" TargetMode="External"/><Relationship Id="rId7"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kingcounty.gov/climat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4.jp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4.xml"/><Relationship Id="rId16" Type="http://schemas.openxmlformats.org/officeDocument/2006/relationships/image" Target="../media/image18.jpeg"/><Relationship Id="rId1" Type="http://schemas.openxmlformats.org/officeDocument/2006/relationships/slideLayout" Target="../slideLayouts/slideLayout2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www.kingcounty.gov/climate/pledge"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idx="4294967295"/>
          </p:nvPr>
        </p:nvSpPr>
        <p:spPr>
          <a:xfrm>
            <a:off x="261647" y="3101975"/>
            <a:ext cx="8806153" cy="3603625"/>
          </a:xfrm>
        </p:spPr>
        <p:txBody>
          <a:bodyPr/>
          <a:lstStyle/>
          <a:p>
            <a:r>
              <a:rPr lang="en-US" sz="4000" dirty="0"/>
              <a:t>King County-Cities Climate </a:t>
            </a:r>
            <a:r>
              <a:rPr lang="en-US" sz="4000" dirty="0" smtClean="0"/>
              <a:t>Collaboration</a:t>
            </a:r>
            <a:br>
              <a:rPr lang="en-US" sz="4000" dirty="0" smtClean="0"/>
            </a:br>
            <a:r>
              <a:rPr lang="en-US" sz="1400" dirty="0"/>
              <a:t/>
            </a:r>
            <a:br>
              <a:rPr lang="en-US" sz="1400" dirty="0"/>
            </a:br>
            <a:r>
              <a:rPr lang="en-US" sz="4000" i="1" dirty="0" smtClean="0"/>
              <a:t>July 2015 Update to the GMPC</a:t>
            </a:r>
            <a:br>
              <a:rPr lang="en-US" sz="4000" i="1" dirty="0" smtClean="0"/>
            </a:br>
            <a:r>
              <a:rPr lang="en-US" sz="4000" i="1" dirty="0" smtClean="0"/>
              <a:t/>
            </a:r>
            <a:br>
              <a:rPr lang="en-US" sz="4000" i="1" dirty="0" smtClean="0"/>
            </a:br>
            <a:r>
              <a:rPr lang="en-US" sz="4000" i="1" dirty="0"/>
              <a:t/>
            </a:r>
            <a:br>
              <a:rPr lang="en-US" sz="4000" i="1" dirty="0"/>
            </a:br>
            <a:r>
              <a:rPr lang="en-US" sz="2800" i="1" dirty="0" smtClean="0">
                <a:hlinkClick r:id="rId3"/>
              </a:rPr>
              <a:t>matt.kuharic@kingcounty.gov</a:t>
            </a:r>
            <a:r>
              <a:rPr lang="en-US" sz="2800" i="1" dirty="0" smtClean="0"/>
              <a:t/>
            </a:r>
            <a:br>
              <a:rPr lang="en-US" sz="2800" i="1" dirty="0" smtClean="0"/>
            </a:br>
            <a:r>
              <a:rPr lang="en-US" sz="2800" i="1" dirty="0" smtClean="0">
                <a:hlinkClick r:id="rId4"/>
              </a:rPr>
              <a:t>www.kingcounty.gov/climate</a:t>
            </a:r>
            <a:r>
              <a:rPr lang="en-US" sz="2800" i="1" dirty="0" smtClean="0"/>
              <a:t>  </a:t>
            </a:r>
            <a:r>
              <a:rPr lang="en-US" sz="4000" i="1" dirty="0" smtClean="0"/>
              <a:t> </a:t>
            </a:r>
            <a:endParaRPr lang="en-US" sz="2800" i="1"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127153"/>
            <a:ext cx="2301225" cy="1633870"/>
          </a:xfrm>
          <a:prstGeom prst="rect">
            <a:avLst/>
          </a:prstGeom>
        </p:spPr>
      </p:pic>
      <p:pic>
        <p:nvPicPr>
          <p:cNvPr id="6" name="Picture 5"/>
          <p:cNvPicPr>
            <a:picLocks noChangeAspect="1"/>
          </p:cNvPicPr>
          <p:nvPr/>
        </p:nvPicPr>
        <p:blipFill>
          <a:blip r:embed="rId6"/>
          <a:stretch>
            <a:fillRect/>
          </a:stretch>
        </p:blipFill>
        <p:spPr>
          <a:xfrm>
            <a:off x="3095603" y="1127153"/>
            <a:ext cx="2810500" cy="163387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5281" y="1127153"/>
            <a:ext cx="2401824" cy="1597152"/>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7812" y="4572000"/>
            <a:ext cx="6093562" cy="1066800"/>
          </a:xfrm>
          <a:prstGeom prst="rect">
            <a:avLst/>
          </a:prstGeom>
        </p:spPr>
      </p:pic>
      <p:sp>
        <p:nvSpPr>
          <p:cNvPr id="2" name="Slide Number Placeholder 1"/>
          <p:cNvSpPr>
            <a:spLocks noGrp="1"/>
          </p:cNvSpPr>
          <p:nvPr>
            <p:ph type="sldNum" sz="quarter" idx="12"/>
          </p:nvPr>
        </p:nvSpPr>
        <p:spPr/>
        <p:txBody>
          <a:bodyPr/>
          <a:lstStyle/>
          <a:p>
            <a:pPr>
              <a:defRPr/>
            </a:pPr>
            <a:fld id="{74FB03A2-C522-450D-A160-474F78C6E216}" type="slidenum">
              <a:rPr lang="en-US" altLang="en-US" smtClean="0">
                <a:solidFill>
                  <a:prstClr val="black">
                    <a:tint val="75000"/>
                  </a:prstClr>
                </a:solidFill>
              </a:rPr>
              <a:pPr>
                <a:defRPr/>
              </a:pPr>
              <a:t>1</a:t>
            </a:fld>
            <a:endParaRPr lang="en-US" altLang="en-US">
              <a:solidFill>
                <a:prstClr val="black">
                  <a:tint val="75000"/>
                </a:prstClr>
              </a:solidFill>
            </a:endParaRPr>
          </a:p>
        </p:txBody>
      </p:sp>
    </p:spTree>
    <p:extLst>
      <p:ext uri="{BB962C8B-B14F-4D97-AF65-F5344CB8AC3E}">
        <p14:creationId xmlns:p14="http://schemas.microsoft.com/office/powerpoint/2010/main" val="366940716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4" descr="1104KC-CitiesClimateLog#8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3" y="76200"/>
            <a:ext cx="5207000" cy="9144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21507" name="Slide Number Placeholder 1"/>
          <p:cNvSpPr>
            <a:spLocks noGrp="1"/>
          </p:cNvSpPr>
          <p:nvPr>
            <p:ph type="sldNum" sz="quarter" idx="12"/>
          </p:nvPr>
        </p:nvSpPr>
        <p:spPr bwMode="auto">
          <a:xfrm>
            <a:off x="6551613"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C5CFA88-ADBF-4BFE-A205-58233659064E}" type="slidenum">
              <a:rPr lang="en-US" altLang="en-US" sz="1400" smtClean="0">
                <a:solidFill>
                  <a:prstClr val="black"/>
                </a:solidFill>
                <a:latin typeface="Arial" charset="0"/>
              </a:rPr>
              <a:pPr>
                <a:spcBef>
                  <a:spcPct val="0"/>
                </a:spcBef>
                <a:buFontTx/>
                <a:buNone/>
              </a:pPr>
              <a:t>10</a:t>
            </a:fld>
            <a:endParaRPr lang="en-US" altLang="en-US" sz="1400" smtClean="0">
              <a:solidFill>
                <a:prstClr val="black"/>
              </a:solidFill>
              <a:latin typeface="Arial" charset="0"/>
            </a:endParaRPr>
          </a:p>
        </p:txBody>
      </p:sp>
      <p:pic>
        <p:nvPicPr>
          <p:cNvPr id="21508" name="Picture 4" descr="F:\My Documents\Cities Climate Pledge and Collaboration\June 2014 Summit\June12_ClimateSummit_5-considering commitments.jpg"/>
          <p:cNvPicPr>
            <a:picLocks noChangeAspect="1" noChangeArrowheads="1"/>
          </p:cNvPicPr>
          <p:nvPr/>
        </p:nvPicPr>
        <p:blipFill>
          <a:blip r:embed="rId4">
            <a:extLst>
              <a:ext uri="{28A0092B-C50C-407E-A947-70E740481C1C}">
                <a14:useLocalDpi xmlns:a14="http://schemas.microsoft.com/office/drawing/2010/main" val="0"/>
              </a:ext>
            </a:extLst>
          </a:blip>
          <a:srcRect t="10519" b="47369"/>
          <a:stretch>
            <a:fillRect/>
          </a:stretch>
        </p:blipFill>
        <p:spPr bwMode="auto">
          <a:xfrm>
            <a:off x="914400" y="2286000"/>
            <a:ext cx="7356475" cy="1816100"/>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5" descr="F:\My Documents\Cities Climate Pledge and Collaboration\June 2014 Summit\June12_ClimateSummit_6-from below steps.jpg"/>
          <p:cNvPicPr>
            <a:picLocks noChangeAspect="1" noChangeArrowheads="1"/>
          </p:cNvPicPr>
          <p:nvPr/>
        </p:nvPicPr>
        <p:blipFill>
          <a:blip r:embed="rId5">
            <a:extLst>
              <a:ext uri="{28A0092B-C50C-407E-A947-70E740481C1C}">
                <a14:useLocalDpi xmlns:a14="http://schemas.microsoft.com/office/drawing/2010/main" val="0"/>
              </a:ext>
            </a:extLst>
          </a:blip>
          <a:srcRect t="31488" b="25104"/>
          <a:stretch>
            <a:fillRect/>
          </a:stretch>
        </p:blipFill>
        <p:spPr bwMode="auto">
          <a:xfrm>
            <a:off x="912813" y="4267200"/>
            <a:ext cx="7315200" cy="2085975"/>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507403" y="1226403"/>
            <a:ext cx="6222857" cy="830997"/>
          </a:xfrm>
          <a:prstGeom prst="rect">
            <a:avLst/>
          </a:prstGeom>
        </p:spPr>
        <p:txBody>
          <a:bodyPr wrap="none">
            <a:spAutoFit/>
          </a:bodyPr>
          <a:lstStyle/>
          <a:p>
            <a:pPr algn="ctr" eaLnBrk="0" fontAlgn="base" hangingPunct="0">
              <a:spcBef>
                <a:spcPct val="0"/>
              </a:spcBef>
              <a:spcAft>
                <a:spcPct val="0"/>
              </a:spcAft>
              <a:defRPr/>
            </a:pPr>
            <a:r>
              <a:rPr lang="en-US" altLang="en-US" sz="2400" b="1" i="1" dirty="0">
                <a:solidFill>
                  <a:prstClr val="black">
                    <a:lumMod val="60000"/>
                    <a:lumOff val="40000"/>
                  </a:prstClr>
                </a:solidFill>
                <a:latin typeface="Times New Roman" pitchFamily="18" charset="0"/>
                <a:ea typeface="ＭＳ Ｐゴシック" pitchFamily="34" charset="-128"/>
              </a:rPr>
              <a:t>Feb, June 2014 &amp; Jan 2015</a:t>
            </a:r>
          </a:p>
          <a:p>
            <a:pPr algn="ctr" eaLnBrk="0" fontAlgn="base" hangingPunct="0">
              <a:spcBef>
                <a:spcPct val="0"/>
              </a:spcBef>
              <a:spcAft>
                <a:spcPct val="0"/>
              </a:spcAft>
              <a:defRPr/>
            </a:pPr>
            <a:r>
              <a:rPr lang="en-US" altLang="en-US" sz="2400" b="1" i="1" dirty="0">
                <a:solidFill>
                  <a:prstClr val="black"/>
                </a:solidFill>
                <a:latin typeface="Times New Roman" pitchFamily="18" charset="0"/>
                <a:ea typeface="ＭＳ Ｐゴシック" pitchFamily="34" charset="-128"/>
              </a:rPr>
              <a:t>K4C Elected Official Climate Working </a:t>
            </a:r>
            <a:r>
              <a:rPr lang="en-US" altLang="en-US" sz="2400" b="1" i="1" dirty="0" smtClean="0">
                <a:solidFill>
                  <a:prstClr val="black"/>
                </a:solidFill>
                <a:latin typeface="Times New Roman" pitchFamily="18" charset="0"/>
                <a:ea typeface="ＭＳ Ｐゴシック" pitchFamily="34" charset="-128"/>
              </a:rPr>
              <a:t>Summits</a:t>
            </a:r>
            <a:endParaRPr lang="en-US" altLang="en-US" sz="2400" b="1" i="1" dirty="0">
              <a:solidFill>
                <a:srgbClr val="C00000"/>
              </a:solidFill>
              <a:latin typeface="Times New Roman" pitchFamily="18" charset="0"/>
              <a:ea typeface="ＭＳ Ｐゴシック" pitchFamily="34" charset="-128"/>
            </a:endParaRPr>
          </a:p>
        </p:txBody>
      </p:sp>
      <p:sp>
        <p:nvSpPr>
          <p:cNvPr id="21511" name="Rectangle 10"/>
          <p:cNvSpPr>
            <a:spLocks noChangeArrowheads="1"/>
          </p:cNvSpPr>
          <p:nvPr/>
        </p:nvSpPr>
        <p:spPr bwMode="auto">
          <a:xfrm>
            <a:off x="2378075" y="6457950"/>
            <a:ext cx="409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000" b="1" smtClean="0">
                <a:solidFill>
                  <a:prstClr val="black"/>
                </a:solidFill>
                <a:latin typeface="Times New Roman" pitchFamily="18" charset="0"/>
                <a:ea typeface="ＭＳ Ｐゴシック" pitchFamily="34" charset="-128"/>
                <a:cs typeface="Times New Roman" pitchFamily="18" charset="0"/>
                <a:hlinkClick r:id="rId6"/>
              </a:rPr>
              <a:t>www.kingcounty.gov/climate/pledge</a:t>
            </a:r>
            <a:endParaRPr lang="en-US" altLang="en-US" sz="2000" b="1" smtClean="0">
              <a:solidFill>
                <a:prstClr val="black"/>
              </a:solidFill>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2411459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52400"/>
            <a:ext cx="8534400" cy="707886"/>
          </a:xfrm>
          <a:prstGeom prst="rect">
            <a:avLst/>
          </a:prstGeom>
        </p:spPr>
        <p:txBody>
          <a:bodyPr wrap="square">
            <a:spAutoFit/>
          </a:bodyPr>
          <a:lstStyle/>
          <a:p>
            <a:r>
              <a:rPr lang="en-US" sz="4000" dirty="0" smtClean="0"/>
              <a:t>Joint </a:t>
            </a:r>
            <a:r>
              <a:rPr lang="en-US" sz="4000" dirty="0"/>
              <a:t>County-City Climate Commitments</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4663953"/>
            <a:ext cx="968375"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72" y="3696107"/>
            <a:ext cx="1035628" cy="102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1989137"/>
            <a:ext cx="24003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679950"/>
            <a:ext cx="95885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6019800"/>
            <a:ext cx="2041525"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9175" y="1752600"/>
            <a:ext cx="1165225"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3138" y="2920645"/>
            <a:ext cx="1211262" cy="81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0962" y="3943350"/>
            <a:ext cx="2484438"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3099" y="2743200"/>
            <a:ext cx="1120239" cy="112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914400"/>
            <a:ext cx="129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230145" y="914400"/>
            <a:ext cx="3532855" cy="5770070"/>
            <a:chOff x="4881909" y="1295400"/>
            <a:chExt cx="3728691" cy="6089921"/>
          </a:xfrm>
        </p:grpSpPr>
        <p:grpSp>
          <p:nvGrpSpPr>
            <p:cNvPr id="2" name="Group 1"/>
            <p:cNvGrpSpPr/>
            <p:nvPr/>
          </p:nvGrpSpPr>
          <p:grpSpPr>
            <a:xfrm>
              <a:off x="4881909" y="1295400"/>
              <a:ext cx="3728691" cy="5154107"/>
              <a:chOff x="4469104" y="1084002"/>
              <a:chExt cx="4498943" cy="6218813"/>
            </a:xfrm>
          </p:grpSpPr>
          <p:pic>
            <p:nvPicPr>
              <p:cNvPr id="2050"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t="20700" r="62314"/>
              <a:stretch/>
            </p:blipFill>
            <p:spPr bwMode="auto">
              <a:xfrm>
                <a:off x="4469104" y="1084002"/>
                <a:ext cx="2198890" cy="2260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r="65516"/>
              <a:stretch/>
            </p:blipFill>
            <p:spPr bwMode="auto">
              <a:xfrm>
                <a:off x="6697287" y="3213415"/>
                <a:ext cx="2270760" cy="408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56153" t="19337" r="2612" b="5977"/>
              <a:stretch/>
            </p:blipFill>
            <p:spPr bwMode="auto">
              <a:xfrm>
                <a:off x="6562059" y="1084002"/>
                <a:ext cx="2405988" cy="212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l="57376" r="7993"/>
              <a:stretch/>
            </p:blipFill>
            <p:spPr bwMode="auto">
              <a:xfrm>
                <a:off x="4469104" y="3213415"/>
                <a:ext cx="2280459" cy="408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2" name="Picture 4"/>
            <p:cNvPicPr>
              <a:picLocks noChangeAspect="1" noChangeArrowheads="1"/>
            </p:cNvPicPr>
            <p:nvPr/>
          </p:nvPicPr>
          <p:blipFill rotWithShape="1">
            <a:blip r:embed="rId15">
              <a:extLst>
                <a:ext uri="{28A0092B-C50C-407E-A947-70E740481C1C}">
                  <a14:useLocalDpi xmlns:a14="http://schemas.microsoft.com/office/drawing/2010/main" val="0"/>
                </a:ext>
              </a:extLst>
            </a:blip>
            <a:srcRect l="3099" r="66992"/>
            <a:stretch/>
          </p:blipFill>
          <p:spPr bwMode="auto">
            <a:xfrm>
              <a:off x="4881909" y="6324600"/>
              <a:ext cx="1711150" cy="106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15">
              <a:extLst>
                <a:ext uri="{28A0092B-C50C-407E-A947-70E740481C1C}">
                  <a14:useLocalDpi xmlns:a14="http://schemas.microsoft.com/office/drawing/2010/main" val="0"/>
                </a:ext>
              </a:extLst>
            </a:blip>
            <a:srcRect l="57253" r="5092"/>
            <a:stretch/>
          </p:blipFill>
          <p:spPr bwMode="auto">
            <a:xfrm>
              <a:off x="6608618" y="6399634"/>
              <a:ext cx="2001982" cy="98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5" name="Picture 7" descr="https://5031019461-custmedia.vresp.com/287bb6e0cc/city%20of%20bellevue%20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41787" y="5766882"/>
            <a:ext cx="849469" cy="101491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0D801196-D953-4E95-B7EB-2FE7405BBC91}" type="slidenum">
              <a:rPr lang="en-US" altLang="en-US" smtClean="0">
                <a:solidFill>
                  <a:prstClr val="black">
                    <a:tint val="75000"/>
                  </a:prstClr>
                </a:solidFill>
              </a:rPr>
              <a:pPr>
                <a:defRPr/>
              </a:pPr>
              <a:t>11</a:t>
            </a:fld>
            <a:endParaRPr lang="en-US" altLang="en-US">
              <a:solidFill>
                <a:prstClr val="black">
                  <a:tint val="75000"/>
                </a:prstClr>
              </a:solidFill>
            </a:endParaRPr>
          </a:p>
        </p:txBody>
      </p:sp>
    </p:spTree>
    <p:extLst>
      <p:ext uri="{BB962C8B-B14F-4D97-AF65-F5344CB8AC3E}">
        <p14:creationId xmlns:p14="http://schemas.microsoft.com/office/powerpoint/2010/main" val="4067067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371600"/>
            <a:ext cx="6178230" cy="5638800"/>
          </a:xfrm>
        </p:spPr>
        <p:txBody>
          <a:bodyPr/>
          <a:lstStyle/>
          <a:p>
            <a:pPr marL="0" lvl="0" indent="0">
              <a:buClr>
                <a:srgbClr val="00B050"/>
              </a:buClr>
              <a:buNone/>
            </a:pPr>
            <a:r>
              <a:rPr lang="en-US" sz="2800" u="sng" dirty="0" smtClean="0"/>
              <a:t>2015 </a:t>
            </a:r>
            <a:r>
              <a:rPr lang="en-US" sz="2800" u="sng" dirty="0"/>
              <a:t>K4C Subcommittees</a:t>
            </a:r>
            <a:endParaRPr lang="en-US" sz="2800" u="sng" dirty="0" smtClean="0"/>
          </a:p>
          <a:p>
            <a:pPr marL="0" lvl="0" indent="0">
              <a:buClr>
                <a:srgbClr val="00B050"/>
              </a:buClr>
              <a:buNone/>
            </a:pPr>
            <a:r>
              <a:rPr lang="en-US" sz="2400" b="1" i="1" dirty="0"/>
              <a:t>Transportation and Land Use</a:t>
            </a:r>
          </a:p>
          <a:p>
            <a:pPr lvl="0">
              <a:buClr>
                <a:srgbClr val="00B050"/>
              </a:buClr>
              <a:buFont typeface="Wingdings" panose="05000000000000000000" pitchFamily="2" charset="2"/>
              <a:buChar char="§"/>
            </a:pPr>
            <a:r>
              <a:rPr lang="en-US" sz="2400" dirty="0"/>
              <a:t>Electric Vehicles Everywhere</a:t>
            </a:r>
          </a:p>
          <a:p>
            <a:pPr lvl="0">
              <a:buClr>
                <a:srgbClr val="00B050"/>
              </a:buClr>
              <a:buFont typeface="Wingdings" panose="05000000000000000000" pitchFamily="2" charset="2"/>
              <a:buChar char="§"/>
            </a:pPr>
            <a:r>
              <a:rPr lang="en-US" sz="2400" dirty="0"/>
              <a:t>Group Purchasing (vehicles and fuels)</a:t>
            </a:r>
          </a:p>
          <a:p>
            <a:pPr marL="0" lvl="0" indent="0">
              <a:buClr>
                <a:srgbClr val="00B050"/>
              </a:buClr>
              <a:buNone/>
            </a:pPr>
            <a:r>
              <a:rPr lang="en-US" sz="2400" b="1" i="1" dirty="0" smtClean="0"/>
              <a:t>Energy Supply </a:t>
            </a:r>
          </a:p>
          <a:p>
            <a:pPr lvl="0">
              <a:buClr>
                <a:srgbClr val="00B050"/>
              </a:buClr>
              <a:buFont typeface="Wingdings" panose="05000000000000000000" pitchFamily="2" charset="2"/>
              <a:buChar char="§"/>
            </a:pPr>
            <a:r>
              <a:rPr lang="en-US" sz="2400" dirty="0" smtClean="0"/>
              <a:t>Commercial </a:t>
            </a:r>
            <a:r>
              <a:rPr lang="en-US" sz="2400" dirty="0"/>
              <a:t>Energy Benchmarking</a:t>
            </a:r>
          </a:p>
          <a:p>
            <a:pPr lvl="0">
              <a:buClr>
                <a:srgbClr val="00B050"/>
              </a:buClr>
              <a:buFont typeface="Wingdings" panose="05000000000000000000" pitchFamily="2" charset="2"/>
              <a:buChar char="§"/>
            </a:pPr>
            <a:r>
              <a:rPr lang="en-US" sz="2400" dirty="0" smtClean="0"/>
              <a:t>City </a:t>
            </a:r>
            <a:r>
              <a:rPr lang="en-US" sz="2400" dirty="0"/>
              <a:t>Solar Efforts</a:t>
            </a:r>
          </a:p>
          <a:p>
            <a:pPr lvl="0">
              <a:buClr>
                <a:srgbClr val="00B050"/>
              </a:buClr>
              <a:buFont typeface="Wingdings" panose="05000000000000000000" pitchFamily="2" charset="2"/>
              <a:buChar char="§"/>
            </a:pPr>
            <a:r>
              <a:rPr lang="en-US" sz="2400" dirty="0" smtClean="0"/>
              <a:t>Clean Energy </a:t>
            </a:r>
            <a:endParaRPr lang="en-US" sz="2400" dirty="0"/>
          </a:p>
          <a:p>
            <a:pPr lvl="0">
              <a:buClr>
                <a:srgbClr val="00B050"/>
              </a:buClr>
              <a:buFont typeface="Wingdings" panose="05000000000000000000" pitchFamily="2" charset="2"/>
              <a:buChar char="§"/>
            </a:pPr>
            <a:r>
              <a:rPr lang="en-US" sz="2400" dirty="0" smtClean="0"/>
              <a:t>Regional </a:t>
            </a:r>
            <a:r>
              <a:rPr lang="en-US" sz="2400" dirty="0"/>
              <a:t>Code Collaboration (</a:t>
            </a:r>
            <a:r>
              <a:rPr lang="en-US" sz="2400" dirty="0" smtClean="0"/>
              <a:t>stand-alone </a:t>
            </a:r>
            <a:r>
              <a:rPr lang="en-US" sz="2400" dirty="0"/>
              <a:t>group that is older than the K4C)</a:t>
            </a:r>
          </a:p>
          <a:p>
            <a:pPr marL="0" lvl="0" indent="0">
              <a:buClr>
                <a:srgbClr val="00B050"/>
              </a:buClr>
              <a:buNone/>
            </a:pPr>
            <a:r>
              <a:rPr lang="en-US" sz="2400" b="1" i="1" dirty="0" smtClean="0"/>
              <a:t>Measurement </a:t>
            </a:r>
            <a:r>
              <a:rPr lang="en-US" sz="2400" b="1" i="1" dirty="0"/>
              <a:t>and </a:t>
            </a:r>
            <a:r>
              <a:rPr lang="en-US" sz="2400" b="1" i="1" dirty="0" smtClean="0"/>
              <a:t>Reporting</a:t>
            </a:r>
          </a:p>
          <a:p>
            <a:pPr lvl="0">
              <a:buClr>
                <a:srgbClr val="00B050"/>
              </a:buClr>
              <a:buFont typeface="Wingdings" panose="05000000000000000000" pitchFamily="2" charset="2"/>
              <a:buChar char="§"/>
            </a:pPr>
            <a:r>
              <a:rPr lang="en-US" sz="2400" dirty="0" smtClean="0"/>
              <a:t>Scope 5</a:t>
            </a:r>
            <a:endParaRPr lang="en-US" sz="2400" b="1" dirty="0"/>
          </a:p>
        </p:txBody>
      </p:sp>
      <p:pic>
        <p:nvPicPr>
          <p:cNvPr id="7" name="Picture 6"/>
          <p:cNvPicPr>
            <a:picLocks noChangeAspect="1"/>
          </p:cNvPicPr>
          <p:nvPr/>
        </p:nvPicPr>
        <p:blipFill>
          <a:blip r:embed="rId3"/>
          <a:stretch>
            <a:fillRect/>
          </a:stretch>
        </p:blipFill>
        <p:spPr>
          <a:xfrm>
            <a:off x="6370320" y="3733800"/>
            <a:ext cx="1879223" cy="1693621"/>
          </a:xfrm>
          <a:prstGeom prst="rect">
            <a:avLst/>
          </a:prstGeom>
        </p:spPr>
      </p:pic>
      <p:pic>
        <p:nvPicPr>
          <p:cNvPr id="10" name="Picture 9"/>
          <p:cNvPicPr>
            <a:picLocks noChangeAspect="1"/>
          </p:cNvPicPr>
          <p:nvPr/>
        </p:nvPicPr>
        <p:blipFill>
          <a:blip r:embed="rId4"/>
          <a:stretch>
            <a:fillRect/>
          </a:stretch>
        </p:blipFill>
        <p:spPr>
          <a:xfrm>
            <a:off x="6400800" y="1663786"/>
            <a:ext cx="1777810" cy="1612933"/>
          </a:xfrm>
          <a:prstGeom prst="rect">
            <a:avLst/>
          </a:prstGeom>
        </p:spPr>
      </p:pic>
      <p:pic>
        <p:nvPicPr>
          <p:cNvPr id="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2400"/>
            <a:ext cx="6075363"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544E376-3CD1-4F42-9D42-8CB00AC60FA6}" type="slidenum">
              <a:rPr lang="en-US" altLang="en-US" smtClean="0">
                <a:solidFill>
                  <a:prstClr val="black">
                    <a:tint val="75000"/>
                  </a:prstClr>
                </a:solidFill>
              </a:rPr>
              <a:pPr>
                <a:defRPr/>
              </a:pPr>
              <a:t>12</a:t>
            </a:fld>
            <a:endParaRPr lang="en-US" altLang="en-US">
              <a:solidFill>
                <a:prstClr val="black">
                  <a:tint val="75000"/>
                </a:prstClr>
              </a:solidFill>
            </a:endParaRPr>
          </a:p>
        </p:txBody>
      </p:sp>
    </p:spTree>
    <p:extLst>
      <p:ext uri="{BB962C8B-B14F-4D97-AF65-F5344CB8AC3E}">
        <p14:creationId xmlns:p14="http://schemas.microsoft.com/office/powerpoint/2010/main" val="2100245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C Strategic Climate Action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630" y="1981200"/>
            <a:ext cx="2596393" cy="33753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2400" y="1524000"/>
            <a:ext cx="6178230" cy="5257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B050"/>
              </a:buClr>
              <a:buFont typeface="Wingdings" panose="05000000000000000000" pitchFamily="2" charset="2"/>
              <a:buChar char="§"/>
            </a:pPr>
            <a:r>
              <a:rPr lang="en-US" sz="2400" dirty="0" smtClean="0"/>
              <a:t>Charts </a:t>
            </a:r>
            <a:r>
              <a:rPr lang="en-US" sz="2400" dirty="0"/>
              <a:t>out </a:t>
            </a:r>
            <a:r>
              <a:rPr lang="en-US" sz="2400" b="1" dirty="0"/>
              <a:t>diverse and ambitious commitments </a:t>
            </a:r>
            <a:r>
              <a:rPr lang="en-US" sz="2400" dirty="0"/>
              <a:t>and priority actions that ensure King County’s climate leadership</a:t>
            </a:r>
          </a:p>
          <a:p>
            <a:pPr>
              <a:buClr>
                <a:srgbClr val="00B050"/>
              </a:buClr>
              <a:buFont typeface="Wingdings" panose="05000000000000000000" pitchFamily="2" charset="2"/>
              <a:buChar char="§"/>
            </a:pPr>
            <a:r>
              <a:rPr lang="en-US" sz="2400" dirty="0" smtClean="0"/>
              <a:t>Clearly </a:t>
            </a:r>
            <a:r>
              <a:rPr lang="en-US" sz="2400" b="1" dirty="0" smtClean="0"/>
              <a:t>links </a:t>
            </a:r>
            <a:r>
              <a:rPr lang="en-US" sz="2400" b="1" dirty="0"/>
              <a:t>actions to outcomes in reducing GHG emissions and achieving climate goals</a:t>
            </a:r>
          </a:p>
          <a:p>
            <a:pPr>
              <a:buClr>
                <a:srgbClr val="00B050"/>
              </a:buClr>
              <a:buFont typeface="Wingdings" panose="05000000000000000000" pitchFamily="2" charset="2"/>
              <a:buChar char="§"/>
            </a:pPr>
            <a:r>
              <a:rPr lang="en-US" sz="2400" b="1" dirty="0" smtClean="0"/>
              <a:t>Strengthens </a:t>
            </a:r>
            <a:r>
              <a:rPr lang="en-US" sz="2400" b="1" dirty="0"/>
              <a:t>the climate change adaptation </a:t>
            </a:r>
            <a:r>
              <a:rPr lang="en-US" sz="2400" b="1" dirty="0" smtClean="0"/>
              <a:t>goal area </a:t>
            </a:r>
            <a:r>
              <a:rPr lang="en-US" sz="2400" dirty="0" smtClean="0"/>
              <a:t>and </a:t>
            </a:r>
            <a:r>
              <a:rPr lang="en-US" sz="2400" dirty="0"/>
              <a:t>maps out enduring framework for engaging community in </a:t>
            </a:r>
            <a:r>
              <a:rPr lang="en-US" sz="2400" dirty="0" smtClean="0"/>
              <a:t>preparedness </a:t>
            </a:r>
            <a:endParaRPr lang="en-US" sz="2400" dirty="0"/>
          </a:p>
          <a:p>
            <a:pPr>
              <a:buClr>
                <a:srgbClr val="00B050"/>
              </a:buClr>
              <a:buFont typeface="Wingdings" panose="05000000000000000000" pitchFamily="2" charset="2"/>
              <a:buChar char="§"/>
            </a:pPr>
            <a:r>
              <a:rPr lang="en-US" sz="2400" b="1" dirty="0" smtClean="0"/>
              <a:t>Highlights </a:t>
            </a:r>
            <a:r>
              <a:rPr lang="en-US" sz="2400" b="1" dirty="0"/>
              <a:t>and integrates work of the County’s climate related partnerships</a:t>
            </a:r>
            <a:r>
              <a:rPr lang="en-US" sz="2400" dirty="0"/>
              <a:t>, such as the </a:t>
            </a:r>
            <a:r>
              <a:rPr lang="en-US" sz="2400" dirty="0" smtClean="0"/>
              <a:t>K4C</a:t>
            </a:r>
            <a:endParaRPr lang="en-US" sz="2400" dirty="0"/>
          </a:p>
          <a:p>
            <a:pPr>
              <a:buClr>
                <a:srgbClr val="00B050"/>
              </a:buClr>
              <a:buFont typeface="Wingdings" panose="05000000000000000000" pitchFamily="2" charset="2"/>
              <a:buChar char="§"/>
            </a:pPr>
            <a:r>
              <a:rPr lang="en-US" sz="2400" b="1" dirty="0" smtClean="0"/>
              <a:t>Quantifies the GHG benefits and </a:t>
            </a:r>
            <a:r>
              <a:rPr lang="en-US" sz="2400" b="1" dirty="0"/>
              <a:t>the cost effectiveness</a:t>
            </a:r>
            <a:r>
              <a:rPr lang="en-US" sz="2400" dirty="0"/>
              <a:t> </a:t>
            </a:r>
            <a:r>
              <a:rPr lang="en-US" sz="2400" dirty="0" smtClean="0"/>
              <a:t>of select </a:t>
            </a:r>
            <a:r>
              <a:rPr lang="en-US" sz="2400" dirty="0"/>
              <a:t>climate </a:t>
            </a:r>
            <a:r>
              <a:rPr lang="en-US" sz="2400" dirty="0" smtClean="0"/>
              <a:t>strategies</a:t>
            </a:r>
            <a:endParaRPr lang="en-US" sz="2400" dirty="0"/>
          </a:p>
        </p:txBody>
      </p:sp>
      <p:sp>
        <p:nvSpPr>
          <p:cNvPr id="9" name="Rectangle 8"/>
          <p:cNvSpPr/>
          <p:nvPr/>
        </p:nvSpPr>
        <p:spPr>
          <a:xfrm>
            <a:off x="457200" y="152400"/>
            <a:ext cx="8534400" cy="1323439"/>
          </a:xfrm>
          <a:prstGeom prst="rect">
            <a:avLst/>
          </a:prstGeom>
        </p:spPr>
        <p:txBody>
          <a:bodyPr wrap="square">
            <a:spAutoFit/>
          </a:bodyPr>
          <a:lstStyle/>
          <a:p>
            <a:pPr algn="ctr"/>
            <a:r>
              <a:rPr lang="en-US" sz="4000" dirty="0" smtClean="0"/>
              <a:t>2015 King County Executive Proposed Strategic Climate Action Plan (SCAP)</a:t>
            </a:r>
            <a:endParaRPr lang="en-US" sz="4000" dirty="0"/>
          </a:p>
        </p:txBody>
      </p:sp>
      <p:sp>
        <p:nvSpPr>
          <p:cNvPr id="4" name="Rectangle 3"/>
          <p:cNvSpPr/>
          <p:nvPr/>
        </p:nvSpPr>
        <p:spPr>
          <a:xfrm>
            <a:off x="6148003" y="5562600"/>
            <a:ext cx="2961645" cy="369332"/>
          </a:xfrm>
          <a:prstGeom prst="rect">
            <a:avLst/>
          </a:prstGeom>
        </p:spPr>
        <p:txBody>
          <a:bodyPr wrap="none">
            <a:spAutoFit/>
          </a:bodyPr>
          <a:lstStyle/>
          <a:p>
            <a:r>
              <a:rPr lang="en-US" i="1" dirty="0">
                <a:hlinkClick r:id="rId4"/>
              </a:rPr>
              <a:t>www.kingcounty.gov/climate</a:t>
            </a:r>
            <a:r>
              <a:rPr lang="en-US" i="1" dirty="0"/>
              <a:t> </a:t>
            </a:r>
            <a:endParaRPr lang="en-US" dirty="0"/>
          </a:p>
        </p:txBody>
      </p:sp>
      <p:sp>
        <p:nvSpPr>
          <p:cNvPr id="2" name="Slide Number Placeholder 1"/>
          <p:cNvSpPr>
            <a:spLocks noGrp="1"/>
          </p:cNvSpPr>
          <p:nvPr>
            <p:ph type="sldNum" sz="quarter" idx="12"/>
          </p:nvPr>
        </p:nvSpPr>
        <p:spPr/>
        <p:txBody>
          <a:bodyPr/>
          <a:lstStyle/>
          <a:p>
            <a:pPr>
              <a:defRPr/>
            </a:pPr>
            <a:fld id="{74FB03A2-C522-450D-A160-474F78C6E216}" type="slidenum">
              <a:rPr lang="en-US" altLang="en-US" smtClean="0">
                <a:solidFill>
                  <a:prstClr val="black">
                    <a:tint val="75000"/>
                  </a:prstClr>
                </a:solidFill>
              </a:rPr>
              <a:pPr>
                <a:defRPr/>
              </a:pPr>
              <a:t>13</a:t>
            </a:fld>
            <a:endParaRPr lang="en-US" altLang="en-US">
              <a:solidFill>
                <a:prstClr val="black">
                  <a:tint val="75000"/>
                </a:prstClr>
              </a:solidFill>
            </a:endParaRPr>
          </a:p>
        </p:txBody>
      </p:sp>
    </p:spTree>
    <p:extLst>
      <p:ext uri="{BB962C8B-B14F-4D97-AF65-F5344CB8AC3E}">
        <p14:creationId xmlns:p14="http://schemas.microsoft.com/office/powerpoint/2010/main" val="20576819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96" y="762000"/>
            <a:ext cx="8963904" cy="542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4FB03A2-C522-450D-A160-474F78C6E216}" type="slidenum">
              <a:rPr lang="en-US" altLang="en-US" smtClean="0">
                <a:solidFill>
                  <a:prstClr val="black">
                    <a:tint val="75000"/>
                  </a:prstClr>
                </a:solidFill>
              </a:rPr>
              <a:pPr>
                <a:defRPr/>
              </a:pPr>
              <a:t>14</a:t>
            </a:fld>
            <a:endParaRPr lang="en-US" altLang="en-US">
              <a:solidFill>
                <a:prstClr val="black">
                  <a:tint val="75000"/>
                </a:prstClr>
              </a:solidFill>
            </a:endParaRPr>
          </a:p>
        </p:txBody>
      </p:sp>
    </p:spTree>
    <p:extLst>
      <p:ext uri="{BB962C8B-B14F-4D97-AF65-F5344CB8AC3E}">
        <p14:creationId xmlns:p14="http://schemas.microsoft.com/office/powerpoint/2010/main" val="2837652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idx="4294967295"/>
          </p:nvPr>
        </p:nvSpPr>
        <p:spPr>
          <a:xfrm>
            <a:off x="261647" y="3101975"/>
            <a:ext cx="8806153" cy="3603625"/>
          </a:xfrm>
        </p:spPr>
        <p:txBody>
          <a:bodyPr/>
          <a:lstStyle/>
          <a:p>
            <a:r>
              <a:rPr lang="en-US" sz="4000" dirty="0"/>
              <a:t>King County-Cities Climate </a:t>
            </a:r>
            <a:r>
              <a:rPr lang="en-US" sz="4000" dirty="0" smtClean="0"/>
              <a:t>Collaboration</a:t>
            </a:r>
            <a:br>
              <a:rPr lang="en-US" sz="4000" dirty="0" smtClean="0"/>
            </a:br>
            <a:r>
              <a:rPr lang="en-US" sz="1400" dirty="0"/>
              <a:t/>
            </a:r>
            <a:br>
              <a:rPr lang="en-US" sz="1400" dirty="0"/>
            </a:br>
            <a:r>
              <a:rPr lang="en-US" sz="4000" i="1" dirty="0" smtClean="0"/>
              <a:t>July 2015 Update to the GMPC</a:t>
            </a:r>
            <a:br>
              <a:rPr lang="en-US" sz="4000" i="1" dirty="0" smtClean="0"/>
            </a:br>
            <a:r>
              <a:rPr lang="en-US" sz="4000" i="1" dirty="0" smtClean="0"/>
              <a:t/>
            </a:r>
            <a:br>
              <a:rPr lang="en-US" sz="4000" i="1" dirty="0" smtClean="0"/>
            </a:br>
            <a:r>
              <a:rPr lang="en-US" sz="4000" i="1" dirty="0"/>
              <a:t/>
            </a:r>
            <a:br>
              <a:rPr lang="en-US" sz="4000" i="1" dirty="0"/>
            </a:br>
            <a:r>
              <a:rPr lang="en-US" sz="2800" i="1" dirty="0" smtClean="0">
                <a:hlinkClick r:id="rId3"/>
              </a:rPr>
              <a:t>matt.kuharic@kingcounty.gov</a:t>
            </a:r>
            <a:r>
              <a:rPr lang="en-US" sz="2800" i="1" dirty="0" smtClean="0"/>
              <a:t/>
            </a:r>
            <a:br>
              <a:rPr lang="en-US" sz="2800" i="1" dirty="0" smtClean="0"/>
            </a:br>
            <a:r>
              <a:rPr lang="en-US" sz="2800" i="1" dirty="0" smtClean="0">
                <a:hlinkClick r:id="rId4"/>
              </a:rPr>
              <a:t>www.kingcounty.gov/climate</a:t>
            </a:r>
            <a:r>
              <a:rPr lang="en-US" sz="2800" i="1" dirty="0" smtClean="0"/>
              <a:t>  </a:t>
            </a:r>
            <a:r>
              <a:rPr lang="en-US" sz="4000" i="1" dirty="0" smtClean="0"/>
              <a:t> </a:t>
            </a:r>
            <a:endParaRPr lang="en-US" sz="2800" i="1"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127153"/>
            <a:ext cx="2301225" cy="1633870"/>
          </a:xfrm>
          <a:prstGeom prst="rect">
            <a:avLst/>
          </a:prstGeom>
        </p:spPr>
      </p:pic>
      <p:pic>
        <p:nvPicPr>
          <p:cNvPr id="6" name="Picture 5"/>
          <p:cNvPicPr>
            <a:picLocks noChangeAspect="1"/>
          </p:cNvPicPr>
          <p:nvPr/>
        </p:nvPicPr>
        <p:blipFill>
          <a:blip r:embed="rId6"/>
          <a:stretch>
            <a:fillRect/>
          </a:stretch>
        </p:blipFill>
        <p:spPr>
          <a:xfrm>
            <a:off x="3095603" y="1127153"/>
            <a:ext cx="2810500" cy="163387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5281" y="1127153"/>
            <a:ext cx="2401824" cy="1597152"/>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7812" y="4572000"/>
            <a:ext cx="6093562" cy="1066800"/>
          </a:xfrm>
          <a:prstGeom prst="rect">
            <a:avLst/>
          </a:prstGeom>
        </p:spPr>
      </p:pic>
      <p:sp>
        <p:nvSpPr>
          <p:cNvPr id="2" name="Slide Number Placeholder 1"/>
          <p:cNvSpPr>
            <a:spLocks noGrp="1"/>
          </p:cNvSpPr>
          <p:nvPr>
            <p:ph type="sldNum" sz="quarter" idx="12"/>
          </p:nvPr>
        </p:nvSpPr>
        <p:spPr/>
        <p:txBody>
          <a:bodyPr/>
          <a:lstStyle/>
          <a:p>
            <a:pPr>
              <a:defRPr/>
            </a:pPr>
            <a:fld id="{74FB03A2-C522-450D-A160-474F78C6E216}" type="slidenum">
              <a:rPr lang="en-US" altLang="en-US" smtClean="0">
                <a:solidFill>
                  <a:prstClr val="black">
                    <a:tint val="75000"/>
                  </a:prstClr>
                </a:solidFill>
              </a:rPr>
              <a:pPr>
                <a:defRPr/>
              </a:pPr>
              <a:t>15</a:t>
            </a:fld>
            <a:endParaRPr lang="en-US" altLang="en-US">
              <a:solidFill>
                <a:prstClr val="black">
                  <a:tint val="75000"/>
                </a:prstClr>
              </a:solidFill>
            </a:endParaRPr>
          </a:p>
        </p:txBody>
      </p:sp>
    </p:spTree>
    <p:extLst>
      <p:ext uri="{BB962C8B-B14F-4D97-AF65-F5344CB8AC3E}">
        <p14:creationId xmlns:p14="http://schemas.microsoft.com/office/powerpoint/2010/main" val="18771193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04787" y="0"/>
            <a:ext cx="8634413" cy="1676400"/>
          </a:xfrm>
        </p:spPr>
        <p:txBody>
          <a:bodyPr/>
          <a:lstStyle/>
          <a:p>
            <a:pPr algn="l" eaLnBrk="1" hangingPunct="1"/>
            <a:r>
              <a:rPr lang="en-US" altLang="en-US" sz="3200" i="1" dirty="0" smtClean="0"/>
              <a:t>Growth Management Planning Council – July 2014</a:t>
            </a:r>
          </a:p>
        </p:txBody>
      </p:sp>
      <p:sp>
        <p:nvSpPr>
          <p:cNvPr id="3" name="Content Placeholder 2"/>
          <p:cNvSpPr>
            <a:spLocks noGrp="1"/>
          </p:cNvSpPr>
          <p:nvPr>
            <p:ph idx="1"/>
          </p:nvPr>
        </p:nvSpPr>
        <p:spPr>
          <a:xfrm>
            <a:off x="-228600" y="1371600"/>
            <a:ext cx="9130145" cy="5943600"/>
          </a:xfrm>
        </p:spPr>
        <p:txBody>
          <a:bodyPr rtlCol="0">
            <a:noAutofit/>
          </a:bodyPr>
          <a:lstStyle/>
          <a:p>
            <a:pPr marL="857250" lvl="2" indent="-457200" eaLnBrk="1" fontAlgn="auto" hangingPunct="1">
              <a:spcAft>
                <a:spcPts val="0"/>
              </a:spcAft>
              <a:buClr>
                <a:srgbClr val="00B050"/>
              </a:buClr>
              <a:buFont typeface="Wingdings" panose="05000000000000000000" pitchFamily="2" charset="2"/>
              <a:buChar char="§"/>
              <a:defRPr/>
            </a:pPr>
            <a:r>
              <a:rPr lang="en-US" b="1" dirty="0" smtClean="0"/>
              <a:t>Unanimous adoption of shared, countywide, near and long term greenhouse gas (GHG) emission reduction goals</a:t>
            </a:r>
          </a:p>
          <a:p>
            <a:pPr marL="1143000" lvl="3" indent="-285750" eaLnBrk="1" fontAlgn="auto" hangingPunct="1">
              <a:spcAft>
                <a:spcPts val="0"/>
              </a:spcAft>
              <a:buClr>
                <a:srgbClr val="00B050"/>
              </a:buClr>
              <a:buFont typeface="Arial" panose="020B0604020202020204" pitchFamily="34" charset="0"/>
              <a:buChar char="–"/>
              <a:defRPr/>
            </a:pPr>
            <a:r>
              <a:rPr lang="en-US" altLang="en-US" sz="2400" dirty="0" smtClean="0"/>
              <a:t>Long term vision: at least 80</a:t>
            </a:r>
            <a:r>
              <a:rPr lang="en-US" altLang="en-US" sz="2400" dirty="0"/>
              <a:t>% below 2007 </a:t>
            </a:r>
            <a:r>
              <a:rPr lang="en-US" altLang="en-US" sz="2400" dirty="0" smtClean="0"/>
              <a:t>emissions by 2050</a:t>
            </a:r>
          </a:p>
          <a:p>
            <a:pPr marL="1143000" lvl="3" indent="-285750" eaLnBrk="1" fontAlgn="auto" hangingPunct="1">
              <a:spcAft>
                <a:spcPts val="0"/>
              </a:spcAft>
              <a:buClr>
                <a:srgbClr val="00B050"/>
              </a:buClr>
              <a:buFont typeface="Arial" panose="020B0604020202020204" pitchFamily="34" charset="0"/>
              <a:buChar char="–"/>
              <a:defRPr/>
            </a:pPr>
            <a:r>
              <a:rPr lang="en-US" altLang="en-US" sz="2400" dirty="0" smtClean="0"/>
              <a:t>Stair steps on the way:  25% by 2020; 50% by 2030</a:t>
            </a:r>
            <a:endParaRPr lang="en-US" altLang="en-US" sz="2400" dirty="0"/>
          </a:p>
          <a:p>
            <a:pPr marL="1314450" lvl="3" indent="-457200" eaLnBrk="1" fontAlgn="auto" hangingPunct="1">
              <a:spcAft>
                <a:spcPts val="0"/>
              </a:spcAft>
              <a:buClr>
                <a:srgbClr val="00B050"/>
              </a:buClr>
              <a:buFont typeface="Calibri" panose="020F0502020204030204" pitchFamily="34" charset="0"/>
              <a:buChar char="̶"/>
              <a:defRPr/>
            </a:pPr>
            <a:endParaRPr lang="en-US" sz="2400" dirty="0"/>
          </a:p>
          <a:p>
            <a:pPr marL="857250" lvl="2" indent="-457200" eaLnBrk="1" fontAlgn="auto" hangingPunct="1">
              <a:spcAft>
                <a:spcPts val="0"/>
              </a:spcAft>
              <a:buClr>
                <a:srgbClr val="00B050"/>
              </a:buClr>
              <a:buFont typeface="Wingdings" pitchFamily="2" charset="2"/>
              <a:buChar char="§"/>
              <a:defRPr/>
            </a:pPr>
            <a:r>
              <a:rPr lang="en-US" b="1" dirty="0" smtClean="0"/>
              <a:t>Supporting Measurement and Monitoring Policies</a:t>
            </a:r>
          </a:p>
          <a:p>
            <a:pPr marL="1200150" lvl="3" indent="-342900" eaLnBrk="1" fontAlgn="auto" hangingPunct="1">
              <a:spcAft>
                <a:spcPts val="0"/>
              </a:spcAft>
              <a:buClr>
                <a:srgbClr val="00B050"/>
              </a:buClr>
              <a:buFontTx/>
              <a:buChar char="-"/>
              <a:defRPr/>
            </a:pPr>
            <a:r>
              <a:rPr lang="en-US" sz="2400" dirty="0" smtClean="0"/>
              <a:t>Assess and report countywide GHG emissions associated with resident, business, and other local government buildings, on road vehicles and solid waste at least every two years. </a:t>
            </a:r>
          </a:p>
          <a:p>
            <a:pPr marL="1200150" lvl="3" indent="-342900" eaLnBrk="1" fontAlgn="auto" hangingPunct="1">
              <a:spcAft>
                <a:spcPts val="0"/>
              </a:spcAft>
              <a:buClr>
                <a:srgbClr val="00B050"/>
              </a:buClr>
              <a:buFontTx/>
              <a:buChar char="-"/>
              <a:defRPr/>
            </a:pPr>
            <a:r>
              <a:rPr lang="en-US" sz="2400" dirty="0" smtClean="0"/>
              <a:t>Update a comprehensive GHG emissions inventory that quantifies all direct local sources of GHG emissions as well as emissions associated with local consumption at least every five years.</a:t>
            </a:r>
          </a:p>
        </p:txBody>
      </p:sp>
      <p:sp>
        <p:nvSpPr>
          <p:cNvPr id="2" name="Slide Number Placeholder 1"/>
          <p:cNvSpPr>
            <a:spLocks noGrp="1"/>
          </p:cNvSpPr>
          <p:nvPr>
            <p:ph type="sldNum" sz="quarter" idx="12"/>
          </p:nvPr>
        </p:nvSpPr>
        <p:spPr/>
        <p:txBody>
          <a:bodyPr/>
          <a:lstStyle/>
          <a:p>
            <a:pPr>
              <a:defRPr/>
            </a:pPr>
            <a:fld id="{2544E376-3CD1-4F42-9D42-8CB00AC60FA6}" type="slidenum">
              <a:rPr lang="en-US" altLang="en-US" smtClean="0">
                <a:solidFill>
                  <a:prstClr val="black">
                    <a:tint val="75000"/>
                  </a:prstClr>
                </a:solidFill>
              </a:rPr>
              <a:pPr>
                <a:defRPr/>
              </a:pPr>
              <a:t>2</a:t>
            </a:fld>
            <a:endParaRPr lang="en-US" altLang="en-US">
              <a:solidFill>
                <a:prstClr val="black">
                  <a:tint val="75000"/>
                </a:prstClr>
              </a:solidFill>
            </a:endParaRPr>
          </a:p>
        </p:txBody>
      </p:sp>
    </p:spTree>
    <p:extLst>
      <p:ext uri="{BB962C8B-B14F-4D97-AF65-F5344CB8AC3E}">
        <p14:creationId xmlns:p14="http://schemas.microsoft.com/office/powerpoint/2010/main" val="4082902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914400"/>
            <a:ext cx="9067800" cy="658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4" descr="1104KC-CitiesClimateLog#8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03187"/>
            <a:ext cx="5486400" cy="963613"/>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3065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txBox="1">
            <a:spLocks noChangeArrowheads="1"/>
          </p:cNvSpPr>
          <p:nvPr/>
        </p:nvSpPr>
        <p:spPr bwMode="auto">
          <a:xfrm>
            <a:off x="76200" y="20574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0" fontAlgn="base" hangingPunct="0">
              <a:spcBef>
                <a:spcPct val="0"/>
              </a:spcBef>
              <a:spcAft>
                <a:spcPct val="0"/>
              </a:spcAft>
              <a:buFontTx/>
              <a:buChar char="•"/>
            </a:pPr>
            <a:r>
              <a:rPr lang="en-US" altLang="en-US" sz="2400" dirty="0" smtClean="0">
                <a:solidFill>
                  <a:prstClr val="black"/>
                </a:solidFill>
                <a:latin typeface="Times New Roman" pitchFamily="18" charset="0"/>
                <a:ea typeface="ＭＳ Ｐゴシック" pitchFamily="34" charset="-128"/>
                <a:cs typeface="Times New Roman" pitchFamily="18" charset="0"/>
              </a:rPr>
              <a:t> Voluntary but formal (Interlocal Agreement) partnership between 13 cities and King County</a:t>
            </a:r>
          </a:p>
          <a:p>
            <a:pPr eaLnBrk="0" fontAlgn="base" hangingPunct="0">
              <a:spcBef>
                <a:spcPct val="0"/>
              </a:spcBef>
              <a:spcAft>
                <a:spcPct val="0"/>
              </a:spcAft>
              <a:buFontTx/>
              <a:buNone/>
            </a:pPr>
            <a:endParaRPr lang="en-US" altLang="en-US" sz="2400" dirty="0" smtClean="0">
              <a:solidFill>
                <a:prstClr val="black"/>
              </a:solidFill>
              <a:latin typeface="Times New Roman" pitchFamily="18" charset="0"/>
              <a:ea typeface="ＭＳ Ｐゴシック" pitchFamily="34" charset="-128"/>
              <a:cs typeface="Times New Roman" pitchFamily="18" charset="0"/>
            </a:endParaRPr>
          </a:p>
          <a:p>
            <a:pPr eaLnBrk="0" fontAlgn="base" hangingPunct="0">
              <a:spcBef>
                <a:spcPct val="0"/>
              </a:spcBef>
              <a:spcAft>
                <a:spcPct val="0"/>
              </a:spcAft>
              <a:buFontTx/>
              <a:buChar char="•"/>
            </a:pPr>
            <a:r>
              <a:rPr lang="en-US" altLang="en-US" sz="2400" dirty="0" smtClean="0">
                <a:solidFill>
                  <a:prstClr val="black"/>
                </a:solidFill>
                <a:latin typeface="Times New Roman" pitchFamily="18" charset="0"/>
                <a:ea typeface="ＭＳ Ｐゴシック" pitchFamily="34" charset="-128"/>
                <a:cs typeface="Times New Roman" pitchFamily="18" charset="0"/>
              </a:rPr>
              <a:t> Partnering on climate change related outreach, coordination, solutions and funding/resources</a:t>
            </a:r>
          </a:p>
          <a:p>
            <a:pPr eaLnBrk="0" fontAlgn="base" hangingPunct="0">
              <a:spcBef>
                <a:spcPct val="0"/>
              </a:spcBef>
              <a:spcAft>
                <a:spcPct val="0"/>
              </a:spcAft>
              <a:buFontTx/>
              <a:buNone/>
            </a:pPr>
            <a:endParaRPr lang="en-US" altLang="en-US" sz="2400" dirty="0" smtClean="0">
              <a:solidFill>
                <a:prstClr val="black"/>
              </a:solidFill>
              <a:latin typeface="Times New Roman" pitchFamily="18" charset="0"/>
              <a:ea typeface="ＭＳ Ｐゴシック" pitchFamily="34" charset="-128"/>
              <a:cs typeface="Times New Roman" pitchFamily="18" charset="0"/>
            </a:endParaRPr>
          </a:p>
          <a:p>
            <a:pPr eaLnBrk="0" fontAlgn="base" hangingPunct="0">
              <a:spcBef>
                <a:spcPct val="0"/>
              </a:spcBef>
              <a:spcAft>
                <a:spcPct val="0"/>
              </a:spcAft>
              <a:buFontTx/>
              <a:buChar char="•"/>
            </a:pPr>
            <a:r>
              <a:rPr lang="en-US" altLang="en-US" sz="2400" dirty="0" smtClean="0">
                <a:solidFill>
                  <a:prstClr val="black"/>
                </a:solidFill>
                <a:latin typeface="Times New Roman" pitchFamily="18" charset="0"/>
                <a:ea typeface="ＭＳ Ｐゴシック" pitchFamily="34" charset="-128"/>
                <a:cs typeface="Times New Roman" pitchFamily="18" charset="0"/>
              </a:rPr>
              <a:t> Focus areas include green building, renewable energy, climate messaging, </a:t>
            </a:r>
          </a:p>
          <a:p>
            <a:pPr eaLnBrk="0" fontAlgn="base" hangingPunct="0">
              <a:spcBef>
                <a:spcPct val="0"/>
              </a:spcBef>
              <a:spcAft>
                <a:spcPct val="0"/>
              </a:spcAft>
              <a:buFontTx/>
              <a:buNone/>
            </a:pPr>
            <a:r>
              <a:rPr lang="en-US" altLang="en-US" sz="2400" dirty="0" smtClean="0">
                <a:solidFill>
                  <a:prstClr val="black"/>
                </a:solidFill>
                <a:latin typeface="Times New Roman" pitchFamily="18" charset="0"/>
                <a:ea typeface="ＭＳ Ｐゴシック" pitchFamily="34" charset="-128"/>
                <a:cs typeface="Times New Roman" pitchFamily="18" charset="0"/>
              </a:rPr>
              <a:t>and sustainable transportation </a:t>
            </a:r>
          </a:p>
          <a:p>
            <a:pPr eaLnBrk="0" fontAlgn="base" hangingPunct="0">
              <a:spcBef>
                <a:spcPct val="0"/>
              </a:spcBef>
              <a:spcAft>
                <a:spcPct val="0"/>
              </a:spcAft>
              <a:buFontTx/>
              <a:buChar char="•"/>
            </a:pPr>
            <a:endParaRPr lang="en-US" altLang="en-US" sz="2000" dirty="0" smtClean="0">
              <a:solidFill>
                <a:prstClr val="black"/>
              </a:solidFill>
              <a:latin typeface="Times New Roman" pitchFamily="18" charset="0"/>
              <a:ea typeface="ＭＳ Ｐゴシック" pitchFamily="34" charset="-128"/>
              <a:cs typeface="Times New Roman" pitchFamily="18" charset="0"/>
            </a:endParaRPr>
          </a:p>
          <a:p>
            <a:pPr eaLnBrk="0" fontAlgn="base" hangingPunct="0">
              <a:spcBef>
                <a:spcPct val="0"/>
              </a:spcBef>
              <a:spcAft>
                <a:spcPct val="0"/>
              </a:spcAft>
              <a:buFontTx/>
              <a:buChar char="•"/>
            </a:pPr>
            <a:endParaRPr lang="en-US" altLang="en-US" sz="2000" dirty="0" smtClean="0">
              <a:solidFill>
                <a:prstClr val="black"/>
              </a:solidFill>
              <a:latin typeface="Times New Roman" pitchFamily="18" charset="0"/>
              <a:ea typeface="ＭＳ Ｐゴシック" pitchFamily="34" charset="-128"/>
              <a:cs typeface="Times New Roman" pitchFamily="18" charset="0"/>
            </a:endParaRPr>
          </a:p>
          <a:p>
            <a:pPr eaLnBrk="0" fontAlgn="base" hangingPunct="0">
              <a:spcBef>
                <a:spcPct val="0"/>
              </a:spcBef>
              <a:spcAft>
                <a:spcPct val="0"/>
              </a:spcAft>
              <a:buFontTx/>
              <a:buNone/>
            </a:pPr>
            <a:endParaRPr lang="en-US" altLang="en-US" sz="2000" dirty="0" smtClean="0">
              <a:solidFill>
                <a:prstClr val="black"/>
              </a:solidFill>
              <a:latin typeface="Times New Roman" pitchFamily="18" charset="0"/>
              <a:ea typeface="ＭＳ Ｐゴシック" pitchFamily="34" charset="-128"/>
              <a:cs typeface="Times New Roman" pitchFamily="18" charset="0"/>
            </a:endParaRPr>
          </a:p>
        </p:txBody>
      </p:sp>
      <p:sp>
        <p:nvSpPr>
          <p:cNvPr id="7" name="Rectangle 4"/>
          <p:cNvSpPr txBox="1">
            <a:spLocks noChangeArrowheads="1"/>
          </p:cNvSpPr>
          <p:nvPr/>
        </p:nvSpPr>
        <p:spPr bwMode="auto">
          <a:xfrm>
            <a:off x="0" y="1600200"/>
            <a:ext cx="5181600" cy="533400"/>
          </a:xfrm>
          <a:prstGeom prst="rect">
            <a:avLst/>
          </a:prstGeom>
          <a:noFill/>
          <a:ln w="9525">
            <a:noFill/>
            <a:miter lim="800000"/>
            <a:headEnd/>
            <a:tailEnd/>
          </a:ln>
        </p:spPr>
        <p:txBody>
          <a:bodyPr/>
          <a:lstStyle/>
          <a:p>
            <a:pPr eaLnBrk="0" fontAlgn="base" hangingPunct="0">
              <a:spcBef>
                <a:spcPct val="0"/>
              </a:spcBef>
              <a:spcAft>
                <a:spcPct val="0"/>
              </a:spcAft>
              <a:defRPr/>
            </a:pPr>
            <a:r>
              <a:rPr lang="en-US" sz="2400" b="1" dirty="0">
                <a:solidFill>
                  <a:prstClr val="black"/>
                </a:solidFill>
                <a:latin typeface="Times New Roman" panose="02020603050405020304" pitchFamily="18" charset="0"/>
                <a:ea typeface="ＭＳ Ｐゴシック" pitchFamily="34" charset="-128"/>
                <a:cs typeface="Times New Roman" pitchFamily="18" charset="0"/>
              </a:rPr>
              <a:t>What is the K4C?</a:t>
            </a:r>
            <a:endParaRPr lang="en-US" sz="2400" kern="0" dirty="0">
              <a:solidFill>
                <a:prstClr val="black"/>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19460" name="Picture 24" descr="1104KC-CitiesClimateLog#8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5486400" cy="963613"/>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82563"/>
            <a:ext cx="968375"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25" y="182563"/>
            <a:ext cx="1120775"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371600"/>
            <a:ext cx="24003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5300" y="1555750"/>
            <a:ext cx="95885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1375" y="2114550"/>
            <a:ext cx="2041525"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2413" y="2849563"/>
            <a:ext cx="1165225"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4788" y="4038600"/>
            <a:ext cx="1135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9"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5111750"/>
            <a:ext cx="2484438"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2700" y="2862263"/>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3962400"/>
            <a:ext cx="129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2" name="Picture 21" descr="http://esba.sustainableeastside.org/images/city-of-sammamish"/>
          <p:cNvPicPr>
            <a:picLocks noChangeAspect="1" noChangeArrowheads="1"/>
          </p:cNvPicPr>
          <p:nvPr/>
        </p:nvPicPr>
        <p:blipFill>
          <a:blip r:embed="rId14">
            <a:extLst>
              <a:ext uri="{28A0092B-C50C-407E-A947-70E740481C1C}">
                <a14:useLocalDpi xmlns:a14="http://schemas.microsoft.com/office/drawing/2010/main" val="0"/>
              </a:ext>
            </a:extLst>
          </a:blip>
          <a:srcRect t="22856" b="26968"/>
          <a:stretch>
            <a:fillRect/>
          </a:stretch>
        </p:blipFill>
        <p:spPr bwMode="auto">
          <a:xfrm>
            <a:off x="6705600" y="5862638"/>
            <a:ext cx="219233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4" descr="http://www.wabiburien.org/wp-content/uploads/2013/07/BURIEN-LogoArt.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2667000"/>
            <a:ext cx="8191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05362" y="4038600"/>
            <a:ext cx="15954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0" name="Picture 7" descr="https://5031019461-custmedia.vresp.com/287bb6e0cc/city%20of%20bellevue%20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53000" y="5105400"/>
            <a:ext cx="1284150" cy="153426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2544E376-3CD1-4F42-9D42-8CB00AC60FA6}" type="slidenum">
              <a:rPr lang="en-US" altLang="en-US" smtClean="0">
                <a:solidFill>
                  <a:prstClr val="black">
                    <a:tint val="75000"/>
                  </a:prstClr>
                </a:solidFill>
              </a:rPr>
              <a:pPr>
                <a:defRPr/>
              </a:pPr>
              <a:t>4</a:t>
            </a:fld>
            <a:endParaRPr lang="en-US" altLang="en-US">
              <a:solidFill>
                <a:prstClr val="black">
                  <a:tint val="75000"/>
                </a:prstClr>
              </a:solidFill>
            </a:endParaRPr>
          </a:p>
        </p:txBody>
      </p:sp>
    </p:spTree>
    <p:extLst>
      <p:ext uri="{BB962C8B-B14F-4D97-AF65-F5344CB8AC3E}">
        <p14:creationId xmlns:p14="http://schemas.microsoft.com/office/powerpoint/2010/main" val="2540462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266700" y="131763"/>
            <a:ext cx="9639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dirty="0" smtClean="0">
                <a:solidFill>
                  <a:prstClr val="black"/>
                </a:solidFill>
              </a:rPr>
              <a:t>Climate Targets - Ambitious but Achievable</a:t>
            </a:r>
            <a:endParaRPr lang="en-US" sz="3600" dirty="0">
              <a:solidFill>
                <a:prstClr val="black"/>
              </a:solidFill>
            </a:endParaRPr>
          </a:p>
        </p:txBody>
      </p:sp>
      <p:sp>
        <p:nvSpPr>
          <p:cNvPr id="33" name="Rectangle 4"/>
          <p:cNvSpPr txBox="1">
            <a:spLocks noChangeArrowheads="1"/>
          </p:cNvSpPr>
          <p:nvPr/>
        </p:nvSpPr>
        <p:spPr bwMode="auto">
          <a:xfrm>
            <a:off x="1987550" y="1974850"/>
            <a:ext cx="2774950" cy="806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defRPr/>
            </a:pPr>
            <a:r>
              <a:rPr lang="en-US" altLang="en-US" sz="4400" dirty="0" smtClean="0">
                <a:solidFill>
                  <a:prstClr val="black"/>
                </a:solidFill>
                <a:latin typeface="Times New Roman" pitchFamily="18" charset="0"/>
              </a:rPr>
              <a:t>Avoid</a:t>
            </a:r>
          </a:p>
          <a:p>
            <a:pPr eaLnBrk="0" fontAlgn="base" hangingPunct="0">
              <a:spcBef>
                <a:spcPct val="0"/>
              </a:spcBef>
              <a:spcAft>
                <a:spcPct val="0"/>
              </a:spcAft>
              <a:buFontTx/>
              <a:buNone/>
              <a:defRPr/>
            </a:pPr>
            <a:endParaRPr lang="en-US" altLang="en-US" sz="4400" dirty="0">
              <a:solidFill>
                <a:prstClr val="black"/>
              </a:solidFill>
              <a:latin typeface="Times New Roman" pitchFamily="18" charset="0"/>
            </a:endParaRPr>
          </a:p>
          <a:p>
            <a:pPr eaLnBrk="0" fontAlgn="base" hangingPunct="0">
              <a:spcBef>
                <a:spcPct val="0"/>
              </a:spcBef>
              <a:spcAft>
                <a:spcPct val="0"/>
              </a:spcAft>
              <a:buFontTx/>
              <a:buNone/>
              <a:defRPr/>
            </a:pPr>
            <a:endParaRPr lang="en-US" altLang="en-US" sz="4400" dirty="0" smtClean="0">
              <a:solidFill>
                <a:prstClr val="black"/>
              </a:solidFill>
              <a:latin typeface="Times New Roman" pitchFamily="18" charset="0"/>
            </a:endParaRPr>
          </a:p>
          <a:p>
            <a:pPr eaLnBrk="0" fontAlgn="base" hangingPunct="0">
              <a:spcBef>
                <a:spcPct val="0"/>
              </a:spcBef>
              <a:spcAft>
                <a:spcPct val="0"/>
              </a:spcAft>
              <a:buFontTx/>
              <a:buNone/>
              <a:defRPr/>
            </a:pPr>
            <a:r>
              <a:rPr lang="en-US" altLang="en-US" sz="4400" dirty="0" smtClean="0">
                <a:solidFill>
                  <a:srgbClr val="4F81BD">
                    <a:lumMod val="50000"/>
                  </a:srgbClr>
                </a:solidFill>
                <a:latin typeface="Times New Roman" pitchFamily="18" charset="0"/>
              </a:rPr>
              <a:t>Reduce</a:t>
            </a:r>
            <a:endParaRPr lang="en-US" altLang="en-US" sz="6600" dirty="0">
              <a:solidFill>
                <a:srgbClr val="4F81BD">
                  <a:lumMod val="50000"/>
                </a:srgbClr>
              </a:solidFill>
              <a:latin typeface="Times New Roman" pitchFamily="18" charset="0"/>
            </a:endParaRPr>
          </a:p>
          <a:p>
            <a:pPr eaLnBrk="0" fontAlgn="base" hangingPunct="0">
              <a:spcBef>
                <a:spcPct val="0"/>
              </a:spcBef>
              <a:spcAft>
                <a:spcPct val="0"/>
              </a:spcAft>
              <a:buFontTx/>
              <a:buNone/>
              <a:defRPr/>
            </a:pPr>
            <a:endParaRPr lang="en-US" altLang="en-US" sz="2000" dirty="0">
              <a:solidFill>
                <a:prstClr val="black"/>
              </a:solidFill>
              <a:latin typeface="Times New Roman" pitchFamily="18" charset="0"/>
            </a:endParaRPr>
          </a:p>
        </p:txBody>
      </p:sp>
      <p:sp>
        <p:nvSpPr>
          <p:cNvPr id="34" name="Right Brace 33"/>
          <p:cNvSpPr/>
          <p:nvPr/>
        </p:nvSpPr>
        <p:spPr>
          <a:xfrm>
            <a:off x="1693863" y="1974850"/>
            <a:ext cx="257175" cy="835025"/>
          </a:xfrm>
          <a:prstGeom prst="rightBrace">
            <a:avLst>
              <a:gd name="adj1" fmla="val 44444"/>
              <a:gd name="adj2" fmla="val 5028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sz="2400">
              <a:solidFill>
                <a:prstClr val="black"/>
              </a:solidFill>
            </a:endParaRPr>
          </a:p>
        </p:txBody>
      </p:sp>
      <p:sp>
        <p:nvSpPr>
          <p:cNvPr id="35" name="Right Brace 34"/>
          <p:cNvSpPr/>
          <p:nvPr/>
        </p:nvSpPr>
        <p:spPr>
          <a:xfrm>
            <a:off x="1730375" y="2987675"/>
            <a:ext cx="257175" cy="3035300"/>
          </a:xfrm>
          <a:prstGeom prst="rightBrace">
            <a:avLst>
              <a:gd name="adj1" fmla="val 44444"/>
              <a:gd name="adj2" fmla="val 50285"/>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sz="2400">
              <a:solidFill>
                <a:prstClr val="black"/>
              </a:solidFill>
            </a:endParaRPr>
          </a:p>
        </p:txBody>
      </p:sp>
      <p:sp>
        <p:nvSpPr>
          <p:cNvPr id="36" name="Rectangle 35"/>
          <p:cNvSpPr/>
          <p:nvPr/>
        </p:nvSpPr>
        <p:spPr>
          <a:xfrm>
            <a:off x="268288" y="2293938"/>
            <a:ext cx="1425575" cy="487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7" name="Rectangle 36"/>
          <p:cNvSpPr/>
          <p:nvPr/>
        </p:nvSpPr>
        <p:spPr>
          <a:xfrm>
            <a:off x="188913" y="3246438"/>
            <a:ext cx="1425575" cy="487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cxnSp>
        <p:nvCxnSpPr>
          <p:cNvPr id="38" name="Straight Connector 37"/>
          <p:cNvCxnSpPr/>
          <p:nvPr/>
        </p:nvCxnSpPr>
        <p:spPr>
          <a:xfrm>
            <a:off x="1733550" y="2957513"/>
            <a:ext cx="2249488" cy="0"/>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127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1066800"/>
            <a:ext cx="9159876"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4"/>
          <p:cNvSpPr txBox="1">
            <a:spLocks noChangeArrowheads="1"/>
          </p:cNvSpPr>
          <p:nvPr/>
        </p:nvSpPr>
        <p:spPr bwMode="auto">
          <a:xfrm>
            <a:off x="6446838" y="2078038"/>
            <a:ext cx="27733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4400" smtClean="0">
                <a:solidFill>
                  <a:srgbClr val="624D38"/>
                </a:solidFill>
                <a:latin typeface="Times New Roman" pitchFamily="18" charset="0"/>
                <a:ea typeface="ＭＳ Ｐゴシック" pitchFamily="34" charset="-128"/>
              </a:rPr>
              <a:t>Avoid</a:t>
            </a:r>
          </a:p>
          <a:p>
            <a:pPr fontAlgn="base">
              <a:spcBef>
                <a:spcPct val="0"/>
              </a:spcBef>
              <a:spcAft>
                <a:spcPct val="0"/>
              </a:spcAft>
              <a:buFontTx/>
              <a:buNone/>
            </a:pPr>
            <a:endParaRPr lang="en-US" altLang="en-US" sz="4400" smtClean="0">
              <a:solidFill>
                <a:srgbClr val="624D38"/>
              </a:solidFill>
              <a:latin typeface="Times New Roman" pitchFamily="18" charset="0"/>
              <a:ea typeface="ＭＳ Ｐゴシック" pitchFamily="34" charset="-128"/>
            </a:endParaRPr>
          </a:p>
          <a:p>
            <a:pPr fontAlgn="base">
              <a:spcBef>
                <a:spcPct val="0"/>
              </a:spcBef>
              <a:spcAft>
                <a:spcPct val="0"/>
              </a:spcAft>
              <a:buFontTx/>
              <a:buNone/>
            </a:pPr>
            <a:endParaRPr lang="en-US" altLang="en-US" sz="4400" smtClean="0">
              <a:solidFill>
                <a:srgbClr val="624D38"/>
              </a:solidFill>
              <a:latin typeface="Times New Roman" pitchFamily="18" charset="0"/>
              <a:ea typeface="ＭＳ Ｐゴシック" pitchFamily="34" charset="-128"/>
            </a:endParaRPr>
          </a:p>
          <a:p>
            <a:pPr fontAlgn="base">
              <a:spcBef>
                <a:spcPct val="0"/>
              </a:spcBef>
              <a:spcAft>
                <a:spcPct val="0"/>
              </a:spcAft>
              <a:buFontTx/>
              <a:buNone/>
            </a:pPr>
            <a:r>
              <a:rPr lang="en-US" altLang="en-US" sz="4400" smtClean="0">
                <a:solidFill>
                  <a:srgbClr val="39611E"/>
                </a:solidFill>
                <a:latin typeface="Times New Roman" pitchFamily="18" charset="0"/>
                <a:ea typeface="ＭＳ Ｐゴシック" pitchFamily="34" charset="-128"/>
              </a:rPr>
              <a:t>Reduce</a:t>
            </a:r>
            <a:endParaRPr lang="en-US" altLang="en-US" sz="6600" smtClean="0">
              <a:solidFill>
                <a:srgbClr val="39611E"/>
              </a:solidFill>
              <a:latin typeface="Times New Roman" pitchFamily="18" charset="0"/>
              <a:ea typeface="ＭＳ Ｐゴシック" pitchFamily="34" charset="-128"/>
            </a:endParaRPr>
          </a:p>
          <a:p>
            <a:pPr fontAlgn="base">
              <a:spcBef>
                <a:spcPct val="0"/>
              </a:spcBef>
              <a:spcAft>
                <a:spcPct val="0"/>
              </a:spcAft>
              <a:buFontTx/>
              <a:buNone/>
            </a:pPr>
            <a:endParaRPr lang="en-US" altLang="en-US" sz="2000" smtClean="0">
              <a:solidFill>
                <a:srgbClr val="624D38"/>
              </a:solidFill>
              <a:latin typeface="Times New Roman" pitchFamily="18" charset="0"/>
              <a:ea typeface="ＭＳ Ｐゴシック" pitchFamily="34" charset="-128"/>
            </a:endParaRPr>
          </a:p>
        </p:txBody>
      </p:sp>
      <p:sp>
        <p:nvSpPr>
          <p:cNvPr id="14" name="Right Brace 13"/>
          <p:cNvSpPr/>
          <p:nvPr/>
        </p:nvSpPr>
        <p:spPr>
          <a:xfrm>
            <a:off x="6151563" y="2078038"/>
            <a:ext cx="257175" cy="835025"/>
          </a:xfrm>
          <a:prstGeom prst="rightBrace">
            <a:avLst>
              <a:gd name="adj1" fmla="val 44444"/>
              <a:gd name="adj2" fmla="val 50285"/>
            </a:avLst>
          </a:prstGeom>
          <a:noFill/>
          <a:ln w="28575" cap="flat" cmpd="sng" algn="ctr">
            <a:solidFill>
              <a:srgbClr val="624D38"/>
            </a:solidFill>
            <a:prstDash val="solid"/>
          </a:ln>
          <a:effectLst/>
        </p:spPr>
        <p:txBody>
          <a:bodyPr anchor="ctr"/>
          <a:lstStyle/>
          <a:p>
            <a:pPr algn="ctr">
              <a:defRPr/>
            </a:pPr>
            <a:endParaRPr lang="en-US" kern="0">
              <a:solidFill>
                <a:srgbClr val="624D38"/>
              </a:solidFill>
              <a:latin typeface="Century Gothic"/>
              <a:ea typeface="ＭＳ Ｐゴシック" pitchFamily="34" charset="-128"/>
            </a:endParaRPr>
          </a:p>
        </p:txBody>
      </p:sp>
      <p:sp>
        <p:nvSpPr>
          <p:cNvPr id="15" name="Right Brace 14"/>
          <p:cNvSpPr/>
          <p:nvPr/>
        </p:nvSpPr>
        <p:spPr>
          <a:xfrm>
            <a:off x="6189663" y="3090863"/>
            <a:ext cx="257175" cy="3036887"/>
          </a:xfrm>
          <a:prstGeom prst="rightBrace">
            <a:avLst>
              <a:gd name="adj1" fmla="val 44444"/>
              <a:gd name="adj2" fmla="val 50285"/>
            </a:avLst>
          </a:prstGeom>
          <a:noFill/>
          <a:ln w="28575" cap="flat" cmpd="sng" algn="ctr">
            <a:solidFill>
              <a:srgbClr val="72C23C">
                <a:lumMod val="75000"/>
              </a:srgbClr>
            </a:solidFill>
            <a:prstDash val="solid"/>
          </a:ln>
          <a:effectLst/>
        </p:spPr>
        <p:txBody>
          <a:bodyPr anchor="ctr"/>
          <a:lstStyle/>
          <a:p>
            <a:pPr algn="ctr">
              <a:defRPr/>
            </a:pPr>
            <a:endParaRPr lang="en-US" kern="0">
              <a:solidFill>
                <a:srgbClr val="624D38"/>
              </a:solidFill>
              <a:latin typeface="Century Gothic"/>
              <a:ea typeface="ＭＳ Ｐゴシック" pitchFamily="34" charset="-128"/>
            </a:endParaRPr>
          </a:p>
        </p:txBody>
      </p:sp>
      <p:sp>
        <p:nvSpPr>
          <p:cNvPr id="16" name="Rectangle 15"/>
          <p:cNvSpPr/>
          <p:nvPr/>
        </p:nvSpPr>
        <p:spPr>
          <a:xfrm>
            <a:off x="4725988" y="2397125"/>
            <a:ext cx="1425575" cy="487363"/>
          </a:xfrm>
          <a:prstGeom prst="rect">
            <a:avLst/>
          </a:prstGeom>
          <a:solidFill>
            <a:srgbClr val="FFFFFF"/>
          </a:solidFill>
          <a:ln w="12700" cap="flat" cmpd="sng" algn="ctr">
            <a:solidFill>
              <a:srgbClr val="FFFFFF"/>
            </a:solidFill>
            <a:prstDash val="solid"/>
          </a:ln>
          <a:effectLst/>
        </p:spPr>
        <p:txBody>
          <a:bodyPr anchor="ctr"/>
          <a:lstStyle/>
          <a:p>
            <a:pPr algn="ctr">
              <a:defRPr/>
            </a:pPr>
            <a:endParaRPr lang="en-US" kern="0">
              <a:solidFill>
                <a:srgbClr val="FFFFFF"/>
              </a:solidFill>
              <a:latin typeface="Century Gothic"/>
              <a:ea typeface="ＭＳ Ｐゴシック" pitchFamily="34" charset="-128"/>
            </a:endParaRPr>
          </a:p>
        </p:txBody>
      </p:sp>
      <p:sp>
        <p:nvSpPr>
          <p:cNvPr id="17" name="Rectangle 16"/>
          <p:cNvSpPr/>
          <p:nvPr/>
        </p:nvSpPr>
        <p:spPr>
          <a:xfrm>
            <a:off x="4646613" y="3349625"/>
            <a:ext cx="1427162" cy="487363"/>
          </a:xfrm>
          <a:prstGeom prst="rect">
            <a:avLst/>
          </a:prstGeom>
          <a:solidFill>
            <a:srgbClr val="FFFFFF"/>
          </a:solidFill>
          <a:ln w="12700" cap="flat" cmpd="sng" algn="ctr">
            <a:solidFill>
              <a:srgbClr val="FFFFFF"/>
            </a:solidFill>
            <a:prstDash val="solid"/>
          </a:ln>
          <a:effectLst/>
        </p:spPr>
        <p:txBody>
          <a:bodyPr anchor="ctr"/>
          <a:lstStyle/>
          <a:p>
            <a:pPr algn="ctr">
              <a:defRPr/>
            </a:pPr>
            <a:endParaRPr lang="en-US" kern="0">
              <a:solidFill>
                <a:srgbClr val="FFFFFF"/>
              </a:solidFill>
              <a:latin typeface="Century Gothic"/>
              <a:ea typeface="ＭＳ Ｐゴシック" pitchFamily="34" charset="-128"/>
            </a:endParaRPr>
          </a:p>
        </p:txBody>
      </p:sp>
      <p:cxnSp>
        <p:nvCxnSpPr>
          <p:cNvPr id="11279" name="Straight Connector 17"/>
          <p:cNvCxnSpPr>
            <a:cxnSpLocks noChangeShapeType="1"/>
          </p:cNvCxnSpPr>
          <p:nvPr/>
        </p:nvCxnSpPr>
        <p:spPr bwMode="auto">
          <a:xfrm>
            <a:off x="6056313" y="3062288"/>
            <a:ext cx="2249487" cy="0"/>
          </a:xfrm>
          <a:prstGeom prst="line">
            <a:avLst/>
          </a:prstGeom>
          <a:noFill/>
          <a:ln w="22225" algn="ctr">
            <a:solidFill>
              <a:srgbClr val="FF0000"/>
            </a:solidFill>
            <a:prstDash val="sysDot"/>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pPr>
              <a:defRPr/>
            </a:pPr>
            <a:fld id="{2544E376-3CD1-4F42-9D42-8CB00AC60FA6}" type="slidenum">
              <a:rPr lang="en-US" altLang="en-US" smtClean="0">
                <a:solidFill>
                  <a:prstClr val="black">
                    <a:tint val="75000"/>
                  </a:prstClr>
                </a:solidFill>
              </a:rPr>
              <a:pPr>
                <a:defRPr/>
              </a:pPr>
              <a:t>5</a:t>
            </a:fld>
            <a:endParaRPr lang="en-US" altLang="en-US">
              <a:solidFill>
                <a:prstClr val="black">
                  <a:tint val="75000"/>
                </a:prstClr>
              </a:solidFill>
            </a:endParaRPr>
          </a:p>
        </p:txBody>
      </p:sp>
    </p:spTree>
    <p:extLst>
      <p:ext uri="{BB962C8B-B14F-4D97-AF65-F5344CB8AC3E}">
        <p14:creationId xmlns:p14="http://schemas.microsoft.com/office/powerpoint/2010/main" val="1096616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0" y="131763"/>
            <a:ext cx="9639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dirty="0">
                <a:solidFill>
                  <a:prstClr val="black"/>
                </a:solidFill>
              </a:rPr>
              <a:t>Climate Targets - Ambitious but Achievable</a:t>
            </a:r>
            <a:endParaRPr lang="en-US" sz="3600" dirty="0">
              <a:solidFill>
                <a:prstClr val="black"/>
              </a:solidFill>
            </a:endParaRPr>
          </a:p>
        </p:txBody>
      </p:sp>
      <p:pic>
        <p:nvPicPr>
          <p:cNvPr id="1229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txBox="1">
            <a:spLocks noChangeArrowheads="1"/>
          </p:cNvSpPr>
          <p:nvPr/>
        </p:nvSpPr>
        <p:spPr bwMode="auto">
          <a:xfrm>
            <a:off x="6215063" y="1849438"/>
            <a:ext cx="2928937" cy="185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0" fontAlgn="base" hangingPunct="0">
              <a:spcBef>
                <a:spcPct val="0"/>
              </a:spcBef>
              <a:spcAft>
                <a:spcPts val="600"/>
              </a:spcAft>
              <a:buFontTx/>
              <a:buNone/>
            </a:pPr>
            <a:r>
              <a:rPr lang="en-US" altLang="en-US" sz="2600" smtClean="0">
                <a:solidFill>
                  <a:srgbClr val="000000"/>
                </a:solidFill>
                <a:latin typeface="Times New Roman" pitchFamily="18" charset="0"/>
                <a:ea typeface="ＭＳ Ｐゴシック" pitchFamily="34" charset="-128"/>
              </a:rPr>
              <a:t>Fed. Fuel Standard</a:t>
            </a:r>
          </a:p>
          <a:p>
            <a:pPr eaLnBrk="0" fontAlgn="base" hangingPunct="0">
              <a:spcBef>
                <a:spcPct val="0"/>
              </a:spcBef>
              <a:spcAft>
                <a:spcPts val="800"/>
              </a:spcAft>
              <a:buFontTx/>
              <a:buNone/>
            </a:pPr>
            <a:r>
              <a:rPr lang="en-US" altLang="en-US" sz="2600" smtClean="0">
                <a:solidFill>
                  <a:srgbClr val="000000"/>
                </a:solidFill>
                <a:latin typeface="Times New Roman" pitchFamily="18" charset="0"/>
                <a:ea typeface="ＭＳ Ｐゴシック" pitchFamily="34" charset="-128"/>
              </a:rPr>
              <a:t>State Renewable Portfolio </a:t>
            </a:r>
          </a:p>
          <a:p>
            <a:pPr eaLnBrk="0" fontAlgn="base" hangingPunct="0">
              <a:spcBef>
                <a:spcPct val="0"/>
              </a:spcBef>
              <a:spcAft>
                <a:spcPts val="800"/>
              </a:spcAft>
              <a:buFontTx/>
              <a:buNone/>
            </a:pPr>
            <a:r>
              <a:rPr lang="en-US" altLang="en-US" sz="2600" smtClean="0">
                <a:solidFill>
                  <a:srgbClr val="000000"/>
                </a:solidFill>
                <a:latin typeface="Times New Roman" pitchFamily="18" charset="0"/>
                <a:ea typeface="ＭＳ Ｐゴシック" pitchFamily="34" charset="-128"/>
              </a:rPr>
              <a:t>WA Energy Code</a:t>
            </a:r>
          </a:p>
        </p:txBody>
      </p:sp>
      <p:cxnSp>
        <p:nvCxnSpPr>
          <p:cNvPr id="14" name="Straight Connector 13"/>
          <p:cNvCxnSpPr/>
          <p:nvPr/>
        </p:nvCxnSpPr>
        <p:spPr>
          <a:xfrm>
            <a:off x="725488" y="2971800"/>
            <a:ext cx="5311775" cy="0"/>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75" y="5867400"/>
            <a:ext cx="2343150" cy="30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477000" y="5867400"/>
            <a:ext cx="2209800" cy="657225"/>
          </a:xfrm>
          <a:prstGeom prst="rect">
            <a:avLst/>
          </a:prstGeom>
          <a:solidFill>
            <a:srgbClr val="FFFFFF"/>
          </a:solidFill>
          <a:ln w="12700" cap="flat" cmpd="sng" algn="ctr">
            <a:solidFill>
              <a:srgbClr val="FFFFFF"/>
            </a:solidFill>
            <a:prstDash val="solid"/>
          </a:ln>
          <a:effectLst/>
        </p:spPr>
        <p:txBody>
          <a:bodyPr anchor="ctr"/>
          <a:lstStyle/>
          <a:p>
            <a:pPr algn="ctr">
              <a:defRPr/>
            </a:pPr>
            <a:endParaRPr lang="en-US" kern="0">
              <a:solidFill>
                <a:srgbClr val="FFFFFF"/>
              </a:solidFill>
              <a:latin typeface="Century Gothic"/>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2544E376-3CD1-4F42-9D42-8CB00AC60FA6}" type="slidenum">
              <a:rPr lang="en-US" altLang="en-US" smtClean="0">
                <a:solidFill>
                  <a:prstClr val="black">
                    <a:tint val="75000"/>
                  </a:prstClr>
                </a:solidFill>
              </a:rPr>
              <a:pPr>
                <a:defRPr/>
              </a:pPr>
              <a:t>6</a:t>
            </a:fld>
            <a:endParaRPr lang="en-US" altLang="en-US">
              <a:solidFill>
                <a:prstClr val="black">
                  <a:tint val="75000"/>
                </a:prstClr>
              </a:solidFill>
            </a:endParaRPr>
          </a:p>
        </p:txBody>
      </p:sp>
    </p:spTree>
    <p:extLst>
      <p:ext uri="{BB962C8B-B14F-4D97-AF65-F5344CB8AC3E}">
        <p14:creationId xmlns:p14="http://schemas.microsoft.com/office/powerpoint/2010/main" val="3551319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114300" y="131763"/>
            <a:ext cx="9639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dirty="0">
                <a:solidFill>
                  <a:prstClr val="black"/>
                </a:solidFill>
              </a:rPr>
              <a:t>Climate Targets - Ambitious but Achievable</a:t>
            </a:r>
            <a:endParaRPr lang="en-US" sz="3600" dirty="0">
              <a:solidFill>
                <a:prstClr val="black"/>
              </a:solidFill>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762317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552486551"/>
              </p:ext>
            </p:extLst>
          </p:nvPr>
        </p:nvGraphicFramePr>
        <p:xfrm>
          <a:off x="7696200" y="2173288"/>
          <a:ext cx="1447800" cy="3770312"/>
        </p:xfrm>
        <a:graphic>
          <a:graphicData uri="http://schemas.openxmlformats.org/drawingml/2006/table">
            <a:tbl>
              <a:tblPr firstRow="1" bandRow="1">
                <a:tableStyleId>{5C22544A-7EE6-4342-B048-85BDC9FD1C3A}</a:tableStyleId>
              </a:tblPr>
              <a:tblGrid>
                <a:gridCol w="720423"/>
                <a:gridCol w="727377"/>
              </a:tblGrid>
              <a:tr h="704902">
                <a:tc gridSpan="2">
                  <a:txBody>
                    <a:bodyPr/>
                    <a:lstStyle/>
                    <a:p>
                      <a:pPr marL="0" marR="0" algn="ctr">
                        <a:spcBef>
                          <a:spcPts val="0"/>
                        </a:spcBef>
                        <a:spcAft>
                          <a:spcPts val="0"/>
                        </a:spcAft>
                      </a:pPr>
                      <a:r>
                        <a:rPr lang="en-US" sz="1800" b="1" dirty="0" smtClean="0">
                          <a:solidFill>
                            <a:schemeClr val="tx1"/>
                          </a:solidFill>
                          <a:latin typeface="Times New Roman"/>
                          <a:ea typeface="Times New Roman"/>
                        </a:rPr>
                        <a:t>Levels</a:t>
                      </a:r>
                      <a:r>
                        <a:rPr lang="en-US" sz="1800" b="1" baseline="0" dirty="0" smtClean="0">
                          <a:solidFill>
                            <a:schemeClr val="tx1"/>
                          </a:solidFill>
                          <a:latin typeface="Times New Roman"/>
                          <a:ea typeface="Times New Roman"/>
                        </a:rPr>
                        <a:t> of</a:t>
                      </a:r>
                      <a:endParaRPr lang="en-US" sz="1800" b="1" dirty="0" smtClean="0">
                        <a:solidFill>
                          <a:schemeClr val="tx1"/>
                        </a:solidFill>
                        <a:latin typeface="Times New Roman"/>
                        <a:ea typeface="Times New Roman"/>
                      </a:endParaRPr>
                    </a:p>
                    <a:p>
                      <a:pPr marL="0" marR="0" algn="ctr">
                        <a:spcBef>
                          <a:spcPts val="0"/>
                        </a:spcBef>
                        <a:spcAft>
                          <a:spcPts val="0"/>
                        </a:spcAft>
                      </a:pPr>
                      <a:r>
                        <a:rPr lang="en-US" sz="1800" b="1" dirty="0" smtClean="0">
                          <a:solidFill>
                            <a:schemeClr val="tx1"/>
                          </a:solidFill>
                          <a:latin typeface="Times New Roman"/>
                          <a:ea typeface="Times New Roman"/>
                        </a:rPr>
                        <a:t>Influence</a:t>
                      </a:r>
                      <a:endParaRPr lang="en-US" sz="1800" b="1" dirty="0">
                        <a:solidFill>
                          <a:schemeClr val="tx1"/>
                        </a:solidFill>
                        <a:latin typeface="Times New Roman"/>
                        <a:ea typeface="Times New Roman"/>
                      </a:endParaRPr>
                    </a:p>
                  </a:txBody>
                  <a:tcPr marL="78078" marR="78078" marT="78090" marB="78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spcBef>
                          <a:spcPts val="0"/>
                        </a:spcBef>
                        <a:spcAft>
                          <a:spcPts val="0"/>
                        </a:spcAft>
                      </a:pPr>
                      <a:endParaRPr lang="en-US" sz="2200" b="1" dirty="0">
                        <a:solidFill>
                          <a:schemeClr val="tx1"/>
                        </a:solidFill>
                        <a:latin typeface="Times New Roman"/>
                        <a:ea typeface="Times New Roman"/>
                      </a:endParaRPr>
                    </a:p>
                  </a:txBody>
                  <a:tcPr marL="78078" marR="78078" marT="78078" marB="780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5979">
                <a:tc>
                  <a:txBody>
                    <a:bodyPr/>
                    <a:lstStyle/>
                    <a:p>
                      <a:pPr marL="0" marR="0" algn="ctr">
                        <a:spcBef>
                          <a:spcPts val="0"/>
                        </a:spcBef>
                        <a:spcAft>
                          <a:spcPts val="0"/>
                        </a:spcAft>
                      </a:pPr>
                      <a:r>
                        <a:rPr lang="en-US" sz="1800" b="1" dirty="0" smtClean="0">
                          <a:solidFill>
                            <a:schemeClr val="tx1"/>
                          </a:solidFill>
                        </a:rPr>
                        <a:t>Local</a:t>
                      </a:r>
                      <a:endParaRPr lang="en-US" sz="1800" b="1" dirty="0">
                        <a:solidFill>
                          <a:schemeClr val="tx1"/>
                        </a:solidFill>
                        <a:latin typeface="Times New Roman"/>
                        <a:ea typeface="Times New Roman"/>
                      </a:endParaRPr>
                    </a:p>
                  </a:txBody>
                  <a:tcPr marL="78078" marR="78078" marT="78090" marB="78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smtClean="0">
                          <a:solidFill>
                            <a:schemeClr val="tx1"/>
                          </a:solidFill>
                          <a:latin typeface="+mn-lt"/>
                          <a:ea typeface="+mn-ea"/>
                        </a:rPr>
                        <a:t>State</a:t>
                      </a:r>
                      <a:endParaRPr lang="en-US" sz="1800" b="1" dirty="0">
                        <a:solidFill>
                          <a:schemeClr val="tx1"/>
                        </a:solidFill>
                        <a:latin typeface="Times New Roman"/>
                        <a:ea typeface="Times New Roman"/>
                      </a:endParaRPr>
                    </a:p>
                  </a:txBody>
                  <a:tcPr marL="78078" marR="78078" marT="78090" marB="78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8559">
                <a:tc>
                  <a:txBody>
                    <a:bodyPr/>
                    <a:lstStyle/>
                    <a:p>
                      <a:pPr marL="0" marR="0" algn="ctr">
                        <a:spcBef>
                          <a:spcPts val="0"/>
                        </a:spcBef>
                        <a:spcAft>
                          <a:spcPts val="0"/>
                        </a:spcAft>
                      </a:pPr>
                      <a:r>
                        <a:rPr lang="en-US" sz="1800" b="1" dirty="0" smtClean="0">
                          <a:solidFill>
                            <a:schemeClr val="tx1"/>
                          </a:solidFill>
                          <a:latin typeface="+mj-lt"/>
                        </a:rPr>
                        <a:t> </a:t>
                      </a:r>
                      <a:endParaRPr lang="en-US" sz="1800" b="1" dirty="0">
                        <a:solidFill>
                          <a:schemeClr val="tx1"/>
                        </a:solidFill>
                        <a:latin typeface="+mj-lt"/>
                        <a:ea typeface="Times New Roman"/>
                      </a:endParaRP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smtClean="0">
                          <a:solidFill>
                            <a:schemeClr val="tx1"/>
                          </a:solidFill>
                          <a:latin typeface="+mj-lt"/>
                          <a:ea typeface="Times New Roman"/>
                        </a:rPr>
                        <a:t>X</a:t>
                      </a:r>
                      <a:endParaRPr lang="en-US" sz="1800" b="1" dirty="0">
                        <a:solidFill>
                          <a:schemeClr val="tx1"/>
                        </a:solidFill>
                        <a:latin typeface="+mj-lt"/>
                        <a:ea typeface="Times New Roman"/>
                      </a:endParaRP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0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Times New Roman"/>
                          <a:cs typeface="+mn-cs"/>
                        </a:rPr>
                        <a:t>X</a:t>
                      </a: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Times New Roman"/>
                          <a:cs typeface="+mn-cs"/>
                        </a:rPr>
                        <a:t>X</a:t>
                      </a: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7257">
                <a:tc>
                  <a:txBody>
                    <a:bodyPr/>
                    <a:lstStyle/>
                    <a:p>
                      <a:pPr marL="0" marR="0" indent="0" algn="ctr" defTabSz="914400" rtl="0" eaLnBrk="1" fontAlgn="auto" latinLnBrk="0" hangingPunct="1">
                        <a:lnSpc>
                          <a:spcPct val="100000"/>
                        </a:lnSpc>
                        <a:spcBef>
                          <a:spcPts val="200"/>
                        </a:spcBef>
                        <a:spcAft>
                          <a:spcPts val="0"/>
                        </a:spcAft>
                        <a:buClrTx/>
                        <a:buSzTx/>
                        <a:buFontTx/>
                        <a:buNone/>
                        <a:tabLst/>
                        <a:defRPr/>
                      </a:pPr>
                      <a:r>
                        <a:rPr lang="en-US" sz="1800" b="1" kern="1200" dirty="0" smtClean="0">
                          <a:solidFill>
                            <a:schemeClr val="tx1"/>
                          </a:solidFill>
                          <a:latin typeface="+mn-lt"/>
                          <a:ea typeface="Times New Roman"/>
                          <a:cs typeface="+mn-cs"/>
                        </a:rPr>
                        <a:t>X</a:t>
                      </a: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200"/>
                        </a:spcBef>
                        <a:spcAft>
                          <a:spcPts val="0"/>
                        </a:spcAft>
                        <a:buClrTx/>
                        <a:buSzTx/>
                        <a:buFontTx/>
                        <a:buNone/>
                        <a:tabLst/>
                        <a:defRPr/>
                      </a:pPr>
                      <a:r>
                        <a:rPr lang="en-US" sz="1800" b="1" kern="1200" dirty="0" smtClean="0">
                          <a:solidFill>
                            <a:schemeClr val="tx1"/>
                          </a:solidFill>
                          <a:latin typeface="+mn-lt"/>
                          <a:ea typeface="Times New Roman"/>
                          <a:cs typeface="+mn-cs"/>
                        </a:rPr>
                        <a:t>X</a:t>
                      </a: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13074">
                <a:tc>
                  <a:txBody>
                    <a:bodyPr/>
                    <a:lstStyle/>
                    <a:p>
                      <a:pPr marL="0" marR="0" algn="ctr">
                        <a:spcBef>
                          <a:spcPts val="200"/>
                        </a:spcBef>
                        <a:spcAft>
                          <a:spcPts val="0"/>
                        </a:spcAft>
                      </a:pPr>
                      <a:r>
                        <a:rPr lang="en-US" sz="1800" b="0" dirty="0" smtClean="0">
                          <a:solidFill>
                            <a:schemeClr val="tx1"/>
                          </a:solidFill>
                          <a:latin typeface="+mj-lt"/>
                          <a:ea typeface="Times New Roman"/>
                        </a:rPr>
                        <a:t>\</a:t>
                      </a:r>
                      <a:endParaRPr lang="en-US" sz="1800" b="0" dirty="0">
                        <a:solidFill>
                          <a:schemeClr val="tx1"/>
                        </a:solidFill>
                        <a:latin typeface="+mj-lt"/>
                        <a:ea typeface="Times New Roman"/>
                      </a:endParaRP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200"/>
                        </a:spcBef>
                        <a:spcAft>
                          <a:spcPts val="0"/>
                        </a:spcAft>
                        <a:buClrTx/>
                        <a:buSzTx/>
                        <a:buFontTx/>
                        <a:buNone/>
                        <a:tabLst/>
                        <a:defRPr/>
                      </a:pPr>
                      <a:r>
                        <a:rPr lang="en-US" sz="1800" b="1" kern="1200" dirty="0" smtClean="0">
                          <a:solidFill>
                            <a:schemeClr val="tx1"/>
                          </a:solidFill>
                          <a:latin typeface="+mn-lt"/>
                          <a:ea typeface="Times New Roman"/>
                          <a:cs typeface="+mn-cs"/>
                        </a:rPr>
                        <a:t>X</a:t>
                      </a:r>
                    </a:p>
                    <a:p>
                      <a:pPr marL="0" marR="0" algn="ctr">
                        <a:spcBef>
                          <a:spcPts val="200"/>
                        </a:spcBef>
                        <a:spcAft>
                          <a:spcPts val="0"/>
                        </a:spcAft>
                      </a:pPr>
                      <a:endParaRPr lang="en-US" sz="1800" b="1" dirty="0">
                        <a:solidFill>
                          <a:schemeClr val="tx1"/>
                        </a:solidFill>
                        <a:latin typeface="+mj-lt"/>
                        <a:ea typeface="Times New Roman"/>
                      </a:endParaRP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Right Triangle 1"/>
          <p:cNvSpPr/>
          <p:nvPr/>
        </p:nvSpPr>
        <p:spPr>
          <a:xfrm rot="11257410">
            <a:off x="504825" y="3427413"/>
            <a:ext cx="4738688" cy="24241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105400" y="3810000"/>
            <a:ext cx="4038600" cy="2286000"/>
          </a:xfrm>
          <a:prstGeom prst="rect">
            <a:avLst/>
          </a:prstGeom>
          <a:solidFill>
            <a:srgbClr val="FFFFFF"/>
          </a:solidFill>
          <a:ln w="12700" cap="flat" cmpd="sng" algn="ctr">
            <a:solidFill>
              <a:srgbClr val="FFFFFF"/>
            </a:solidFill>
            <a:prstDash val="solid"/>
          </a:ln>
          <a:effectLst/>
        </p:spPr>
        <p:txBody>
          <a:bodyPr anchor="ctr"/>
          <a:lstStyle/>
          <a:p>
            <a:pPr algn="ctr" eaLnBrk="1" fontAlgn="auto" hangingPunct="1">
              <a:spcBef>
                <a:spcPts val="0"/>
              </a:spcBef>
              <a:spcAft>
                <a:spcPts val="0"/>
              </a:spcAft>
              <a:defRPr/>
            </a:pPr>
            <a:endParaRPr lang="en-US" sz="1800" kern="0">
              <a:solidFill>
                <a:srgbClr val="FFFFFF"/>
              </a:solidFill>
              <a:latin typeface="Century Gothic"/>
              <a:ea typeface="+mn-ea"/>
            </a:endParaRPr>
          </a:p>
        </p:txBody>
      </p:sp>
      <p:pic>
        <p:nvPicPr>
          <p:cNvPr id="13340" name="Picture 29"/>
          <p:cNvPicPr>
            <a:picLocks noChangeAspect="1" noChangeArrowheads="1"/>
          </p:cNvPicPr>
          <p:nvPr/>
        </p:nvPicPr>
        <p:blipFill>
          <a:blip r:embed="rId4">
            <a:extLst>
              <a:ext uri="{28A0092B-C50C-407E-A947-70E740481C1C}">
                <a14:useLocalDpi xmlns:a14="http://schemas.microsoft.com/office/drawing/2010/main" val="0"/>
              </a:ext>
            </a:extLst>
          </a:blip>
          <a:srcRect l="19189" t="3305"/>
          <a:stretch>
            <a:fillRect/>
          </a:stretch>
        </p:blipFill>
        <p:spPr bwMode="auto">
          <a:xfrm>
            <a:off x="1752600" y="3733800"/>
            <a:ext cx="38100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685800" y="3124200"/>
            <a:ext cx="4343400" cy="251460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3342"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500688"/>
            <a:ext cx="21431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544E376-3CD1-4F42-9D42-8CB00AC60FA6}" type="slidenum">
              <a:rPr lang="en-US" altLang="en-US" smtClean="0">
                <a:solidFill>
                  <a:prstClr val="black">
                    <a:tint val="75000"/>
                  </a:prstClr>
                </a:solidFill>
              </a:rPr>
              <a:pPr>
                <a:defRPr/>
              </a:pPr>
              <a:t>7</a:t>
            </a:fld>
            <a:endParaRPr lang="en-US" altLang="en-US">
              <a:solidFill>
                <a:prstClr val="black">
                  <a:tint val="75000"/>
                </a:prstClr>
              </a:solidFill>
            </a:endParaRPr>
          </a:p>
        </p:txBody>
      </p:sp>
    </p:spTree>
    <p:extLst>
      <p:ext uri="{BB962C8B-B14F-4D97-AF65-F5344CB8AC3E}">
        <p14:creationId xmlns:p14="http://schemas.microsoft.com/office/powerpoint/2010/main" val="3344851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114300" y="131763"/>
            <a:ext cx="9639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dirty="0">
                <a:solidFill>
                  <a:prstClr val="black"/>
                </a:solidFill>
              </a:rPr>
              <a:t>Climate Targets - Ambitious but Achievable</a:t>
            </a:r>
            <a:endParaRPr lang="en-US" sz="3600" dirty="0">
              <a:solidFill>
                <a:prstClr val="black"/>
              </a:solidFill>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762317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Table 13"/>
          <p:cNvGraphicFramePr>
            <a:graphicFrameLocks noGrp="1"/>
          </p:cNvGraphicFramePr>
          <p:nvPr/>
        </p:nvGraphicFramePr>
        <p:xfrm>
          <a:off x="7696200" y="2173288"/>
          <a:ext cx="1447800" cy="3770312"/>
        </p:xfrm>
        <a:graphic>
          <a:graphicData uri="http://schemas.openxmlformats.org/drawingml/2006/table">
            <a:tbl>
              <a:tblPr firstRow="1" bandRow="1">
                <a:tableStyleId>{5C22544A-7EE6-4342-B048-85BDC9FD1C3A}</a:tableStyleId>
              </a:tblPr>
              <a:tblGrid>
                <a:gridCol w="720423"/>
                <a:gridCol w="727377"/>
              </a:tblGrid>
              <a:tr h="704902">
                <a:tc gridSpan="2">
                  <a:txBody>
                    <a:bodyPr/>
                    <a:lstStyle/>
                    <a:p>
                      <a:pPr marL="0" marR="0" algn="ctr">
                        <a:spcBef>
                          <a:spcPts val="0"/>
                        </a:spcBef>
                        <a:spcAft>
                          <a:spcPts val="0"/>
                        </a:spcAft>
                      </a:pPr>
                      <a:r>
                        <a:rPr lang="en-US" sz="1800" b="1" dirty="0" smtClean="0">
                          <a:solidFill>
                            <a:schemeClr val="tx1"/>
                          </a:solidFill>
                          <a:latin typeface="Times New Roman"/>
                          <a:ea typeface="Times New Roman"/>
                        </a:rPr>
                        <a:t>Levels</a:t>
                      </a:r>
                      <a:r>
                        <a:rPr lang="en-US" sz="1800" b="1" baseline="0" dirty="0" smtClean="0">
                          <a:solidFill>
                            <a:schemeClr val="tx1"/>
                          </a:solidFill>
                          <a:latin typeface="Times New Roman"/>
                          <a:ea typeface="Times New Roman"/>
                        </a:rPr>
                        <a:t> of</a:t>
                      </a:r>
                      <a:endParaRPr lang="en-US" sz="1800" b="1" dirty="0" smtClean="0">
                        <a:solidFill>
                          <a:schemeClr val="tx1"/>
                        </a:solidFill>
                        <a:latin typeface="Times New Roman"/>
                        <a:ea typeface="Times New Roman"/>
                      </a:endParaRPr>
                    </a:p>
                    <a:p>
                      <a:pPr marL="0" marR="0" algn="ctr">
                        <a:spcBef>
                          <a:spcPts val="0"/>
                        </a:spcBef>
                        <a:spcAft>
                          <a:spcPts val="0"/>
                        </a:spcAft>
                      </a:pPr>
                      <a:r>
                        <a:rPr lang="en-US" sz="1800" b="1" dirty="0" smtClean="0">
                          <a:solidFill>
                            <a:schemeClr val="tx1"/>
                          </a:solidFill>
                          <a:latin typeface="Times New Roman"/>
                          <a:ea typeface="Times New Roman"/>
                        </a:rPr>
                        <a:t>Influence</a:t>
                      </a:r>
                      <a:endParaRPr lang="en-US" sz="1800" b="1" dirty="0">
                        <a:solidFill>
                          <a:schemeClr val="tx1"/>
                        </a:solidFill>
                        <a:latin typeface="Times New Roman"/>
                        <a:ea typeface="Times New Roman"/>
                      </a:endParaRPr>
                    </a:p>
                  </a:txBody>
                  <a:tcPr marL="78078" marR="78078" marT="78090" marB="78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spcBef>
                          <a:spcPts val="0"/>
                        </a:spcBef>
                        <a:spcAft>
                          <a:spcPts val="0"/>
                        </a:spcAft>
                      </a:pPr>
                      <a:endParaRPr lang="en-US" sz="2200" b="1" dirty="0">
                        <a:solidFill>
                          <a:schemeClr val="tx1"/>
                        </a:solidFill>
                        <a:latin typeface="Times New Roman"/>
                        <a:ea typeface="Times New Roman"/>
                      </a:endParaRPr>
                    </a:p>
                  </a:txBody>
                  <a:tcPr marL="78078" marR="78078" marT="78078" marB="780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5979">
                <a:tc>
                  <a:txBody>
                    <a:bodyPr/>
                    <a:lstStyle/>
                    <a:p>
                      <a:pPr marL="0" marR="0" algn="ctr">
                        <a:spcBef>
                          <a:spcPts val="0"/>
                        </a:spcBef>
                        <a:spcAft>
                          <a:spcPts val="0"/>
                        </a:spcAft>
                      </a:pPr>
                      <a:r>
                        <a:rPr lang="en-US" sz="1800" b="1" dirty="0" smtClean="0">
                          <a:solidFill>
                            <a:schemeClr val="tx1"/>
                          </a:solidFill>
                        </a:rPr>
                        <a:t>Local</a:t>
                      </a:r>
                      <a:endParaRPr lang="en-US" sz="1800" b="1" dirty="0">
                        <a:solidFill>
                          <a:schemeClr val="tx1"/>
                        </a:solidFill>
                        <a:latin typeface="Times New Roman"/>
                        <a:ea typeface="Times New Roman"/>
                      </a:endParaRPr>
                    </a:p>
                  </a:txBody>
                  <a:tcPr marL="78078" marR="78078" marT="78090" marB="78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smtClean="0">
                          <a:solidFill>
                            <a:schemeClr val="tx1"/>
                          </a:solidFill>
                          <a:latin typeface="+mn-lt"/>
                          <a:ea typeface="+mn-ea"/>
                        </a:rPr>
                        <a:t>State</a:t>
                      </a:r>
                      <a:endParaRPr lang="en-US" sz="1800" b="1" dirty="0">
                        <a:solidFill>
                          <a:schemeClr val="tx1"/>
                        </a:solidFill>
                        <a:latin typeface="Times New Roman"/>
                        <a:ea typeface="Times New Roman"/>
                      </a:endParaRPr>
                    </a:p>
                  </a:txBody>
                  <a:tcPr marL="78078" marR="78078" marT="78090" marB="78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8559">
                <a:tc>
                  <a:txBody>
                    <a:bodyPr/>
                    <a:lstStyle/>
                    <a:p>
                      <a:pPr marL="0" marR="0" algn="ctr">
                        <a:spcBef>
                          <a:spcPts val="0"/>
                        </a:spcBef>
                        <a:spcAft>
                          <a:spcPts val="0"/>
                        </a:spcAft>
                      </a:pPr>
                      <a:r>
                        <a:rPr lang="en-US" sz="1800" b="1" dirty="0" smtClean="0">
                          <a:solidFill>
                            <a:schemeClr val="tx1"/>
                          </a:solidFill>
                          <a:latin typeface="+mj-lt"/>
                        </a:rPr>
                        <a:t> </a:t>
                      </a:r>
                      <a:endParaRPr lang="en-US" sz="1800" b="1" dirty="0">
                        <a:solidFill>
                          <a:schemeClr val="tx1"/>
                        </a:solidFill>
                        <a:latin typeface="+mj-lt"/>
                        <a:ea typeface="Times New Roman"/>
                      </a:endParaRP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smtClean="0">
                          <a:solidFill>
                            <a:schemeClr val="tx1"/>
                          </a:solidFill>
                          <a:latin typeface="+mj-lt"/>
                          <a:ea typeface="Times New Roman"/>
                        </a:rPr>
                        <a:t>X</a:t>
                      </a:r>
                      <a:endParaRPr lang="en-US" sz="1800" b="1" dirty="0">
                        <a:solidFill>
                          <a:schemeClr val="tx1"/>
                        </a:solidFill>
                        <a:latin typeface="+mj-lt"/>
                        <a:ea typeface="Times New Roman"/>
                      </a:endParaRP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0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Times New Roman"/>
                          <a:cs typeface="+mn-cs"/>
                        </a:rPr>
                        <a:t>X</a:t>
                      </a: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Times New Roman"/>
                          <a:cs typeface="+mn-cs"/>
                        </a:rPr>
                        <a:t>X</a:t>
                      </a: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7257">
                <a:tc>
                  <a:txBody>
                    <a:bodyPr/>
                    <a:lstStyle/>
                    <a:p>
                      <a:pPr marL="0" marR="0" indent="0" algn="ctr" defTabSz="914400" rtl="0" eaLnBrk="1" fontAlgn="auto" latinLnBrk="0" hangingPunct="1">
                        <a:lnSpc>
                          <a:spcPct val="100000"/>
                        </a:lnSpc>
                        <a:spcBef>
                          <a:spcPts val="200"/>
                        </a:spcBef>
                        <a:spcAft>
                          <a:spcPts val="0"/>
                        </a:spcAft>
                        <a:buClrTx/>
                        <a:buSzTx/>
                        <a:buFontTx/>
                        <a:buNone/>
                        <a:tabLst/>
                        <a:defRPr/>
                      </a:pPr>
                      <a:r>
                        <a:rPr lang="en-US" sz="1800" b="1" kern="1200" dirty="0" smtClean="0">
                          <a:solidFill>
                            <a:schemeClr val="tx1"/>
                          </a:solidFill>
                          <a:latin typeface="+mn-lt"/>
                          <a:ea typeface="Times New Roman"/>
                          <a:cs typeface="+mn-cs"/>
                        </a:rPr>
                        <a:t>X</a:t>
                      </a: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200"/>
                        </a:spcBef>
                        <a:spcAft>
                          <a:spcPts val="0"/>
                        </a:spcAft>
                        <a:buClrTx/>
                        <a:buSzTx/>
                        <a:buFontTx/>
                        <a:buNone/>
                        <a:tabLst/>
                        <a:defRPr/>
                      </a:pPr>
                      <a:r>
                        <a:rPr lang="en-US" sz="1800" b="1" kern="1200" dirty="0" smtClean="0">
                          <a:solidFill>
                            <a:schemeClr val="tx1"/>
                          </a:solidFill>
                          <a:latin typeface="+mn-lt"/>
                          <a:ea typeface="Times New Roman"/>
                          <a:cs typeface="+mn-cs"/>
                        </a:rPr>
                        <a:t>X</a:t>
                      </a: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13074">
                <a:tc>
                  <a:txBody>
                    <a:bodyPr/>
                    <a:lstStyle/>
                    <a:p>
                      <a:pPr marL="0" marR="0" algn="ctr">
                        <a:spcBef>
                          <a:spcPts val="200"/>
                        </a:spcBef>
                        <a:spcAft>
                          <a:spcPts val="0"/>
                        </a:spcAft>
                      </a:pPr>
                      <a:r>
                        <a:rPr lang="en-US" sz="1800" b="0" dirty="0" smtClean="0">
                          <a:solidFill>
                            <a:schemeClr val="tx1"/>
                          </a:solidFill>
                          <a:latin typeface="+mj-lt"/>
                          <a:ea typeface="Times New Roman"/>
                        </a:rPr>
                        <a:t>\</a:t>
                      </a:r>
                      <a:endParaRPr lang="en-US" sz="1800" b="0" dirty="0">
                        <a:solidFill>
                          <a:schemeClr val="tx1"/>
                        </a:solidFill>
                        <a:latin typeface="+mj-lt"/>
                        <a:ea typeface="Times New Roman"/>
                      </a:endParaRP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200"/>
                        </a:spcBef>
                        <a:spcAft>
                          <a:spcPts val="0"/>
                        </a:spcAft>
                        <a:buClrTx/>
                        <a:buSzTx/>
                        <a:buFontTx/>
                        <a:buNone/>
                        <a:tabLst/>
                        <a:defRPr/>
                      </a:pPr>
                      <a:r>
                        <a:rPr lang="en-US" sz="1800" b="1" kern="1200" dirty="0" smtClean="0">
                          <a:solidFill>
                            <a:schemeClr val="tx1"/>
                          </a:solidFill>
                          <a:latin typeface="+mn-lt"/>
                          <a:ea typeface="Times New Roman"/>
                          <a:cs typeface="+mn-cs"/>
                        </a:rPr>
                        <a:t>X</a:t>
                      </a:r>
                    </a:p>
                    <a:p>
                      <a:pPr marL="0" marR="0" algn="ctr">
                        <a:spcBef>
                          <a:spcPts val="200"/>
                        </a:spcBef>
                        <a:spcAft>
                          <a:spcPts val="0"/>
                        </a:spcAft>
                      </a:pPr>
                      <a:endParaRPr lang="en-US" sz="1800" b="1" dirty="0">
                        <a:solidFill>
                          <a:schemeClr val="tx1"/>
                        </a:solidFill>
                        <a:latin typeface="+mj-lt"/>
                        <a:ea typeface="Times New Roman"/>
                      </a:endParaRPr>
                    </a:p>
                  </a:txBody>
                  <a:tcPr marL="78078" marR="78078" marT="78090" marB="78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7" name="Straight Connector 6"/>
          <p:cNvCxnSpPr/>
          <p:nvPr/>
        </p:nvCxnSpPr>
        <p:spPr>
          <a:xfrm>
            <a:off x="685800" y="3124200"/>
            <a:ext cx="4343400" cy="251460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2544E376-3CD1-4F42-9D42-8CB00AC60FA6}" type="slidenum">
              <a:rPr lang="en-US" altLang="en-US" smtClean="0">
                <a:solidFill>
                  <a:prstClr val="black">
                    <a:tint val="75000"/>
                  </a:prstClr>
                </a:solidFill>
              </a:rPr>
              <a:pPr>
                <a:defRPr/>
              </a:pPr>
              <a:t>8</a:t>
            </a:fld>
            <a:endParaRPr lang="en-US" altLang="en-US">
              <a:solidFill>
                <a:prstClr val="black">
                  <a:tint val="75000"/>
                </a:prstClr>
              </a:solidFill>
            </a:endParaRPr>
          </a:p>
        </p:txBody>
      </p:sp>
    </p:spTree>
    <p:extLst>
      <p:ext uri="{BB962C8B-B14F-4D97-AF65-F5344CB8AC3E}">
        <p14:creationId xmlns:p14="http://schemas.microsoft.com/office/powerpoint/2010/main" val="1353296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93888"/>
            <a:ext cx="2819400" cy="70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2840038"/>
            <a:ext cx="3109912" cy="7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787775"/>
            <a:ext cx="4691063" cy="69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748213"/>
            <a:ext cx="3500438" cy="79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7">
            <a:extLst>
              <a:ext uri="{28A0092B-C50C-407E-A947-70E740481C1C}">
                <a14:useLocalDpi xmlns:a14="http://schemas.microsoft.com/office/drawing/2010/main" val="0"/>
              </a:ext>
            </a:extLst>
          </a:blip>
          <a:srcRect r="36325"/>
          <a:stretch>
            <a:fillRect/>
          </a:stretch>
        </p:blipFill>
        <p:spPr bwMode="auto">
          <a:xfrm>
            <a:off x="76200" y="5703888"/>
            <a:ext cx="38544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9300" y="2881313"/>
            <a:ext cx="5753100" cy="64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3798888"/>
            <a:ext cx="3852863"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4724400"/>
            <a:ext cx="4724400" cy="74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7350" y="5703888"/>
            <a:ext cx="3371850" cy="77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1"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381000"/>
            <a:ext cx="6075363"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2" name="Picture 6"/>
          <p:cNvPicPr>
            <a:picLocks noChangeAspect="1" noChangeArrowheads="1"/>
          </p:cNvPicPr>
          <p:nvPr/>
        </p:nvPicPr>
        <p:blipFill>
          <a:blip r:embed="rId7">
            <a:extLst>
              <a:ext uri="{28A0092B-C50C-407E-A947-70E740481C1C}">
                <a14:useLocalDpi xmlns:a14="http://schemas.microsoft.com/office/drawing/2010/main" val="0"/>
              </a:ext>
            </a:extLst>
          </a:blip>
          <a:srcRect l="78336" r="-1051"/>
          <a:stretch>
            <a:fillRect/>
          </a:stretch>
        </p:blipFill>
        <p:spPr bwMode="auto">
          <a:xfrm>
            <a:off x="3914775" y="5703888"/>
            <a:ext cx="13747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9" name="Title 1"/>
          <p:cNvSpPr>
            <a:spLocks noGrp="1"/>
          </p:cNvSpPr>
          <p:nvPr>
            <p:ph type="title"/>
          </p:nvPr>
        </p:nvSpPr>
        <p:spPr>
          <a:xfrm>
            <a:off x="2667000" y="1524000"/>
            <a:ext cx="6705600" cy="1143000"/>
          </a:xfrm>
        </p:spPr>
        <p:txBody>
          <a:bodyPr rtlCol="0">
            <a:normAutofit fontScale="90000"/>
          </a:bodyPr>
          <a:lstStyle/>
          <a:p>
            <a:pPr eaLnBrk="1" fontAlgn="auto" hangingPunct="1">
              <a:spcAft>
                <a:spcPts val="0"/>
              </a:spcAft>
              <a:defRPr/>
            </a:pPr>
            <a:r>
              <a:rPr lang="en-US" altLang="en-US" sz="3600" b="1" i="1" smtClean="0"/>
              <a:t>Joint County-City </a:t>
            </a:r>
            <a:br>
              <a:rPr lang="en-US" altLang="en-US" sz="3600" b="1" i="1" smtClean="0"/>
            </a:br>
            <a:r>
              <a:rPr lang="en-US" altLang="en-US" sz="3600" b="1" i="1" smtClean="0"/>
              <a:t>Climate Commitments</a:t>
            </a:r>
            <a:endParaRPr lang="en-US" altLang="en-US" sz="3600" i="1" smtClean="0"/>
          </a:p>
        </p:txBody>
      </p:sp>
      <p:sp>
        <p:nvSpPr>
          <p:cNvPr id="20494" name="Rectangle 10"/>
          <p:cNvSpPr>
            <a:spLocks noChangeArrowheads="1"/>
          </p:cNvSpPr>
          <p:nvPr/>
        </p:nvSpPr>
        <p:spPr bwMode="auto">
          <a:xfrm>
            <a:off x="2378075" y="6457950"/>
            <a:ext cx="409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000" b="1" smtClean="0">
                <a:solidFill>
                  <a:prstClr val="black"/>
                </a:solidFill>
                <a:latin typeface="Times New Roman" pitchFamily="18" charset="0"/>
                <a:ea typeface="ＭＳ Ｐゴシック" pitchFamily="34" charset="-128"/>
                <a:cs typeface="Times New Roman" pitchFamily="18" charset="0"/>
                <a:hlinkClick r:id="rId13"/>
              </a:rPr>
              <a:t>www.kingcounty.gov/climate/pledge</a:t>
            </a:r>
            <a:endParaRPr lang="en-US" altLang="en-US" sz="2000" b="1" smtClean="0">
              <a:solidFill>
                <a:prstClr val="black"/>
              </a:solidFill>
              <a:latin typeface="Times New Roman" pitchFamily="18" charset="0"/>
              <a:ea typeface="ＭＳ Ｐゴシック" pitchFamily="34" charset="-128"/>
              <a:cs typeface="Times New Roman" pitchFamily="18" charset="0"/>
            </a:endParaRPr>
          </a:p>
        </p:txBody>
      </p:sp>
      <p:sp>
        <p:nvSpPr>
          <p:cNvPr id="2" name="Slide Number Placeholder 1"/>
          <p:cNvSpPr>
            <a:spLocks noGrp="1"/>
          </p:cNvSpPr>
          <p:nvPr>
            <p:ph type="sldNum" sz="quarter" idx="12"/>
          </p:nvPr>
        </p:nvSpPr>
        <p:spPr/>
        <p:txBody>
          <a:bodyPr/>
          <a:lstStyle/>
          <a:p>
            <a:pPr>
              <a:defRPr/>
            </a:pPr>
            <a:fld id="{2544E376-3CD1-4F42-9D42-8CB00AC60FA6}" type="slidenum">
              <a:rPr lang="en-US" altLang="en-US" smtClean="0">
                <a:solidFill>
                  <a:prstClr val="black">
                    <a:tint val="75000"/>
                  </a:prstClr>
                </a:solidFill>
              </a:rPr>
              <a:pPr>
                <a:defRPr/>
              </a:pPr>
              <a:t>9</a:t>
            </a:fld>
            <a:endParaRPr lang="en-US" altLang="en-US">
              <a:solidFill>
                <a:prstClr val="black">
                  <a:tint val="75000"/>
                </a:prstClr>
              </a:solidFill>
            </a:endParaRPr>
          </a:p>
        </p:txBody>
      </p:sp>
    </p:spTree>
    <p:extLst>
      <p:ext uri="{BB962C8B-B14F-4D97-AF65-F5344CB8AC3E}">
        <p14:creationId xmlns:p14="http://schemas.microsoft.com/office/powerpoint/2010/main" val="3354413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7836</TotalTime>
  <Words>2455</Words>
  <Application>Microsoft Office PowerPoint</Application>
  <PresentationFormat>On-screen Show (4:3)</PresentationFormat>
  <Paragraphs>214</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1_Office Theme</vt:lpstr>
      <vt:lpstr>Office Theme</vt:lpstr>
      <vt:lpstr>2_Office Theme</vt:lpstr>
      <vt:lpstr>King County-Cities Climate Collaboration  July 2015 Update to the GMPC   matt.kuharic@kingcounty.gov www.kingcounty.gov/climate   </vt:lpstr>
      <vt:lpstr>Growth Management Planning Council – July 2014</vt:lpstr>
      <vt:lpstr>PowerPoint Presentation</vt:lpstr>
      <vt:lpstr>PowerPoint Presentation</vt:lpstr>
      <vt:lpstr>PowerPoint Presentation</vt:lpstr>
      <vt:lpstr>PowerPoint Presentation</vt:lpstr>
      <vt:lpstr>PowerPoint Presentation</vt:lpstr>
      <vt:lpstr>PowerPoint Presentation</vt:lpstr>
      <vt:lpstr>Joint County-City  Climate Commitments</vt:lpstr>
      <vt:lpstr>PowerPoint Presentation</vt:lpstr>
      <vt:lpstr>PowerPoint Presentation</vt:lpstr>
      <vt:lpstr>PowerPoint Presentation</vt:lpstr>
      <vt:lpstr>PowerPoint Presentation</vt:lpstr>
      <vt:lpstr>PowerPoint Presentation</vt:lpstr>
      <vt:lpstr>King County-Cities Climate Collaboration  July 2015 Update to the GMPC   matt.kuharic@kingcounty.gov www.kingcounty.gov/climate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County traffic photo 2</dc:title>
  <dc:creator>Elizabeth Willmott</dc:creator>
  <cp:lastModifiedBy>Kuharic, Matt</cp:lastModifiedBy>
  <cp:revision>2010</cp:revision>
  <cp:lastPrinted>2015-07-22T22:07:22Z</cp:lastPrinted>
  <dcterms:created xsi:type="dcterms:W3CDTF">2012-12-10T20:27:52Z</dcterms:created>
  <dcterms:modified xsi:type="dcterms:W3CDTF">2015-07-22T22:09:09Z</dcterms:modified>
</cp:coreProperties>
</file>