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3"/>
  </p:notesMasterIdLst>
  <p:handoutMasterIdLst>
    <p:handoutMasterId r:id="rId24"/>
  </p:handoutMasterIdLst>
  <p:sldIdLst>
    <p:sldId id="272" r:id="rId3"/>
    <p:sldId id="265" r:id="rId4"/>
    <p:sldId id="384" r:id="rId5"/>
    <p:sldId id="409" r:id="rId6"/>
    <p:sldId id="390" r:id="rId7"/>
    <p:sldId id="392" r:id="rId8"/>
    <p:sldId id="394" r:id="rId9"/>
    <p:sldId id="393" r:id="rId10"/>
    <p:sldId id="410" r:id="rId11"/>
    <p:sldId id="406" r:id="rId12"/>
    <p:sldId id="407" r:id="rId13"/>
    <p:sldId id="408" r:id="rId14"/>
    <p:sldId id="403" r:id="rId15"/>
    <p:sldId id="411" r:id="rId16"/>
    <p:sldId id="413" r:id="rId17"/>
    <p:sldId id="400" r:id="rId18"/>
    <p:sldId id="402" r:id="rId19"/>
    <p:sldId id="414" r:id="rId20"/>
    <p:sldId id="381" r:id="rId21"/>
    <p:sldId id="3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EAAF"/>
    <a:srgbClr val="5F5F5F"/>
    <a:srgbClr val="777777"/>
    <a:srgbClr val="EAEAEA"/>
    <a:srgbClr val="FFFFCC"/>
    <a:srgbClr val="FF9933"/>
    <a:srgbClr val="FFFF00"/>
    <a:srgbClr val="4D4D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82755" autoAdjust="0"/>
  </p:normalViewPr>
  <p:slideViewPr>
    <p:cSldViewPr snapToGrid="0">
      <p:cViewPr varScale="1">
        <p:scale>
          <a:sx n="60" d="100"/>
          <a:sy n="60" d="100"/>
        </p:scale>
        <p:origin x="72" y="86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metric</a:t>
            </a:r>
            <a:r>
              <a:rPr lang="en-US" baseline="0"/>
              <a:t> tons co2 equivalent</a:t>
            </a:r>
            <a:endParaRPr lang="en-US"/>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spPr>
            <a:solidFill>
              <a:srgbClr val="03692A"/>
            </a:solidFill>
            <a:ln>
              <a:noFill/>
            </a:ln>
            <a:effectLst/>
            <a:sp3d/>
          </c:spPr>
          <c:invertIfNegative val="0"/>
          <c:dPt>
            <c:idx val="0"/>
            <c:invertIfNegative val="0"/>
            <c:bubble3D val="0"/>
            <c:spPr>
              <a:solidFill>
                <a:srgbClr val="6BA42C"/>
              </a:solidFill>
              <a:ln>
                <a:noFill/>
              </a:ln>
              <a:effectLst/>
              <a:sp3d/>
            </c:spPr>
          </c:dPt>
          <c:dPt>
            <c:idx val="1"/>
            <c:invertIfNegative val="0"/>
            <c:bubble3D val="0"/>
            <c:spPr>
              <a:solidFill>
                <a:srgbClr val="6BA42C"/>
              </a:solidFill>
              <a:ln>
                <a:noFill/>
              </a:ln>
              <a:effectLst/>
              <a:sp3d/>
            </c:spPr>
          </c:dPt>
          <c:dPt>
            <c:idx val="2"/>
            <c:invertIfNegative val="0"/>
            <c:bubble3D val="0"/>
            <c:spPr>
              <a:solidFill>
                <a:srgbClr val="6BA42C"/>
              </a:solidFill>
              <a:ln>
                <a:noFill/>
              </a:ln>
              <a:effectLst/>
              <a:sp3d/>
            </c:spPr>
          </c:dPt>
          <c:dPt>
            <c:idx val="5"/>
            <c:invertIfNegative val="0"/>
            <c:bubble3D val="0"/>
            <c:spPr>
              <a:solidFill>
                <a:srgbClr val="008000"/>
              </a:solidFill>
              <a:ln>
                <a:noFill/>
              </a:ln>
              <a:effectLst/>
              <a:sp3d/>
            </c:spPr>
          </c:dPt>
          <c:dPt>
            <c:idx val="6"/>
            <c:invertIfNegative val="0"/>
            <c:bubble3D val="0"/>
            <c:spPr>
              <a:solidFill>
                <a:srgbClr val="99CC00"/>
              </a:solidFill>
              <a:ln>
                <a:noFill/>
              </a:ln>
              <a:effectLst/>
              <a:sp3d/>
            </c:spPr>
          </c:dPt>
          <c:dPt>
            <c:idx val="7"/>
            <c:invertIfNegative val="0"/>
            <c:bubble3D val="0"/>
            <c:spPr>
              <a:solidFill>
                <a:srgbClr val="FFC000"/>
              </a:solidFill>
              <a:ln>
                <a:noFill/>
              </a:ln>
              <a:effectLst/>
              <a:sp3d/>
            </c:spPr>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Sheet1!$A$1:$H$1</c:f>
              <c:strCache>
                <c:ptCount val="8"/>
                <c:pt idx="0">
                  <c:v>U.S.</c:v>
                </c:pt>
                <c:pt idx="1">
                  <c:v>WA State</c:v>
                </c:pt>
                <c:pt idx="2">
                  <c:v>King County</c:v>
                </c:pt>
                <c:pt idx="4">
                  <c:v>D.T. Seattle</c:v>
                </c:pt>
                <c:pt idx="5">
                  <c:v>Seattle</c:v>
                </c:pt>
                <c:pt idx="6">
                  <c:v>Bellevue</c:v>
                </c:pt>
                <c:pt idx="7">
                  <c:v>Snoqualmie</c:v>
                </c:pt>
              </c:strCache>
            </c:strRef>
          </c:cat>
          <c:val>
            <c:numRef>
              <c:f>Sheet1!$A$2:$H$2</c:f>
              <c:numCache>
                <c:formatCode>General</c:formatCode>
                <c:ptCount val="8"/>
                <c:pt idx="0">
                  <c:v>48.5</c:v>
                </c:pt>
                <c:pt idx="1">
                  <c:v>47.1</c:v>
                </c:pt>
                <c:pt idx="2">
                  <c:v>48.3</c:v>
                </c:pt>
                <c:pt idx="4">
                  <c:v>28.6</c:v>
                </c:pt>
                <c:pt idx="5">
                  <c:v>42.9</c:v>
                </c:pt>
                <c:pt idx="6">
                  <c:v>51.3</c:v>
                </c:pt>
                <c:pt idx="7">
                  <c:v>56.1</c:v>
                </c:pt>
              </c:numCache>
            </c:numRef>
          </c:val>
        </c:ser>
        <c:dLbls>
          <c:showLegendKey val="0"/>
          <c:showVal val="1"/>
          <c:showCatName val="0"/>
          <c:showSerName val="0"/>
          <c:showPercent val="0"/>
          <c:showBubbleSize val="0"/>
        </c:dLbls>
        <c:gapWidth val="79"/>
        <c:shape val="box"/>
        <c:axId val="402856200"/>
        <c:axId val="402856592"/>
        <c:axId val="0"/>
      </c:bar3DChart>
      <c:catAx>
        <c:axId val="40285620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crossAx val="402856592"/>
        <c:crosses val="autoZero"/>
        <c:auto val="1"/>
        <c:lblAlgn val="ctr"/>
        <c:lblOffset val="100"/>
        <c:noMultiLvlLbl val="0"/>
      </c:catAx>
      <c:valAx>
        <c:axId val="402856592"/>
        <c:scaling>
          <c:orientation val="minMax"/>
        </c:scaling>
        <c:delete val="1"/>
        <c:axPos val="t"/>
        <c:numFmt formatCode="General" sourceLinked="1"/>
        <c:majorTickMark val="out"/>
        <c:minorTickMark val="none"/>
        <c:tickLblPos val="nextTo"/>
        <c:crossAx val="402856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7/21/2015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7/21/2015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nvironment.yale.edu/poe/v2014/"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c2es.org/us-states-regions/policy-maps" TargetMode="External"/><Relationship Id="rId5" Type="http://schemas.openxmlformats.org/officeDocument/2006/relationships/hyperlink" Target="http://coolclimate.berkeley.edu/maps" TargetMode="External"/><Relationship Id="rId4" Type="http://schemas.openxmlformats.org/officeDocument/2006/relationships/hyperlink" Target="http://grist.org/science/meet-the-united-states-of-divided-climate-belief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olclimate.berkeley.edu/map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olclimate.berkeley.edu/map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s.fed.us/psw/programs/uesd/uep/products/18/812uesd_uep_tpub_PacificNorthwes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s.fed.us/psw/programs/uesd/uep/products/18/812uesd_uep_tpub_PacificNorthwes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 of Adult Americans</a:t>
            </a:r>
            <a:r>
              <a:rPr lang="en-US" baseline="0" dirty="0" smtClean="0"/>
              <a:t> (adults aged over 25) believe climate change is happening.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Anthony </a:t>
            </a:r>
            <a:r>
              <a:rPr lang="en-US" dirty="0" err="1" smtClean="0"/>
              <a:t>Leiserowitz</a:t>
            </a:r>
            <a:r>
              <a:rPr lang="en-US" dirty="0" smtClean="0"/>
              <a:t>, the director of the Yale Project on Climate Change Communication,  (http://www.weather.com/science/environment/news/more-americans-dont-believe-global-warming-happening-survey-20140117 &amp; http://environment.yale.edu/poe/v2014/)</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a:t>
            </a:fld>
            <a:endParaRPr lang="en-US"/>
          </a:p>
        </p:txBody>
      </p:sp>
    </p:spTree>
    <p:extLst>
      <p:ext uri="{BB962C8B-B14F-4D97-AF65-F5344CB8AC3E}">
        <p14:creationId xmlns:p14="http://schemas.microsoft.com/office/powerpoint/2010/main" val="1211361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Vancouver, WA,</a:t>
            </a:r>
            <a:r>
              <a:rPr lang="en-US" baseline="0" dirty="0" smtClean="0"/>
              <a:t> population 161,000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Kirkland, WA,</a:t>
            </a:r>
            <a:r>
              <a:rPr lang="en-US" baseline="0" dirty="0" smtClean="0"/>
              <a:t> population 84,000</a:t>
            </a:r>
            <a:endParaRPr lang="en-US" dirty="0" smtClean="0"/>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12</a:t>
            </a:fld>
            <a:endParaRPr lang="en-US"/>
          </a:p>
        </p:txBody>
      </p:sp>
    </p:spTree>
    <p:extLst>
      <p:ext uri="{BB962C8B-B14F-4D97-AF65-F5344CB8AC3E}">
        <p14:creationId xmlns:p14="http://schemas.microsoft.com/office/powerpoint/2010/main" val="263923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600"/>
              </a:spcAft>
            </a:pPr>
            <a:r>
              <a:rPr lang="en-US" sz="1200" dirty="0" smtClean="0">
                <a:solidFill>
                  <a:schemeClr val="bg1"/>
                </a:solidFill>
              </a:rPr>
              <a:t>Sightline Institute,</a:t>
            </a:r>
            <a:r>
              <a:rPr lang="en-US" sz="1200" baseline="0" dirty="0" smtClean="0">
                <a:solidFill>
                  <a:schemeClr val="bg1"/>
                </a:solidFill>
              </a:rPr>
              <a:t> “</a:t>
            </a:r>
            <a:r>
              <a:rPr lang="en-US" sz="1200" dirty="0" smtClean="0">
                <a:solidFill>
                  <a:schemeClr val="bg1"/>
                </a:solidFill>
              </a:rPr>
              <a:t>How Low Carbon Can You</a:t>
            </a:r>
            <a:r>
              <a:rPr lang="en-US" sz="1200" baseline="0" dirty="0" smtClean="0">
                <a:solidFill>
                  <a:schemeClr val="bg1"/>
                </a:solidFill>
              </a:rPr>
              <a:t> Go…” </a:t>
            </a:r>
          </a:p>
          <a:p>
            <a:pPr>
              <a:spcBef>
                <a:spcPts val="0"/>
              </a:spcBef>
              <a:spcAft>
                <a:spcPts val="600"/>
              </a:spcAft>
            </a:pPr>
            <a:r>
              <a:rPr lang="en-US" sz="1200" baseline="0" dirty="0" smtClean="0">
                <a:solidFill>
                  <a:schemeClr val="bg1"/>
                </a:solidFill>
              </a:rPr>
              <a:t>Cars (solo) = 1.1 </a:t>
            </a:r>
            <a:r>
              <a:rPr lang="en-US" sz="1200" baseline="0" dirty="0" err="1" smtClean="0">
                <a:solidFill>
                  <a:schemeClr val="bg1"/>
                </a:solidFill>
              </a:rPr>
              <a:t>lbs</a:t>
            </a:r>
            <a:r>
              <a:rPr lang="en-US" sz="1200" baseline="0" dirty="0" smtClean="0">
                <a:solidFill>
                  <a:schemeClr val="bg1"/>
                </a:solidFill>
              </a:rPr>
              <a:t>/mile, </a:t>
            </a:r>
          </a:p>
          <a:p>
            <a:pPr>
              <a:spcBef>
                <a:spcPts val="0"/>
              </a:spcBef>
              <a:spcAft>
                <a:spcPts val="600"/>
              </a:spcAft>
            </a:pPr>
            <a:r>
              <a:rPr lang="en-US" sz="1200" baseline="0" smtClean="0">
                <a:solidFill>
                  <a:schemeClr val="bg1"/>
                </a:solidFill>
              </a:rPr>
              <a:t>SUVs (solo) = 1.6</a:t>
            </a:r>
            <a:endParaRPr lang="en-US" sz="1200" dirty="0" smtClean="0">
              <a:solidFill>
                <a:schemeClr val="bg1"/>
              </a:solidFill>
            </a:endParaRPr>
          </a:p>
          <a:p>
            <a:pPr>
              <a:spcBef>
                <a:spcPts val="0"/>
              </a:spcBef>
              <a:spcAft>
                <a:spcPts val="600"/>
              </a:spcAft>
            </a:pPr>
            <a:endParaRPr lang="en-US" sz="1200" dirty="0" smtClean="0">
              <a:solidFill>
                <a:schemeClr val="bg1"/>
              </a:solidFill>
            </a:endParaRPr>
          </a:p>
          <a:p>
            <a:pPr>
              <a:spcBef>
                <a:spcPts val="0"/>
              </a:spcBef>
              <a:spcAft>
                <a:spcPts val="600"/>
              </a:spcAft>
            </a:pPr>
            <a:endParaRPr lang="en-US" sz="1200" dirty="0" smtClean="0">
              <a:solidFill>
                <a:schemeClr val="bg1"/>
              </a:solidFill>
            </a:endParaRPr>
          </a:p>
          <a:p>
            <a:pPr>
              <a:spcBef>
                <a:spcPts val="0"/>
              </a:spcBef>
              <a:spcAft>
                <a:spcPts val="600"/>
              </a:spcAft>
            </a:pPr>
            <a:endParaRPr lang="en-US" sz="1200" dirty="0" smtClean="0">
              <a:solidFill>
                <a:schemeClr val="bg1"/>
              </a:solidFill>
            </a:endParaRPr>
          </a:p>
          <a:p>
            <a:pPr>
              <a:spcBef>
                <a:spcPts val="0"/>
              </a:spcBef>
              <a:spcAft>
                <a:spcPts val="600"/>
              </a:spcAft>
            </a:pPr>
            <a:r>
              <a:rPr lang="en-US" sz="1200" dirty="0" smtClean="0">
                <a:solidFill>
                  <a:schemeClr val="bg1"/>
                </a:solidFill>
              </a:rPr>
              <a:t>Photo</a:t>
            </a:r>
            <a:r>
              <a:rPr lang="en-US" sz="1200" baseline="0" dirty="0" smtClean="0">
                <a:solidFill>
                  <a:schemeClr val="bg1"/>
                </a:solidFill>
              </a:rPr>
              <a:t> under c</a:t>
            </a:r>
            <a:r>
              <a:rPr lang="en-US" sz="1200" dirty="0" smtClean="0">
                <a:solidFill>
                  <a:schemeClr val="bg1"/>
                </a:solidFill>
              </a:rPr>
              <a:t>reative commons.</a:t>
            </a:r>
            <a:r>
              <a:rPr lang="en-US" sz="1200" baseline="0" dirty="0" smtClean="0">
                <a:solidFill>
                  <a:schemeClr val="bg1"/>
                </a:solidFill>
              </a:rPr>
              <a:t> See  </a:t>
            </a:r>
            <a:r>
              <a:rPr lang="en-US" sz="1200" dirty="0" smtClean="0">
                <a:solidFill>
                  <a:schemeClr val="bg1"/>
                </a:solidFill>
              </a:rPr>
              <a:t>https://www.flickr.com/photos/saad/1908337/ </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13</a:t>
            </a:fld>
            <a:endParaRPr lang="en-US"/>
          </a:p>
        </p:txBody>
      </p:sp>
    </p:spTree>
    <p:extLst>
      <p:ext uri="{BB962C8B-B14F-4D97-AF65-F5344CB8AC3E}">
        <p14:creationId xmlns:p14="http://schemas.microsoft.com/office/powerpoint/2010/main" val="142870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14</a:t>
            </a:fld>
            <a:endParaRPr lang="en-US"/>
          </a:p>
        </p:txBody>
      </p:sp>
    </p:spTree>
    <p:extLst>
      <p:ext uri="{BB962C8B-B14F-4D97-AF65-F5344CB8AC3E}">
        <p14:creationId xmlns:p14="http://schemas.microsoft.com/office/powerpoint/2010/main" val="313735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
            <a:r>
              <a:rPr lang="en-US" dirty="0" smtClean="0"/>
              <a:t>R Trip: https://www.gortrip.com/  </a:t>
            </a:r>
          </a:p>
          <a:p>
            <a:pPr fontAlgn="b"/>
            <a:r>
              <a:rPr lang="en-US" sz="1200" kern="1200" dirty="0" smtClean="0">
                <a:solidFill>
                  <a:schemeClr val="tx1"/>
                </a:solidFill>
                <a:effectLst/>
                <a:latin typeface="+mn-lt"/>
                <a:ea typeface="+mn-ea"/>
                <a:cs typeface="+mn-cs"/>
              </a:rPr>
              <a:t>Recorded Commutes</a:t>
            </a:r>
          </a:p>
          <a:p>
            <a:pPr fontAlgn="b"/>
            <a:r>
              <a:rPr lang="en-US" sz="1200" b="1" kern="1200" dirty="0" smtClean="0">
                <a:solidFill>
                  <a:schemeClr val="tx1"/>
                </a:solidFill>
                <a:effectLst/>
                <a:latin typeface="+mn-lt"/>
                <a:ea typeface="+mn-ea"/>
                <a:cs typeface="+mn-cs"/>
              </a:rPr>
              <a:t>6,223,041</a:t>
            </a:r>
            <a:r>
              <a:rPr lang="en-US" dirty="0" smtClean="0">
                <a:effectLst/>
              </a:rPr>
              <a:t> </a:t>
            </a:r>
          </a:p>
          <a:p>
            <a:pPr fontAlgn="b"/>
            <a:r>
              <a:rPr lang="en-US" sz="1200" kern="1200" dirty="0" smtClean="0">
                <a:solidFill>
                  <a:schemeClr val="tx1"/>
                </a:solidFill>
                <a:effectLst/>
                <a:latin typeface="+mn-lt"/>
                <a:ea typeface="+mn-ea"/>
                <a:cs typeface="+mn-cs"/>
              </a:rPr>
              <a:t>CO</a:t>
            </a:r>
            <a:r>
              <a:rPr lang="en-US" sz="1200" kern="1200" baseline="-25000" dirty="0" smtClean="0">
                <a:solidFill>
                  <a:schemeClr val="tx1"/>
                </a:solidFill>
                <a:effectLst/>
                <a:latin typeface="+mn-lt"/>
                <a:ea typeface="+mn-ea"/>
                <a:cs typeface="+mn-cs"/>
              </a:rPr>
              <a:t>2e</a:t>
            </a:r>
            <a:r>
              <a:rPr lang="en-US" sz="1200" kern="1200" dirty="0" smtClean="0">
                <a:solidFill>
                  <a:schemeClr val="tx1"/>
                </a:solidFill>
                <a:effectLst/>
                <a:latin typeface="+mn-lt"/>
                <a:ea typeface="+mn-ea"/>
                <a:cs typeface="+mn-cs"/>
              </a:rPr>
              <a:t> reduced (lbs.)</a:t>
            </a:r>
          </a:p>
          <a:p>
            <a:pPr fontAlgn="b"/>
            <a:r>
              <a:rPr lang="en-US" sz="1200" b="1" kern="1200" dirty="0" smtClean="0">
                <a:solidFill>
                  <a:schemeClr val="tx1"/>
                </a:solidFill>
                <a:effectLst/>
                <a:latin typeface="+mn-lt"/>
                <a:ea typeface="+mn-ea"/>
                <a:cs typeface="+mn-cs"/>
              </a:rPr>
              <a:t>113M</a:t>
            </a:r>
            <a:r>
              <a:rPr lang="en-US" dirty="0" smtClean="0">
                <a:effectLst/>
              </a:rPr>
              <a:t> </a:t>
            </a:r>
          </a:p>
          <a:p>
            <a:pPr fontAlgn="b"/>
            <a:r>
              <a:rPr lang="en-US" sz="1200" kern="1200" dirty="0" smtClean="0">
                <a:solidFill>
                  <a:schemeClr val="tx1"/>
                </a:solidFill>
                <a:effectLst/>
                <a:latin typeface="+mn-lt"/>
                <a:ea typeface="+mn-ea"/>
                <a:cs typeface="+mn-cs"/>
              </a:rPr>
              <a:t>Gas saved (gals.)</a:t>
            </a:r>
          </a:p>
          <a:p>
            <a:pPr fontAlgn="b"/>
            <a:r>
              <a:rPr lang="en-US" sz="1200" b="1" kern="1200" dirty="0" smtClean="0">
                <a:solidFill>
                  <a:schemeClr val="tx1"/>
                </a:solidFill>
                <a:effectLst/>
                <a:latin typeface="+mn-lt"/>
                <a:ea typeface="+mn-ea"/>
                <a:cs typeface="+mn-cs"/>
              </a:rPr>
              <a:t>13M</a:t>
            </a:r>
            <a:r>
              <a:rPr lang="en-US" dirty="0" smtClean="0">
                <a:effectLst/>
              </a:rPr>
              <a:t> </a:t>
            </a:r>
          </a:p>
          <a:p>
            <a:pPr fontAlgn="b"/>
            <a:r>
              <a:rPr lang="en-US" sz="1200" kern="1200" dirty="0" smtClean="0">
                <a:solidFill>
                  <a:schemeClr val="tx1"/>
                </a:solidFill>
                <a:effectLst/>
                <a:latin typeface="+mn-lt"/>
                <a:ea typeface="+mn-ea"/>
                <a:cs typeface="+mn-cs"/>
              </a:rPr>
              <a:t>Trips Eliminated</a:t>
            </a:r>
          </a:p>
          <a:p>
            <a:pPr fontAlgn="b"/>
            <a:r>
              <a:rPr lang="en-US" sz="1200" b="1" kern="1200" dirty="0" smtClean="0">
                <a:solidFill>
                  <a:schemeClr val="tx1"/>
                </a:solidFill>
                <a:effectLst/>
                <a:latin typeface="+mn-lt"/>
                <a:ea typeface="+mn-ea"/>
                <a:cs typeface="+mn-cs"/>
              </a:rPr>
              <a:t>4.4M</a:t>
            </a:r>
            <a:r>
              <a:rPr lang="en-US" dirty="0" smtClean="0">
                <a:effectLst/>
              </a:rPr>
              <a:t> </a:t>
            </a:r>
          </a:p>
          <a:p>
            <a:pPr fontAlgn="b"/>
            <a:r>
              <a:rPr lang="en-US" sz="1200" kern="1200" dirty="0" smtClean="0">
                <a:solidFill>
                  <a:schemeClr val="tx1"/>
                </a:solidFill>
                <a:effectLst/>
                <a:latin typeface="+mn-lt"/>
                <a:ea typeface="+mn-ea"/>
                <a:cs typeface="+mn-cs"/>
              </a:rPr>
              <a:t>Money Saved</a:t>
            </a:r>
          </a:p>
          <a:p>
            <a:pPr fontAlgn="b"/>
            <a:r>
              <a:rPr lang="en-US" sz="1200" b="1" kern="1200" dirty="0" smtClean="0">
                <a:solidFill>
                  <a:schemeClr val="tx1"/>
                </a:solidFill>
                <a:effectLst/>
                <a:latin typeface="+mn-lt"/>
                <a:ea typeface="+mn-ea"/>
                <a:cs typeface="+mn-cs"/>
              </a:rPr>
              <a:t>$25M</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15</a:t>
            </a:fld>
            <a:endParaRPr lang="en-US"/>
          </a:p>
        </p:txBody>
      </p:sp>
    </p:spTree>
    <p:extLst>
      <p:ext uri="{BB962C8B-B14F-4D97-AF65-F5344CB8AC3E}">
        <p14:creationId xmlns:p14="http://schemas.microsoft.com/office/powerpoint/2010/main" val="196139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4F237E-FF3A-4D4D-8ADE-90EA6195B1EC}" type="slidenum">
              <a:rPr lang="en-US"/>
              <a:pPr/>
              <a:t>16</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sz="1200" kern="1200" dirty="0" smtClean="0">
                <a:solidFill>
                  <a:schemeClr val="tx1"/>
                </a:solidFill>
                <a:effectLst/>
                <a:latin typeface="Arial" charset="0"/>
                <a:ea typeface="ＭＳ Ｐゴシック" pitchFamily="-96" charset="-128"/>
                <a:cs typeface="+mn-cs"/>
              </a:rPr>
              <a:t>We started at 3.2% of accounts. </a:t>
            </a:r>
          </a:p>
          <a:p>
            <a:r>
              <a:rPr lang="en-US" sz="1200" kern="1200" dirty="0" smtClean="0">
                <a:solidFill>
                  <a:schemeClr val="tx1"/>
                </a:solidFill>
                <a:effectLst/>
                <a:latin typeface="Arial" charset="0"/>
                <a:ea typeface="ＭＳ Ｐゴシック" pitchFamily="-96" charset="-128"/>
                <a:cs typeface="+mn-cs"/>
              </a:rPr>
              <a:t>Goal:</a:t>
            </a:r>
            <a:r>
              <a:rPr lang="en-US" sz="1200" kern="1200" baseline="0" dirty="0" smtClean="0">
                <a:solidFill>
                  <a:schemeClr val="tx1"/>
                </a:solidFill>
                <a:effectLst/>
                <a:latin typeface="Arial" charset="0"/>
                <a:ea typeface="ＭＳ Ｐゴシック" pitchFamily="-96" charset="-128"/>
                <a:cs typeface="+mn-cs"/>
              </a:rPr>
              <a:t> increase by 30%. </a:t>
            </a:r>
          </a:p>
          <a:p>
            <a:r>
              <a:rPr lang="en-US" sz="1200" kern="1200" baseline="0" dirty="0" smtClean="0">
                <a:solidFill>
                  <a:schemeClr val="tx1"/>
                </a:solidFill>
                <a:effectLst/>
                <a:latin typeface="Arial" charset="0"/>
                <a:ea typeface="ＭＳ Ｐゴシック" pitchFamily="-96" charset="-128"/>
                <a:cs typeface="+mn-cs"/>
              </a:rPr>
              <a:t>E</a:t>
            </a:r>
            <a:r>
              <a:rPr lang="en-US" sz="1200" kern="1200" dirty="0" smtClean="0">
                <a:solidFill>
                  <a:schemeClr val="tx1"/>
                </a:solidFill>
                <a:effectLst/>
                <a:latin typeface="Arial" charset="0"/>
                <a:ea typeface="ＭＳ Ｐゴシック" pitchFamily="-96" charset="-128"/>
                <a:cs typeface="+mn-cs"/>
              </a:rPr>
              <a:t>nded at 8.3%:</a:t>
            </a:r>
            <a:r>
              <a:rPr lang="en-US" sz="1200" kern="1200" baseline="0" dirty="0" smtClean="0">
                <a:solidFill>
                  <a:schemeClr val="tx1"/>
                </a:solidFill>
                <a:effectLst/>
                <a:latin typeface="Arial" charset="0"/>
                <a:ea typeface="ＭＳ Ｐゴシック" pitchFamily="-96" charset="-128"/>
                <a:cs typeface="+mn-cs"/>
              </a:rPr>
              <a:t> </a:t>
            </a:r>
            <a:r>
              <a:rPr lang="en-US" sz="1200" kern="1200" dirty="0" smtClean="0">
                <a:solidFill>
                  <a:schemeClr val="tx1"/>
                </a:solidFill>
                <a:effectLst/>
                <a:latin typeface="Arial" charset="0"/>
                <a:ea typeface="ＭＳ Ｐゴシック" pitchFamily="-96" charset="-128"/>
                <a:cs typeface="+mn-cs"/>
              </a:rPr>
              <a:t>a 152% increase </a:t>
            </a:r>
          </a:p>
          <a:p>
            <a:r>
              <a:rPr lang="en-US" sz="1200" kern="1200" dirty="0" smtClean="0">
                <a:solidFill>
                  <a:schemeClr val="tx1"/>
                </a:solidFill>
                <a:effectLst/>
                <a:latin typeface="Arial" charset="0"/>
                <a:ea typeface="ＭＳ Ｐゴシック" pitchFamily="-96" charset="-128"/>
                <a:cs typeface="+mn-cs"/>
              </a:rPr>
              <a:t>PSE avg.</a:t>
            </a:r>
            <a:r>
              <a:rPr lang="en-US" sz="1200" kern="1200" baseline="0" dirty="0" smtClean="0">
                <a:solidFill>
                  <a:schemeClr val="tx1"/>
                </a:solidFill>
                <a:effectLst/>
                <a:latin typeface="Arial" charset="0"/>
                <a:ea typeface="ＭＳ Ｐゴシック" pitchFamily="-96" charset="-128"/>
                <a:cs typeface="+mn-cs"/>
              </a:rPr>
              <a:t> = 3.7%</a:t>
            </a:r>
          </a:p>
          <a:p>
            <a:endParaRPr lang="en-US" sz="1200" kern="1200" baseline="0" dirty="0" smtClean="0">
              <a:solidFill>
                <a:schemeClr val="tx1"/>
              </a:solidFill>
              <a:effectLst/>
              <a:latin typeface="Arial" charset="0"/>
              <a:ea typeface="ＭＳ Ｐゴシック" pitchFamily="-96" charset="-128"/>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Increased participation 152%, in 8 months. </a:t>
            </a:r>
          </a:p>
          <a:p>
            <a:endParaRPr lang="en-US" dirty="0" smtClean="0"/>
          </a:p>
          <a:p>
            <a:r>
              <a:rPr lang="en-US" dirty="0" smtClean="0"/>
              <a:t>State Energy</a:t>
            </a:r>
            <a:r>
              <a:rPr lang="en-US" baseline="0" dirty="0" smtClean="0"/>
              <a:t> efficiency &amp; Solar: http://www.commerce.wa.gov/Programs/services/CapitalFacilities/Pages/EnergyEfficiencyGrants.aspx </a:t>
            </a:r>
            <a:endParaRPr lang="en-US" dirty="0"/>
          </a:p>
        </p:txBody>
      </p:sp>
    </p:spTree>
    <p:extLst>
      <p:ext uri="{BB962C8B-B14F-4D97-AF65-F5344CB8AC3E}">
        <p14:creationId xmlns:p14="http://schemas.microsoft.com/office/powerpoint/2010/main" val="302685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l">
              <a:spcAft>
                <a:spcPts val="600"/>
              </a:spcAft>
              <a:buClr>
                <a:srgbClr val="00B050"/>
              </a:buClr>
              <a:buFont typeface="Arial" pitchFamily="34" charset="0"/>
              <a:buNone/>
            </a:pPr>
            <a:r>
              <a:rPr lang="en-US" sz="2800" b="0" dirty="0" smtClean="0"/>
              <a:t>City of Renton:</a:t>
            </a:r>
            <a:r>
              <a:rPr lang="en-US" sz="2800" b="0" baseline="0" dirty="0" smtClean="0"/>
              <a:t> </a:t>
            </a:r>
            <a:r>
              <a:rPr lang="en-US" sz="2800" b="1" dirty="0" smtClean="0"/>
              <a:t>Renton Will Replace City Street Lights with Energy-Efficient LED Lights</a:t>
            </a:r>
            <a:endParaRPr lang="en-US" sz="2800" b="0" dirty="0" smtClean="0"/>
          </a:p>
          <a:p>
            <a:pPr marL="0" lvl="1" indent="0" algn="l">
              <a:spcAft>
                <a:spcPts val="600"/>
              </a:spcAft>
              <a:buClr>
                <a:srgbClr val="00B050"/>
              </a:buClr>
              <a:buFont typeface="Arial" pitchFamily="34" charset="0"/>
              <a:buNone/>
            </a:pPr>
            <a:r>
              <a:rPr lang="en-US" sz="2800" b="0" dirty="0" smtClean="0"/>
              <a:t>http://rentonwa.gov/news/default.aspx?id=37967</a:t>
            </a:r>
            <a:endParaRPr lang="en-US" sz="2800" b="1" dirty="0" smtClean="0"/>
          </a:p>
          <a:p>
            <a:pPr marL="0" lvl="1" indent="0" algn="l">
              <a:spcAft>
                <a:spcPts val="600"/>
              </a:spcAft>
              <a:buClr>
                <a:srgbClr val="00B050"/>
              </a:buClr>
              <a:buFont typeface="Arial" pitchFamily="34" charset="0"/>
              <a:buNone/>
            </a:pPr>
            <a:endParaRPr lang="en-US" sz="2800" b="1" dirty="0" smtClean="0"/>
          </a:p>
          <a:p>
            <a:pPr marL="0" lvl="1" indent="0" algn="l">
              <a:spcAft>
                <a:spcPts val="600"/>
              </a:spcAft>
              <a:buClr>
                <a:srgbClr val="00B050"/>
              </a:buClr>
              <a:buFont typeface="Arial" pitchFamily="34" charset="0"/>
              <a:buNone/>
            </a:pPr>
            <a:r>
              <a:rPr lang="en-US" sz="2800" b="1" dirty="0" smtClean="0"/>
              <a:t>Renton</a:t>
            </a:r>
            <a:r>
              <a:rPr lang="en-US" sz="2800" dirty="0" smtClean="0"/>
              <a:t>, WA – Beginning August 26, the City of Renton will replace 3,865 street lights with energy-efficient LED (light-emitting diode) lighting. These new lights will significantly reduce the city's electricity use and will save the city an estimated $55,000 in the first year of use and even more in succeeding years. LED lights last longer thereby reducing maintenance costs, provide much better illumination and color distinction at night, and can be directed to focus the light where it is needed. They also reduce the sky glow–the artificial illumination of the night sky—and help lower greenhouse gas emissions.</a:t>
            </a:r>
          </a:p>
          <a:p>
            <a:pPr marL="0" lvl="1" indent="0" algn="l">
              <a:spcAft>
                <a:spcPts val="600"/>
              </a:spcAft>
              <a:buClr>
                <a:srgbClr val="00B050"/>
              </a:buClr>
              <a:buFont typeface="Arial" pitchFamily="34" charset="0"/>
              <a:buNone/>
            </a:pPr>
            <a:r>
              <a:rPr lang="en-US" sz="2800" dirty="0" smtClean="0"/>
              <a:t>“</a:t>
            </a:r>
            <a:br>
              <a:rPr lang="en-US" sz="2800" dirty="0" smtClean="0"/>
            </a:br>
            <a:r>
              <a:rPr lang="en-US" sz="2800" dirty="0" smtClean="0"/>
              <a:t/>
            </a:r>
            <a:br>
              <a:rPr lang="en-US" sz="2800" dirty="0" smtClean="0"/>
            </a:br>
            <a:r>
              <a:rPr lang="en-US" sz="2800" dirty="0" smtClean="0"/>
              <a:t>This $4.3 million project is mostly funded by grants and a low interest bond including $500,000 from the state Department of Commerce, $589,000 from Puget Sound Energy, and $3.2 million from a 15-year low interest Qualified Energy Conservation Bond. </a:t>
            </a: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 * * *</a:t>
            </a:r>
          </a:p>
          <a:p>
            <a:pPr marL="0" lvl="1" indent="0" algn="l">
              <a:spcAft>
                <a:spcPts val="600"/>
              </a:spcAft>
              <a:buClr>
                <a:srgbClr val="00B050"/>
              </a:buClr>
              <a:buFont typeface="Arial" pitchFamily="34" charset="0"/>
              <a:buNone/>
            </a:pPr>
            <a:r>
              <a:rPr lang="en-US" sz="2800" b="1" dirty="0" smtClean="0">
                <a:solidFill>
                  <a:schemeClr val="bg1"/>
                </a:solidFill>
                <a:latin typeface="Times New Roman" panose="02020603050405020304" pitchFamily="18" charset="0"/>
                <a:cs typeface="Times New Roman" panose="02020603050405020304" pitchFamily="18" charset="0"/>
              </a:rPr>
              <a:t>Renton Reporter</a:t>
            </a: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http://www.rentonreporter.com/news/220696981.html#</a:t>
            </a:r>
          </a:p>
          <a:p>
            <a:r>
              <a:rPr lang="en-US" dirty="0" smtClean="0">
                <a:effectLst/>
              </a:rPr>
              <a:t>Public Works director Gregg Zimmerman said the new lights will save the city about $271,000 per year in energy costs, before debt service is factored in.</a:t>
            </a:r>
          </a:p>
          <a:p>
            <a:r>
              <a:rPr lang="en-US" dirty="0" smtClean="0">
                <a:effectLst/>
              </a:rPr>
              <a:t>“You can see this is a really good investment in terms of saving money,” he said.</a:t>
            </a:r>
          </a:p>
          <a:p>
            <a:r>
              <a:rPr lang="en-US" dirty="0" smtClean="0">
                <a:effectLst/>
              </a:rPr>
              <a:t>Zimmerman said the city presently spends more than $1 million per year on power costs for the city’s street lights</a:t>
            </a: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a:t>
            </a:r>
          </a:p>
          <a:p>
            <a:pPr marL="0" lvl="1" indent="0" algn="l">
              <a:spcAft>
                <a:spcPts val="600"/>
              </a:spcAft>
              <a:buClr>
                <a:srgbClr val="00B050"/>
              </a:buClr>
              <a:buFont typeface="Arial" pitchFamily="34" charset="0"/>
              <a:buNone/>
            </a:pPr>
            <a:r>
              <a:rPr lang="en-US" sz="2800" dirty="0" smtClean="0">
                <a:effectLst/>
              </a:rPr>
              <a:t>The $4.3 million project is funded in part by two grants. The city received a $589,000 Utility Incentive Grant from Puget Sound Energy and a $500,000 grant from the Department of Commerce.</a:t>
            </a: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lgn="l">
              <a:spcAft>
                <a:spcPts val="600"/>
              </a:spcAft>
              <a:buClr>
                <a:srgbClr val="00B050"/>
              </a:buClr>
              <a:buFont typeface="Arial" pitchFamily="34" charset="0"/>
              <a:buNone/>
            </a:pP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 * * * </a:t>
            </a: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Northwest Solar Communities</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Bellevue 	(50 arrays)</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Edmonds </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Kirkland </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Mercer Island (47 arrays)</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Seattle</a:t>
            </a:r>
          </a:p>
          <a:p>
            <a:pPr marL="0" lvl="1" indent="0">
              <a:spcAft>
                <a:spcPts val="600"/>
              </a:spcAft>
              <a:buClr>
                <a:srgbClr val="00B050"/>
              </a:buClr>
              <a:buFont typeface="Arial" panose="020B0604020202020204"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 * *</a:t>
            </a:r>
          </a:p>
          <a:p>
            <a:pPr marL="0" lvl="1" indent="0">
              <a:spcAft>
                <a:spcPts val="600"/>
              </a:spcAft>
              <a:buClr>
                <a:srgbClr val="00B050"/>
              </a:buClr>
              <a:buFont typeface="Arial" panose="020B0604020202020204" pitchFamily="34" charset="0"/>
              <a:buNone/>
            </a:pP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spcAft>
                <a:spcPts val="600"/>
              </a:spcAft>
              <a:buClr>
                <a:srgbClr val="00B050"/>
              </a:buClr>
              <a:buFont typeface="Arial" panose="020B0604020202020204" pitchFamily="34" charset="0"/>
              <a:buNone/>
            </a:pPr>
            <a:r>
              <a:rPr lang="en-US" sz="2800" dirty="0" err="1" smtClean="0">
                <a:solidFill>
                  <a:schemeClr val="bg1"/>
                </a:solidFill>
                <a:latin typeface="Times New Roman" panose="02020603050405020304" pitchFamily="18" charset="0"/>
                <a:cs typeface="Times New Roman" panose="02020603050405020304" pitchFamily="18" charset="0"/>
              </a:rPr>
              <a:t>Snoq</a:t>
            </a:r>
            <a:r>
              <a:rPr lang="en-US" sz="2800" dirty="0" smtClean="0">
                <a:solidFill>
                  <a:schemeClr val="bg1"/>
                </a:solidFill>
                <a:latin typeface="Times New Roman" panose="02020603050405020304" pitchFamily="18" charset="0"/>
                <a:cs typeface="Times New Roman" panose="02020603050405020304" pitchFamily="18" charset="0"/>
              </a:rPr>
              <a:t> green power enrollments went from 3.2% to X</a:t>
            </a:r>
          </a:p>
          <a:p>
            <a:pPr marL="0" lvl="1" indent="0">
              <a:spcAft>
                <a:spcPts val="600"/>
              </a:spcAft>
              <a:buClr>
                <a:srgbClr val="00B050"/>
              </a:buClr>
              <a:buFont typeface="Arial" panose="020B0604020202020204"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Mercer Island went from 4.5%  to 7% (450 to 650 households)</a:t>
            </a:r>
          </a:p>
          <a:p>
            <a:pPr marL="0" lvl="1" indent="0">
              <a:spcAft>
                <a:spcPts val="600"/>
              </a:spcAft>
              <a:buClr>
                <a:srgbClr val="00B050"/>
              </a:buClr>
              <a:buFont typeface="Arial" panose="020B0604020202020204"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National average is 1.8%</a:t>
            </a:r>
          </a:p>
          <a:p>
            <a:endParaRPr lang="en-US" dirty="0"/>
          </a:p>
        </p:txBody>
      </p:sp>
      <p:sp>
        <p:nvSpPr>
          <p:cNvPr id="4" name="Slide Number Placeholder 3"/>
          <p:cNvSpPr>
            <a:spLocks noGrp="1"/>
          </p:cNvSpPr>
          <p:nvPr>
            <p:ph type="sldNum" sz="quarter" idx="10"/>
          </p:nvPr>
        </p:nvSpPr>
        <p:spPr/>
        <p:txBody>
          <a:bodyPr/>
          <a:lstStyle/>
          <a:p>
            <a:fld id="{A40A09FB-2E11-4D90-84BE-C9C39FA11788}" type="slidenum">
              <a:rPr lang="en-US" smtClean="0"/>
              <a:pPr/>
              <a:t>17</a:t>
            </a:fld>
            <a:endParaRPr lang="en-US"/>
          </a:p>
        </p:txBody>
      </p:sp>
    </p:spTree>
    <p:extLst>
      <p:ext uri="{BB962C8B-B14F-4D97-AF65-F5344CB8AC3E}">
        <p14:creationId xmlns:p14="http://schemas.microsoft.com/office/powerpoint/2010/main" val="2764775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l">
              <a:spcAft>
                <a:spcPts val="600"/>
              </a:spcAft>
              <a:buClr>
                <a:srgbClr val="00B050"/>
              </a:buClr>
              <a:buFont typeface="Arial" pitchFamily="34" charset="0"/>
              <a:buNone/>
            </a:pPr>
            <a:r>
              <a:rPr lang="en-US" sz="2800" dirty="0" smtClean="0"/>
              <a:t/>
            </a:r>
            <a:br>
              <a:rPr lang="en-US" sz="2800" dirty="0" smtClean="0"/>
            </a:br>
            <a:r>
              <a:rPr lang="en-US" sz="2800" dirty="0" smtClean="0"/>
              <a:t>* * * * *</a:t>
            </a:r>
            <a:br>
              <a:rPr lang="en-US" sz="2800" dirty="0" smtClean="0"/>
            </a:br>
            <a:r>
              <a:rPr lang="en-US" sz="2800" dirty="0" smtClean="0"/>
              <a:t>This $4.3 million project is mostly funded by grants and a low interest bond including $500,000 from the state Department of Commerce, $589,000 from Puget Sound Energy, and $3.2 million from a 15-year low interest Qualified Energy Conservation Bond. </a:t>
            </a: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 * * *</a:t>
            </a:r>
          </a:p>
          <a:p>
            <a:pPr marL="0" lvl="1" indent="0" algn="l">
              <a:spcAft>
                <a:spcPts val="600"/>
              </a:spcAft>
              <a:buClr>
                <a:srgbClr val="00B050"/>
              </a:buClr>
              <a:buFont typeface="Arial" pitchFamily="34" charset="0"/>
              <a:buNone/>
            </a:pPr>
            <a:r>
              <a:rPr lang="en-US" sz="2800" b="1" dirty="0" smtClean="0">
                <a:solidFill>
                  <a:schemeClr val="bg1"/>
                </a:solidFill>
                <a:latin typeface="Times New Roman" panose="02020603050405020304" pitchFamily="18" charset="0"/>
                <a:cs typeface="Times New Roman" panose="02020603050405020304" pitchFamily="18" charset="0"/>
              </a:rPr>
              <a:t>Renton Reporter</a:t>
            </a: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http://www.rentonreporter.com/news/220696981.html#</a:t>
            </a:r>
          </a:p>
          <a:p>
            <a:r>
              <a:rPr lang="en-US" dirty="0" smtClean="0">
                <a:effectLst/>
              </a:rPr>
              <a:t>Public Works director Gregg Zimmerman said the new lights will save the city about $271,000 per year in energy costs, before debt service is factored in.</a:t>
            </a:r>
          </a:p>
          <a:p>
            <a:r>
              <a:rPr lang="en-US" dirty="0" smtClean="0">
                <a:effectLst/>
              </a:rPr>
              <a:t>“You can see this is a really good investment in terms of saving money,” he said.</a:t>
            </a:r>
          </a:p>
          <a:p>
            <a:r>
              <a:rPr lang="en-US" dirty="0" smtClean="0">
                <a:effectLst/>
              </a:rPr>
              <a:t>Zimmerman said the city presently spends more than $1 million per year on power costs for the city’s street lights</a:t>
            </a: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a:t>
            </a:r>
          </a:p>
          <a:p>
            <a:pPr marL="0" lvl="1" indent="0" algn="l">
              <a:spcAft>
                <a:spcPts val="600"/>
              </a:spcAft>
              <a:buClr>
                <a:srgbClr val="00B050"/>
              </a:buClr>
              <a:buFont typeface="Arial" pitchFamily="34" charset="0"/>
              <a:buNone/>
            </a:pPr>
            <a:r>
              <a:rPr lang="en-US" sz="2800" dirty="0" smtClean="0">
                <a:effectLst/>
              </a:rPr>
              <a:t>The $4.3 million project is funded in part by two grants. The city received a $589,000 Utility Incentive Grant from Puget Sound Energy and a $500,000 grant from the Department of Commerce.</a:t>
            </a: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lgn="l">
              <a:spcAft>
                <a:spcPts val="600"/>
              </a:spcAft>
              <a:buClr>
                <a:srgbClr val="00B050"/>
              </a:buClr>
              <a:buFont typeface="Arial" pitchFamily="34" charset="0"/>
              <a:buNone/>
            </a:pP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 * * * </a:t>
            </a:r>
          </a:p>
          <a:p>
            <a:pPr marL="0" lvl="1" indent="0" algn="l">
              <a:spcAft>
                <a:spcPts val="600"/>
              </a:spcAft>
              <a:buClr>
                <a:srgbClr val="00B050"/>
              </a:buClr>
              <a:buFont typeface="Arial"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Northwest Solar Communities</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Bellevue 	(50 arrays)</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Edmonds </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Kirkland </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Mercer Island (47 arrays)</a:t>
            </a:r>
          </a:p>
          <a:p>
            <a:pPr marL="457200" lvl="1" indent="-457200">
              <a:spcAft>
                <a:spcPts val="600"/>
              </a:spcAft>
              <a:buClr>
                <a:srgbClr val="00B050"/>
              </a:buClr>
              <a:buFont typeface="Wingdings" pitchFamily="2" charset="2"/>
              <a:buChar char="§"/>
            </a:pPr>
            <a:r>
              <a:rPr lang="en-US" sz="2800" dirty="0" smtClean="0">
                <a:solidFill>
                  <a:schemeClr val="bg1"/>
                </a:solidFill>
                <a:latin typeface="Times New Roman" panose="02020603050405020304" pitchFamily="18" charset="0"/>
                <a:cs typeface="Times New Roman" panose="02020603050405020304" pitchFamily="18" charset="0"/>
              </a:rPr>
              <a:t>Seattle</a:t>
            </a:r>
          </a:p>
          <a:p>
            <a:pPr marL="0" lvl="1" indent="0">
              <a:spcAft>
                <a:spcPts val="600"/>
              </a:spcAft>
              <a:buClr>
                <a:srgbClr val="00B050"/>
              </a:buClr>
              <a:buFont typeface="Arial" panose="020B0604020202020204"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 * * *</a:t>
            </a:r>
          </a:p>
          <a:p>
            <a:pPr marL="0" lvl="1" indent="0">
              <a:spcAft>
                <a:spcPts val="600"/>
              </a:spcAft>
              <a:buClr>
                <a:srgbClr val="00B050"/>
              </a:buClr>
              <a:buFont typeface="Arial" panose="020B0604020202020204" pitchFamily="34" charset="0"/>
              <a:buNone/>
            </a:pPr>
            <a:endParaRPr lang="en-US" sz="2800" dirty="0" smtClean="0">
              <a:solidFill>
                <a:schemeClr val="bg1"/>
              </a:solidFill>
              <a:latin typeface="Times New Roman" panose="02020603050405020304" pitchFamily="18" charset="0"/>
              <a:cs typeface="Times New Roman" panose="02020603050405020304" pitchFamily="18" charset="0"/>
            </a:endParaRPr>
          </a:p>
          <a:p>
            <a:pPr marL="0" lvl="1" indent="0">
              <a:spcAft>
                <a:spcPts val="600"/>
              </a:spcAft>
              <a:buClr>
                <a:srgbClr val="00B050"/>
              </a:buClr>
              <a:buFont typeface="Arial" panose="020B0604020202020204" pitchFamily="34" charset="0"/>
              <a:buNone/>
            </a:pPr>
            <a:r>
              <a:rPr lang="en-US" sz="2800" dirty="0" err="1" smtClean="0">
                <a:solidFill>
                  <a:schemeClr val="bg1"/>
                </a:solidFill>
                <a:latin typeface="Times New Roman" panose="02020603050405020304" pitchFamily="18" charset="0"/>
                <a:cs typeface="Times New Roman" panose="02020603050405020304" pitchFamily="18" charset="0"/>
              </a:rPr>
              <a:t>Snoq</a:t>
            </a:r>
            <a:r>
              <a:rPr lang="en-US" sz="2800" dirty="0" smtClean="0">
                <a:solidFill>
                  <a:schemeClr val="bg1"/>
                </a:solidFill>
                <a:latin typeface="Times New Roman" panose="02020603050405020304" pitchFamily="18" charset="0"/>
                <a:cs typeface="Times New Roman" panose="02020603050405020304" pitchFamily="18" charset="0"/>
              </a:rPr>
              <a:t> green power enrollments went from 3.2% to X</a:t>
            </a:r>
          </a:p>
          <a:p>
            <a:pPr marL="0" lvl="1" indent="0">
              <a:spcAft>
                <a:spcPts val="600"/>
              </a:spcAft>
              <a:buClr>
                <a:srgbClr val="00B050"/>
              </a:buClr>
              <a:buFont typeface="Arial" panose="020B0604020202020204"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Mercer Island went from 4.5%  to 7% (450 to 650 households)</a:t>
            </a:r>
          </a:p>
          <a:p>
            <a:pPr marL="0" lvl="1" indent="0">
              <a:spcAft>
                <a:spcPts val="600"/>
              </a:spcAft>
              <a:buClr>
                <a:srgbClr val="00B050"/>
              </a:buClr>
              <a:buFont typeface="Arial" panose="020B0604020202020204" pitchFamily="34" charset="0"/>
              <a:buNone/>
            </a:pPr>
            <a:r>
              <a:rPr lang="en-US" sz="2800" dirty="0" smtClean="0">
                <a:solidFill>
                  <a:schemeClr val="bg1"/>
                </a:solidFill>
                <a:latin typeface="Times New Roman" panose="02020603050405020304" pitchFamily="18" charset="0"/>
                <a:cs typeface="Times New Roman" panose="02020603050405020304" pitchFamily="18" charset="0"/>
              </a:rPr>
              <a:t>National average is 1.8%</a:t>
            </a:r>
          </a:p>
          <a:p>
            <a:endParaRPr lang="en-US" dirty="0"/>
          </a:p>
        </p:txBody>
      </p:sp>
      <p:sp>
        <p:nvSpPr>
          <p:cNvPr id="4" name="Slide Number Placeholder 3"/>
          <p:cNvSpPr>
            <a:spLocks noGrp="1"/>
          </p:cNvSpPr>
          <p:nvPr>
            <p:ph type="sldNum" sz="quarter" idx="10"/>
          </p:nvPr>
        </p:nvSpPr>
        <p:spPr/>
        <p:txBody>
          <a:bodyPr/>
          <a:lstStyle/>
          <a:p>
            <a:fld id="{A40A09FB-2E11-4D90-84BE-C9C39FA11788}" type="slidenum">
              <a:rPr lang="en-US" smtClean="0"/>
              <a:pPr/>
              <a:t>18</a:t>
            </a:fld>
            <a:endParaRPr lang="en-US"/>
          </a:p>
        </p:txBody>
      </p:sp>
    </p:spTree>
    <p:extLst>
      <p:ext uri="{BB962C8B-B14F-4D97-AF65-F5344CB8AC3E}">
        <p14:creationId xmlns:p14="http://schemas.microsoft.com/office/powerpoint/2010/main" val="2804584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Elizabeth’s Slide</a:t>
            </a:r>
          </a:p>
        </p:txBody>
      </p:sp>
      <p:sp>
        <p:nvSpPr>
          <p:cNvPr id="4" name="Slide Number Placeholder 3"/>
          <p:cNvSpPr>
            <a:spLocks noGrp="1"/>
          </p:cNvSpPr>
          <p:nvPr>
            <p:ph type="sldNum" sz="quarter" idx="10"/>
          </p:nvPr>
        </p:nvSpPr>
        <p:spPr/>
        <p:txBody>
          <a:bodyPr/>
          <a:lstStyle/>
          <a:p>
            <a:fld id="{A40A09FB-2E11-4D90-84BE-C9C39FA11788}" type="slidenum">
              <a:rPr lang="en-US" smtClean="0"/>
              <a:pPr/>
              <a:t>19</a:t>
            </a:fld>
            <a:endParaRPr lang="en-US"/>
          </a:p>
        </p:txBody>
      </p:sp>
    </p:spTree>
    <p:extLst>
      <p:ext uri="{BB962C8B-B14F-4D97-AF65-F5344CB8AC3E}">
        <p14:creationId xmlns:p14="http://schemas.microsoft.com/office/powerpoint/2010/main" val="1077774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US population = 319 million</a:t>
            </a:r>
          </a:p>
          <a:p>
            <a:endParaRPr lang="en-US" dirty="0" smtClean="0"/>
          </a:p>
          <a:p>
            <a:r>
              <a:rPr lang="en-US" dirty="0" smtClean="0"/>
              <a:t>80% of</a:t>
            </a:r>
            <a:r>
              <a:rPr lang="en-US" baseline="0" dirty="0" smtClean="0"/>
              <a:t> US population lives in “urban areas”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in big cities,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 in towns/suburbs of 20,000,</a:t>
            </a:r>
            <a:r>
              <a:rPr lang="en-US" baseline="0" dirty="0" smtClean="0"/>
              <a:t> or less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*0.6 : As 60% of</a:t>
            </a:r>
            <a:r>
              <a:rPr lang="en-US" baseline="0" dirty="0" smtClean="0"/>
              <a:t> US population lives in “small towns” = 191 million</a:t>
            </a:r>
          </a:p>
          <a:p>
            <a:r>
              <a:rPr lang="en-US" dirty="0" smtClean="0"/>
              <a:t>And</a:t>
            </a:r>
          </a:p>
          <a:p>
            <a:r>
              <a:rPr lang="en-US" dirty="0" smtClean="0"/>
              <a:t>*.63 : (See below) = 120 million</a:t>
            </a:r>
          </a:p>
          <a:p>
            <a:r>
              <a:rPr lang="en-US" dirty="0" smtClean="0"/>
              <a:t>63% of Adult Americans</a:t>
            </a:r>
            <a:r>
              <a:rPr lang="en-US" baseline="0" dirty="0" smtClean="0"/>
              <a:t> (adults aged over 25) believe climate change is happening.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Anthony </a:t>
            </a:r>
            <a:r>
              <a:rPr lang="en-US" dirty="0" err="1" smtClean="0"/>
              <a:t>Leiserowitz</a:t>
            </a:r>
            <a:r>
              <a:rPr lang="en-US" dirty="0" smtClean="0"/>
              <a:t>, the director of the Yale Project on Climate Change Communication,  (http://www.weather.com/science/environment/news/more-americans-dont-believe-global-warming-happening-survey-20140117 &amp; http://environment.yale.edu/poe/v2014/)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Climate Change Communication, Yale maps:</a:t>
            </a:r>
            <a:br>
              <a:rPr lang="en-US" sz="1200" dirty="0" smtClean="0"/>
            </a:br>
            <a:r>
              <a:rPr lang="en-US" sz="1200" dirty="0" smtClean="0">
                <a:hlinkClick r:id="rId3"/>
              </a:rPr>
              <a:t>http://environment.yale.edu/poe/v2014/</a:t>
            </a:r>
            <a:r>
              <a:rPr lang="en-US" sz="1200" dirty="0" smtClean="0"/>
              <a:t>  (originally highlight in grist, </a:t>
            </a:r>
            <a:r>
              <a:rPr lang="en-US" sz="1200" dirty="0" smtClean="0">
                <a:hlinkClick r:id="rId4"/>
              </a:rPr>
              <a:t>http://grist.org/science/meet-the-united-states-of-divided-climate-beliefs/</a:t>
            </a:r>
            <a:r>
              <a:rPr lang="en-US" sz="1200" dirty="0" smtClean="0"/>
              <a:t> )</a:t>
            </a:r>
            <a:br>
              <a:rPr lang="en-US" sz="1200" dirty="0" smtClean="0"/>
            </a:br>
            <a:r>
              <a:rPr lang="en-US" sz="1200" dirty="0" smtClean="0"/>
              <a:t/>
            </a:r>
            <a:br>
              <a:rPr lang="en-US" sz="1200" dirty="0" smtClean="0"/>
            </a:br>
            <a:r>
              <a:rPr lang="en-US" sz="1200" dirty="0" smtClean="0"/>
              <a:t>Berkeley Carbon Footprint Maps</a:t>
            </a:r>
            <a:br>
              <a:rPr lang="en-US" sz="1200" dirty="0" smtClean="0"/>
            </a:br>
            <a:r>
              <a:rPr lang="en-US" sz="1200" dirty="0" smtClean="0">
                <a:hlinkClick r:id="rId5"/>
              </a:rPr>
              <a:t>http://coolclimate.berkeley.edu/maps</a:t>
            </a:r>
            <a:r>
              <a:rPr lang="en-US" sz="1200" dirty="0" smtClean="0"/>
              <a:t> </a:t>
            </a:r>
            <a:br>
              <a:rPr lang="en-US" sz="1200" dirty="0" smtClean="0"/>
            </a:br>
            <a:r>
              <a:rPr lang="en-US" sz="1200" dirty="0" smtClean="0"/>
              <a:t/>
            </a:r>
            <a:br>
              <a:rPr lang="en-US" sz="1200" dirty="0" smtClean="0"/>
            </a:br>
            <a:r>
              <a:rPr lang="en-US" sz="1200" dirty="0" smtClean="0"/>
              <a:t>Center for Climate and Energy Solutions Maps</a:t>
            </a:r>
            <a:br>
              <a:rPr lang="en-US" sz="1200" dirty="0" smtClean="0"/>
            </a:br>
            <a:r>
              <a:rPr lang="en-US" sz="1200" dirty="0" smtClean="0">
                <a:hlinkClick r:id="rId6"/>
              </a:rPr>
              <a:t>http://www.c2es.org/us-states-regions/policy-maps</a:t>
            </a:r>
            <a:r>
              <a:rPr lang="en-US" sz="1200" dirty="0" smtClean="0"/>
              <a:t> </a:t>
            </a:r>
            <a:r>
              <a:rPr lang="en-US" dirty="0" smtClean="0"/>
              <a:t/>
            </a:r>
            <a:br>
              <a:rPr lang="en-US" dirty="0" smtClean="0"/>
            </a:b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20</a:t>
            </a:fld>
            <a:endParaRPr lang="en-US"/>
          </a:p>
        </p:txBody>
      </p:sp>
    </p:spTree>
    <p:extLst>
      <p:ext uri="{BB962C8B-B14F-4D97-AF65-F5344CB8AC3E}">
        <p14:creationId xmlns:p14="http://schemas.microsoft.com/office/powerpoint/2010/main" val="294926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39886" indent="-283225">
              <a:defRPr sz="2400">
                <a:solidFill>
                  <a:schemeClr val="tx1"/>
                </a:solidFill>
                <a:latin typeface="Arial" charset="0"/>
                <a:ea typeface="ＭＳ Ｐゴシック" pitchFamily="34" charset="-128"/>
              </a:defRPr>
            </a:lvl2pPr>
            <a:lvl3pPr marL="1140856" indent="-225943">
              <a:defRPr sz="2400">
                <a:solidFill>
                  <a:schemeClr val="tx1"/>
                </a:solidFill>
                <a:latin typeface="Arial" charset="0"/>
                <a:ea typeface="ＭＳ Ｐゴシック" pitchFamily="34" charset="-128"/>
              </a:defRPr>
            </a:lvl3pPr>
            <a:lvl4pPr marL="1597516" indent="-225943">
              <a:defRPr sz="2400">
                <a:solidFill>
                  <a:schemeClr val="tx1"/>
                </a:solidFill>
                <a:latin typeface="Arial" charset="0"/>
                <a:ea typeface="ＭＳ Ｐゴシック" pitchFamily="34" charset="-128"/>
              </a:defRPr>
            </a:lvl4pPr>
            <a:lvl5pPr marL="2054177" indent="-225943">
              <a:defRPr sz="2400">
                <a:solidFill>
                  <a:schemeClr val="tx1"/>
                </a:solidFill>
                <a:latin typeface="Arial" charset="0"/>
                <a:ea typeface="ＭＳ Ｐゴシック" pitchFamily="34" charset="-128"/>
              </a:defRPr>
            </a:lvl5pPr>
            <a:lvl6pPr marL="2512428" indent="-225943" eaLnBrk="0" fontAlgn="base" hangingPunct="0">
              <a:spcBef>
                <a:spcPct val="0"/>
              </a:spcBef>
              <a:spcAft>
                <a:spcPct val="0"/>
              </a:spcAft>
              <a:defRPr sz="2400">
                <a:solidFill>
                  <a:schemeClr val="tx1"/>
                </a:solidFill>
                <a:latin typeface="Arial" charset="0"/>
                <a:ea typeface="ＭＳ Ｐゴシック" pitchFamily="34" charset="-128"/>
              </a:defRPr>
            </a:lvl6pPr>
            <a:lvl7pPr marL="2970680" indent="-225943" eaLnBrk="0" fontAlgn="base" hangingPunct="0">
              <a:spcBef>
                <a:spcPct val="0"/>
              </a:spcBef>
              <a:spcAft>
                <a:spcPct val="0"/>
              </a:spcAft>
              <a:defRPr sz="2400">
                <a:solidFill>
                  <a:schemeClr val="tx1"/>
                </a:solidFill>
                <a:latin typeface="Arial" charset="0"/>
                <a:ea typeface="ＭＳ Ｐゴシック" pitchFamily="34" charset="-128"/>
              </a:defRPr>
            </a:lvl7pPr>
            <a:lvl8pPr marL="3428931" indent="-225943" eaLnBrk="0" fontAlgn="base" hangingPunct="0">
              <a:spcBef>
                <a:spcPct val="0"/>
              </a:spcBef>
              <a:spcAft>
                <a:spcPct val="0"/>
              </a:spcAft>
              <a:defRPr sz="2400">
                <a:solidFill>
                  <a:schemeClr val="tx1"/>
                </a:solidFill>
                <a:latin typeface="Arial" charset="0"/>
                <a:ea typeface="ＭＳ Ｐゴシック" pitchFamily="34" charset="-128"/>
              </a:defRPr>
            </a:lvl8pPr>
            <a:lvl9pPr marL="3887183" indent="-225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B85637E8-057B-4868-AAC2-8526B633BE9E}" type="slidenum">
              <a:rPr lang="en-US" altLang="en-US" sz="1200"/>
              <a:pPr/>
              <a:t>3</a:t>
            </a:fld>
            <a:endParaRPr lang="en-US" altLang="en-US" sz="1200"/>
          </a:p>
        </p:txBody>
      </p:sp>
      <p:sp>
        <p:nvSpPr>
          <p:cNvPr id="4608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1. Different priorities:</a:t>
            </a:r>
            <a:r>
              <a:rPr lang="en-US" baseline="0" dirty="0" smtClean="0"/>
              <a:t> </a:t>
            </a:r>
            <a:r>
              <a:rPr lang="en-US" dirty="0" smtClean="0"/>
              <a:t>Vehicles/homes vs. mass transit/multifamily</a:t>
            </a:r>
          </a:p>
          <a:p>
            <a:r>
              <a:rPr lang="en-US" dirty="0" smtClean="0"/>
              <a:t>2. More nimble</a:t>
            </a:r>
          </a:p>
          <a:p>
            <a:endParaRPr lang="en-US" dirty="0" smtClean="0"/>
          </a:p>
          <a:p>
            <a:r>
              <a:rPr lang="en-US" dirty="0" smtClean="0"/>
              <a:t>Screenshot from: http://www.kingcounty.gov/exec/PSB/Demographics/KCGrowthReport/KC-CitiesandProfiles.aspx </a:t>
            </a:r>
          </a:p>
          <a:p>
            <a:endParaRPr lang="en-US" dirty="0" smtClean="0"/>
          </a:p>
          <a:p>
            <a:r>
              <a:rPr lang="en-US" dirty="0" smtClean="0"/>
              <a:t>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rPr>
              <a:t>UC Berkeley </a:t>
            </a:r>
            <a:r>
              <a:rPr lang="en-US" dirty="0" err="1" smtClean="0">
                <a:latin typeface="Arial" panose="020B0604020202020204" pitchFamily="34" charset="0"/>
              </a:rPr>
              <a:t>CoolClimate</a:t>
            </a:r>
            <a:r>
              <a:rPr lang="en-US" dirty="0" smtClean="0">
                <a:latin typeface="Arial" panose="020B0604020202020204" pitchFamily="34" charset="0"/>
              </a:rPr>
              <a:t> </a:t>
            </a:r>
            <a:r>
              <a:rPr lang="en-US" dirty="0" smtClean="0">
                <a:latin typeface="Tahoma" panose="020B0604030504040204" pitchFamily="34" charset="0"/>
                <a:ea typeface="Tahoma" panose="020B0604030504040204" pitchFamily="34" charset="0"/>
                <a:cs typeface="Tahoma" panose="020B0604030504040204" pitchFamily="34" charset="0"/>
              </a:rPr>
              <a:t>Network (2013</a:t>
            </a:r>
            <a:r>
              <a:rPr lang="en-US" dirty="0" smtClean="0">
                <a:latin typeface="Arial" panose="020B0604020202020204" pitchFamily="34" charset="0"/>
              </a:rPr>
              <a:t>).</a:t>
            </a:r>
            <a:endParaRPr lang="en-US" dirty="0" smtClean="0">
              <a:latin typeface="Tahoma" panose="020B0604030504040204" pitchFamily="34" charset="0"/>
              <a:ea typeface="Tahoma" panose="020B0604030504040204" pitchFamily="34" charset="0"/>
              <a:cs typeface="Tahoma" panose="020B0604030504040204" pitchFamily="34" charset="0"/>
              <a:hlinkClick r:id="rId3"/>
            </a:endParaRPr>
          </a:p>
          <a:p>
            <a:r>
              <a:rPr lang="en-US" dirty="0" smtClean="0">
                <a:latin typeface="Tahoma" panose="020B0604030504040204" pitchFamily="34" charset="0"/>
                <a:ea typeface="Tahoma" panose="020B0604030504040204" pitchFamily="34" charset="0"/>
                <a:cs typeface="Tahoma" panose="020B0604030504040204" pitchFamily="34" charset="0"/>
                <a:hlinkClick r:id="rId3"/>
              </a:rPr>
              <a:t>http://coolclimate.berkeley.edu/maps</a:t>
            </a:r>
            <a:endParaRPr lang="en-US" dirty="0"/>
          </a:p>
        </p:txBody>
      </p:sp>
    </p:spTree>
    <p:extLst>
      <p:ext uri="{BB962C8B-B14F-4D97-AF65-F5344CB8AC3E}">
        <p14:creationId xmlns:p14="http://schemas.microsoft.com/office/powerpoint/2010/main" val="185137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39886" indent="-283225">
              <a:defRPr sz="2400">
                <a:solidFill>
                  <a:schemeClr val="tx1"/>
                </a:solidFill>
                <a:latin typeface="Arial" charset="0"/>
                <a:ea typeface="ＭＳ Ｐゴシック" pitchFamily="34" charset="-128"/>
              </a:defRPr>
            </a:lvl2pPr>
            <a:lvl3pPr marL="1140856" indent="-225943">
              <a:defRPr sz="2400">
                <a:solidFill>
                  <a:schemeClr val="tx1"/>
                </a:solidFill>
                <a:latin typeface="Arial" charset="0"/>
                <a:ea typeface="ＭＳ Ｐゴシック" pitchFamily="34" charset="-128"/>
              </a:defRPr>
            </a:lvl3pPr>
            <a:lvl4pPr marL="1597516" indent="-225943">
              <a:defRPr sz="2400">
                <a:solidFill>
                  <a:schemeClr val="tx1"/>
                </a:solidFill>
                <a:latin typeface="Arial" charset="0"/>
                <a:ea typeface="ＭＳ Ｐゴシック" pitchFamily="34" charset="-128"/>
              </a:defRPr>
            </a:lvl4pPr>
            <a:lvl5pPr marL="2054177" indent="-225943">
              <a:defRPr sz="2400">
                <a:solidFill>
                  <a:schemeClr val="tx1"/>
                </a:solidFill>
                <a:latin typeface="Arial" charset="0"/>
                <a:ea typeface="ＭＳ Ｐゴシック" pitchFamily="34" charset="-128"/>
              </a:defRPr>
            </a:lvl5pPr>
            <a:lvl6pPr marL="2512428" indent="-225943" eaLnBrk="0" fontAlgn="base" hangingPunct="0">
              <a:spcBef>
                <a:spcPct val="0"/>
              </a:spcBef>
              <a:spcAft>
                <a:spcPct val="0"/>
              </a:spcAft>
              <a:defRPr sz="2400">
                <a:solidFill>
                  <a:schemeClr val="tx1"/>
                </a:solidFill>
                <a:latin typeface="Arial" charset="0"/>
                <a:ea typeface="ＭＳ Ｐゴシック" pitchFamily="34" charset="-128"/>
              </a:defRPr>
            </a:lvl6pPr>
            <a:lvl7pPr marL="2970680" indent="-225943" eaLnBrk="0" fontAlgn="base" hangingPunct="0">
              <a:spcBef>
                <a:spcPct val="0"/>
              </a:spcBef>
              <a:spcAft>
                <a:spcPct val="0"/>
              </a:spcAft>
              <a:defRPr sz="2400">
                <a:solidFill>
                  <a:schemeClr val="tx1"/>
                </a:solidFill>
                <a:latin typeface="Arial" charset="0"/>
                <a:ea typeface="ＭＳ Ｐゴシック" pitchFamily="34" charset="-128"/>
              </a:defRPr>
            </a:lvl7pPr>
            <a:lvl8pPr marL="3428931" indent="-225943" eaLnBrk="0" fontAlgn="base" hangingPunct="0">
              <a:spcBef>
                <a:spcPct val="0"/>
              </a:spcBef>
              <a:spcAft>
                <a:spcPct val="0"/>
              </a:spcAft>
              <a:defRPr sz="2400">
                <a:solidFill>
                  <a:schemeClr val="tx1"/>
                </a:solidFill>
                <a:latin typeface="Arial" charset="0"/>
                <a:ea typeface="ＭＳ Ｐゴシック" pitchFamily="34" charset="-128"/>
              </a:defRPr>
            </a:lvl8pPr>
            <a:lvl9pPr marL="3887183" indent="-225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B85637E8-057B-4868-AAC2-8526B633BE9E}" type="slidenum">
              <a:rPr lang="en-US" altLang="en-US" sz="1200"/>
              <a:pPr/>
              <a:t>4</a:t>
            </a:fld>
            <a:endParaRPr lang="en-US" altLang="en-US" sz="1200"/>
          </a:p>
        </p:txBody>
      </p:sp>
      <p:sp>
        <p:nvSpPr>
          <p:cNvPr id="4608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1. Different priorities:</a:t>
            </a:r>
            <a:r>
              <a:rPr lang="en-US" baseline="0" dirty="0" smtClean="0"/>
              <a:t> </a:t>
            </a:r>
            <a:r>
              <a:rPr lang="en-US" dirty="0" smtClean="0"/>
              <a:t>Vehicles/homes vs. mass transit/multifamily</a:t>
            </a:r>
          </a:p>
          <a:p>
            <a:r>
              <a:rPr lang="en-US" dirty="0" smtClean="0"/>
              <a:t>2. More nimble</a:t>
            </a:r>
          </a:p>
          <a:p>
            <a:endParaRPr lang="en-US" dirty="0" smtClean="0"/>
          </a:p>
          <a:p>
            <a:r>
              <a:rPr lang="en-US" dirty="0" smtClean="0"/>
              <a:t>Screenshot from: http://www.kingcounty.gov/exec/PSB/Demographics/KCGrowthReport/KC-CitiesandProfiles.aspx </a:t>
            </a:r>
          </a:p>
          <a:p>
            <a:endParaRPr lang="en-US" dirty="0" smtClean="0"/>
          </a:p>
          <a:p>
            <a:r>
              <a:rPr lang="en-US" dirty="0" smtClean="0"/>
              <a:t>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rPr>
              <a:t>UC Berkeley </a:t>
            </a:r>
            <a:r>
              <a:rPr lang="en-US" dirty="0" err="1" smtClean="0">
                <a:latin typeface="Arial" panose="020B0604020202020204" pitchFamily="34" charset="0"/>
              </a:rPr>
              <a:t>CoolClimate</a:t>
            </a:r>
            <a:r>
              <a:rPr lang="en-US" dirty="0" smtClean="0">
                <a:latin typeface="Arial" panose="020B0604020202020204" pitchFamily="34" charset="0"/>
              </a:rPr>
              <a:t> </a:t>
            </a:r>
            <a:r>
              <a:rPr lang="en-US" dirty="0" smtClean="0">
                <a:latin typeface="Tahoma" panose="020B0604030504040204" pitchFamily="34" charset="0"/>
                <a:ea typeface="Tahoma" panose="020B0604030504040204" pitchFamily="34" charset="0"/>
                <a:cs typeface="Tahoma" panose="020B0604030504040204" pitchFamily="34" charset="0"/>
              </a:rPr>
              <a:t>Network (2013</a:t>
            </a:r>
            <a:r>
              <a:rPr lang="en-US" dirty="0" smtClean="0">
                <a:latin typeface="Arial" panose="020B0604020202020204" pitchFamily="34" charset="0"/>
              </a:rPr>
              <a:t>).</a:t>
            </a:r>
            <a:endParaRPr lang="en-US" dirty="0" smtClean="0">
              <a:latin typeface="Tahoma" panose="020B0604030504040204" pitchFamily="34" charset="0"/>
              <a:ea typeface="Tahoma" panose="020B0604030504040204" pitchFamily="34" charset="0"/>
              <a:cs typeface="Tahoma" panose="020B0604030504040204" pitchFamily="34" charset="0"/>
              <a:hlinkClick r:id="rId3"/>
            </a:endParaRPr>
          </a:p>
          <a:p>
            <a:r>
              <a:rPr lang="en-US" dirty="0" smtClean="0">
                <a:latin typeface="Tahoma" panose="020B0604030504040204" pitchFamily="34" charset="0"/>
                <a:ea typeface="Tahoma" panose="020B0604030504040204" pitchFamily="34" charset="0"/>
                <a:cs typeface="Tahoma" panose="020B0604030504040204" pitchFamily="34" charset="0"/>
                <a:hlinkClick r:id="rId3"/>
              </a:rPr>
              <a:t>http://coolclimate.berkeley.edu/maps</a:t>
            </a:r>
            <a:endParaRPr lang="en-US" dirty="0"/>
          </a:p>
        </p:txBody>
      </p:sp>
    </p:spTree>
    <p:extLst>
      <p:ext uri="{BB962C8B-B14F-4D97-AF65-F5344CB8AC3E}">
        <p14:creationId xmlns:p14="http://schemas.microsoft.com/office/powerpoint/2010/main" val="73289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Small-City households usually have a larger climate impact.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Here, we see that</a:t>
            </a:r>
            <a:r>
              <a:rPr lang="en-US" baseline="0"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average Snoqualmie Household generates twice the emissions of a Downtown Seattle resident</a:t>
            </a:r>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231126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Explicit is recommended, or else you may lose programming if one </a:t>
            </a:r>
            <a:r>
              <a:rPr lang="en-US" smtClean="0"/>
              <a:t>passionate staffer leaves.</a:t>
            </a:r>
            <a:endParaRPr lang="en-US"/>
          </a:p>
        </p:txBody>
      </p:sp>
      <p:sp>
        <p:nvSpPr>
          <p:cNvPr id="4" name="Slide Number Placeholder 3"/>
          <p:cNvSpPr>
            <a:spLocks noGrp="1"/>
          </p:cNvSpPr>
          <p:nvPr>
            <p:ph type="sldNum" sz="quarter" idx="10"/>
          </p:nvPr>
        </p:nvSpPr>
        <p:spPr/>
        <p:txBody>
          <a:bodyPr/>
          <a:lstStyle/>
          <a:p>
            <a:fld id="{7FB667E1-E601-4AAF-B95C-B25720D70A60}" type="slidenum">
              <a:rPr lang="en-US" smtClean="0"/>
              <a:t>7</a:t>
            </a:fld>
            <a:endParaRPr lang="en-US"/>
          </a:p>
        </p:txBody>
      </p:sp>
    </p:spTree>
    <p:extLst>
      <p:ext uri="{BB962C8B-B14F-4D97-AF65-F5344CB8AC3E}">
        <p14:creationId xmlns:p14="http://schemas.microsoft.com/office/powerpoint/2010/main" val="220200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  Environmental Services, Auburn</a:t>
            </a:r>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8</a:t>
            </a:fld>
            <a:endParaRPr lang="en-US"/>
          </a:p>
        </p:txBody>
      </p:sp>
    </p:spTree>
    <p:extLst>
      <p:ext uri="{BB962C8B-B14F-4D97-AF65-F5344CB8AC3E}">
        <p14:creationId xmlns:p14="http://schemas.microsoft.com/office/powerpoint/2010/main" val="37195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multiple economic benefits associated with trees to citizens and places of commerce.  For commercial properties, it has been found that customer service ratings were about 15% higher for business districts with trees, and that average prices were between 9-11% higher for products in landscaped areas:  “Trees in Business Districts: Positive Effects on Consumer Behavior,” University of Washington, College of Forest Resources Center for Urban Horticulture</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a:t>
            </a:fld>
            <a:endParaRPr lang="en-US"/>
          </a:p>
        </p:txBody>
      </p:sp>
    </p:spTree>
    <p:extLst>
      <p:ext uri="{BB962C8B-B14F-4D97-AF65-F5344CB8AC3E}">
        <p14:creationId xmlns:p14="http://schemas.microsoft.com/office/powerpoint/2010/main" val="251777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Residences also benefits from trees, with a mature tree capable of adding 10% to a home’s property value – a benefit to the residents upon property sales, and a benefit to cities in municipal property tax revenues: Pacific Southwest Research Station (in partnership with the National Forest Service; US Department of Agriculture. “Trees Pay Us Back in the Pacific Northwest,” May 2011. </a:t>
            </a:r>
            <a:r>
              <a:rPr lang="en-US" sz="1200" u="sng" kern="1200" dirty="0" smtClean="0">
                <a:solidFill>
                  <a:schemeClr val="tx1"/>
                </a:solidFill>
                <a:effectLst/>
                <a:latin typeface="+mn-lt"/>
                <a:ea typeface="+mn-ea"/>
                <a:cs typeface="+mn-cs"/>
                <a:hlinkClick r:id="rId3"/>
              </a:rPr>
              <a:t>http://www.fs.fed.us/psw/programs/uesd/uep/products/18/812uesd_uep_tpub_PacificNorthwest.pdf</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The 2008 PNW Research Station found a positive effect of street trees on home sales price.  </a:t>
            </a:r>
            <a:endParaRPr lang="en-US" sz="1200" i="0" kern="1200" dirty="0" smtClean="0">
              <a:solidFill>
                <a:schemeClr val="tx1"/>
              </a:solidFill>
              <a:effectLst/>
              <a:latin typeface="+mn-lt"/>
              <a:ea typeface="+mn-ea"/>
              <a:cs typeface="+mn-cs"/>
            </a:endParaRPr>
          </a:p>
          <a:p>
            <a:pPr lvl="0"/>
            <a:r>
              <a:rPr lang="en-US" sz="1200" i="0" kern="1200" dirty="0" smtClean="0">
                <a:solidFill>
                  <a:schemeClr val="tx1"/>
                </a:solidFill>
                <a:effectLst/>
                <a:latin typeface="+mn-lt"/>
                <a:ea typeface="+mn-ea"/>
                <a:cs typeface="+mn-cs"/>
              </a:rPr>
              <a:t>On average, street trees add  </a:t>
            </a:r>
            <a:r>
              <a:rPr lang="en-US" sz="1200" b="1" i="0" u="sng" kern="1200" dirty="0" smtClean="0">
                <a:solidFill>
                  <a:schemeClr val="tx1"/>
                </a:solidFill>
                <a:effectLst/>
                <a:latin typeface="+mn-lt"/>
                <a:ea typeface="+mn-ea"/>
                <a:cs typeface="+mn-cs"/>
              </a:rPr>
              <a:t>$8,870 </a:t>
            </a:r>
            <a:r>
              <a:rPr lang="en-US" sz="1200" i="0" kern="1200" dirty="0" smtClean="0">
                <a:solidFill>
                  <a:schemeClr val="tx1"/>
                </a:solidFill>
                <a:effectLst/>
                <a:latin typeface="+mn-lt"/>
                <a:ea typeface="+mn-ea"/>
                <a:cs typeface="+mn-cs"/>
              </a:rPr>
              <a:t>to sales price  </a:t>
            </a:r>
          </a:p>
          <a:p>
            <a:pPr lvl="0"/>
            <a:r>
              <a:rPr lang="en-US" sz="1200" i="0" kern="1200" dirty="0" smtClean="0">
                <a:solidFill>
                  <a:schemeClr val="tx1"/>
                </a:solidFill>
                <a:effectLst/>
                <a:latin typeface="+mn-lt"/>
                <a:ea typeface="+mn-ea"/>
                <a:cs typeface="+mn-cs"/>
              </a:rPr>
              <a:t>Benefit – cost ratio of 12:1</a:t>
            </a:r>
          </a:p>
          <a:p>
            <a:r>
              <a:rPr lang="en-US" sz="1200" i="0" kern="1200" dirty="0" smtClean="0">
                <a:solidFill>
                  <a:schemeClr val="tx1"/>
                </a:solidFill>
                <a:effectLst/>
                <a:latin typeface="+mn-lt"/>
                <a:ea typeface="+mn-ea"/>
                <a:cs typeface="+mn-cs"/>
              </a:rPr>
              <a:t>– G . Donovan &amp; D. </a:t>
            </a:r>
            <a:r>
              <a:rPr lang="en-US" sz="1200" i="0" kern="1200" dirty="0" err="1" smtClean="0">
                <a:solidFill>
                  <a:schemeClr val="tx1"/>
                </a:solidFill>
                <a:effectLst/>
                <a:latin typeface="+mn-lt"/>
                <a:ea typeface="+mn-ea"/>
                <a:cs typeface="+mn-cs"/>
              </a:rPr>
              <a:t>Butry</a:t>
            </a:r>
            <a:r>
              <a:rPr lang="en-US" sz="1200" i="0" kern="1200" dirty="0" smtClean="0">
                <a:solidFill>
                  <a:schemeClr val="tx1"/>
                </a:solidFill>
                <a:effectLst/>
                <a:latin typeface="+mn-lt"/>
                <a:ea typeface="+mn-ea"/>
                <a:cs typeface="+mn-cs"/>
              </a:rPr>
              <a:t>, “Trees in the City: Valuing street trees in Portland, OR”, Landscape &amp; Urban Planning</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10</a:t>
            </a:fld>
            <a:endParaRPr lang="en-US"/>
          </a:p>
        </p:txBody>
      </p:sp>
    </p:spTree>
    <p:extLst>
      <p:ext uri="{BB962C8B-B14F-4D97-AF65-F5344CB8AC3E}">
        <p14:creationId xmlns:p14="http://schemas.microsoft.com/office/powerpoint/2010/main" val="299030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one year, 100 street trees will remove 13 tons of</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carbon dioxide (CO2), 123 pounds of other air pollutants and catch about 54,900 gallons of rainwater. They also provide bird and wildlife habitat and can grow food and materials for human use: Pacific Southwest Research Station (in partnership with the National Forest Service; US Department of Agriculture. “Trees Pay Us Back in the Pacific Northwest,” May 2011. </a:t>
            </a:r>
            <a:r>
              <a:rPr lang="en-US" sz="1200" u="sng" kern="1200" dirty="0" smtClean="0">
                <a:solidFill>
                  <a:schemeClr val="tx1"/>
                </a:solidFill>
                <a:effectLst/>
                <a:latin typeface="+mn-lt"/>
                <a:ea typeface="+mn-ea"/>
                <a:cs typeface="+mn-cs"/>
                <a:hlinkClick r:id="rId3"/>
              </a:rPr>
              <a:t>http://www.fs.fed.us/psw/programs/uesd/uep/products/18/812uesd_uep_tpub_PacificNorthwest.pdf</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11</a:t>
            </a:fld>
            <a:endParaRPr lang="en-US"/>
          </a:p>
        </p:txBody>
      </p:sp>
    </p:spTree>
    <p:extLst>
      <p:ext uri="{BB962C8B-B14F-4D97-AF65-F5344CB8AC3E}">
        <p14:creationId xmlns:p14="http://schemas.microsoft.com/office/powerpoint/2010/main" val="3876518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7/21/2015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7/21/2015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7/21/2015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7/21/2015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7/21/2015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7/21/2015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7/21/2015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7/21/2015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7/21/2015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coolclimate.berkeley.edu/map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3906" y="-1036"/>
            <a:ext cx="12408144" cy="6887029"/>
            <a:chOff x="-25678" y="-29029"/>
            <a:chExt cx="12408144" cy="6887029"/>
          </a:xfrm>
        </p:grpSpPr>
        <p:grpSp>
          <p:nvGrpSpPr>
            <p:cNvPr id="14" name="Group 13"/>
            <p:cNvGrpSpPr/>
            <p:nvPr/>
          </p:nvGrpSpPr>
          <p:grpSpPr>
            <a:xfrm>
              <a:off x="-25678" y="-29029"/>
              <a:ext cx="12408144" cy="6887029"/>
              <a:chOff x="-25678" y="-29029"/>
              <a:chExt cx="12408144" cy="688702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104" b="8338"/>
              <a:stretch/>
            </p:blipFill>
            <p:spPr>
              <a:xfrm>
                <a:off x="-25678" y="-29029"/>
                <a:ext cx="12307137" cy="6887029"/>
              </a:xfrm>
              <a:prstGeom prst="rect">
                <a:avLst/>
              </a:prstGeom>
            </p:spPr>
          </p:pic>
          <p:sp>
            <p:nvSpPr>
              <p:cNvPr id="8" name="Rectangle 7"/>
              <p:cNvSpPr/>
              <p:nvPr/>
            </p:nvSpPr>
            <p:spPr>
              <a:xfrm>
                <a:off x="9476614" y="6450641"/>
                <a:ext cx="2905852" cy="378331"/>
              </a:xfrm>
              <a:prstGeom prst="rect">
                <a:avLst/>
              </a:prstGeom>
            </p:spPr>
            <p:txBody>
              <a:bodyPr wrap="square">
                <a:spAutoFit/>
              </a:bodyPr>
              <a:lstStyle/>
              <a:p>
                <a:r>
                  <a:rPr lang="en-US" i="1" dirty="0" smtClean="0">
                    <a:solidFill>
                      <a:schemeClr val="bg1">
                        <a:lumMod val="50000"/>
                      </a:schemeClr>
                    </a:solidFill>
                  </a:rPr>
                  <a:t>Photo courtesy Jim Reitz</a:t>
                </a:r>
                <a:endParaRPr lang="en-US" i="1" dirty="0">
                  <a:solidFill>
                    <a:schemeClr val="bg1">
                      <a:lumMod val="50000"/>
                    </a:schemeClr>
                  </a:solidFill>
                </a:endParaRPr>
              </a:p>
            </p:txBody>
          </p:sp>
        </p:grpSp>
        <p:sp>
          <p:nvSpPr>
            <p:cNvPr id="10" name="Title 1"/>
            <p:cNvSpPr txBox="1">
              <a:spLocks/>
            </p:cNvSpPr>
            <p:nvPr/>
          </p:nvSpPr>
          <p:spPr>
            <a:xfrm>
              <a:off x="6265828" y="3693322"/>
              <a:ext cx="5655583" cy="15025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b="1" dirty="0" smtClean="0">
                  <a:solidFill>
                    <a:srgbClr val="FFFFCC"/>
                  </a:solidFill>
                  <a:effectLst>
                    <a:outerShdw blurRad="38100" dist="38100" dir="2700000" algn="tl">
                      <a:srgbClr val="000000">
                        <a:alpha val="43137"/>
                      </a:srgbClr>
                    </a:outerShdw>
                  </a:effectLst>
                </a:rPr>
                <a:t>120 MILLION VOICES</a:t>
              </a:r>
              <a:endParaRPr lang="en-US" dirty="0">
                <a:solidFill>
                  <a:srgbClr val="FFFFCC"/>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6715426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11" y="452107"/>
            <a:ext cx="8881314" cy="5920876"/>
          </a:xfrm>
          <a:prstGeom prst="rect">
            <a:avLst/>
          </a:prstGeom>
        </p:spPr>
      </p:pic>
      <p:sp>
        <p:nvSpPr>
          <p:cNvPr id="7" name="Content Placeholder 13"/>
          <p:cNvSpPr txBox="1">
            <a:spLocks/>
          </p:cNvSpPr>
          <p:nvPr/>
        </p:nvSpPr>
        <p:spPr>
          <a:xfrm>
            <a:off x="7954179" y="3998563"/>
            <a:ext cx="4166952" cy="2374420"/>
          </a:xfrm>
          <a:prstGeom prst="rect">
            <a:avLst/>
          </a:prstGeom>
          <a:solidFill>
            <a:schemeClr val="tx2">
              <a:alpha val="60000"/>
            </a:schemeClr>
          </a:solidFill>
        </p:spPr>
        <p:txBody>
          <a:bodyPr vert="horz" lIns="91440" tIns="137160" rIns="91440" bIns="45720" rtlCol="0">
            <a:normAutofit fontScale="92500"/>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spcAft>
                <a:spcPts val="1200"/>
              </a:spcAft>
              <a:buFont typeface="Arial" pitchFamily="34" charset="0"/>
              <a:buNone/>
            </a:pPr>
            <a:r>
              <a:rPr lang="en-US" sz="2600" b="1" dirty="0" smtClean="0">
                <a:solidFill>
                  <a:schemeClr val="bg1"/>
                </a:solidFill>
              </a:rPr>
              <a:t>Trees Help Residents</a:t>
            </a:r>
          </a:p>
          <a:p>
            <a:pPr>
              <a:spcBef>
                <a:spcPts val="0"/>
              </a:spcBef>
              <a:spcAft>
                <a:spcPts val="600"/>
              </a:spcAft>
            </a:pPr>
            <a:r>
              <a:rPr lang="en-US" sz="2600" dirty="0" smtClean="0">
                <a:solidFill>
                  <a:schemeClr val="bg1"/>
                </a:solidFill>
              </a:rPr>
              <a:t>10% Higher home values</a:t>
            </a:r>
          </a:p>
          <a:p>
            <a:pPr>
              <a:spcBef>
                <a:spcPts val="0"/>
              </a:spcBef>
              <a:spcAft>
                <a:spcPts val="600"/>
              </a:spcAft>
            </a:pPr>
            <a:r>
              <a:rPr lang="en-US" sz="2600" dirty="0" smtClean="0">
                <a:solidFill>
                  <a:schemeClr val="bg1"/>
                </a:solidFill>
              </a:rPr>
              <a:t>Cleaner air</a:t>
            </a:r>
          </a:p>
          <a:p>
            <a:pPr marL="45720" indent="0">
              <a:spcBef>
                <a:spcPts val="0"/>
              </a:spcBef>
              <a:spcAft>
                <a:spcPts val="600"/>
              </a:spcAft>
              <a:buNone/>
            </a:pPr>
            <a:r>
              <a:rPr lang="en-US" sz="2400" i="1" dirty="0" smtClean="0">
                <a:solidFill>
                  <a:schemeClr val="bg1">
                    <a:lumMod val="85000"/>
                  </a:schemeClr>
                </a:solidFill>
              </a:rPr>
              <a:t>100 trees </a:t>
            </a:r>
            <a:r>
              <a:rPr lang="en-US" sz="2400" i="1" dirty="0">
                <a:solidFill>
                  <a:schemeClr val="bg1">
                    <a:lumMod val="85000"/>
                  </a:schemeClr>
                </a:solidFill>
              </a:rPr>
              <a:t>r</a:t>
            </a:r>
            <a:r>
              <a:rPr lang="en-US" sz="2400" i="1" dirty="0" smtClean="0">
                <a:solidFill>
                  <a:schemeClr val="bg1">
                    <a:lumMod val="85000"/>
                  </a:schemeClr>
                </a:solidFill>
              </a:rPr>
              <a:t>emove 123 </a:t>
            </a:r>
            <a:r>
              <a:rPr lang="en-US" sz="2400" i="1" dirty="0" err="1">
                <a:solidFill>
                  <a:schemeClr val="bg1">
                    <a:lumMod val="85000"/>
                  </a:schemeClr>
                </a:solidFill>
              </a:rPr>
              <a:t>lbs</a:t>
            </a:r>
            <a:r>
              <a:rPr lang="en-US" sz="2400" i="1" dirty="0">
                <a:solidFill>
                  <a:schemeClr val="bg1">
                    <a:lumMod val="85000"/>
                  </a:schemeClr>
                </a:solidFill>
              </a:rPr>
              <a:t> </a:t>
            </a:r>
            <a:r>
              <a:rPr lang="en-US" sz="2400" i="1" dirty="0" smtClean="0">
                <a:solidFill>
                  <a:schemeClr val="bg1">
                    <a:lumMod val="85000"/>
                  </a:schemeClr>
                </a:solidFill>
              </a:rPr>
              <a:t>air pollution annually</a:t>
            </a:r>
          </a:p>
          <a:p>
            <a:pPr>
              <a:spcBef>
                <a:spcPts val="0"/>
              </a:spcBef>
              <a:spcAft>
                <a:spcPts val="600"/>
              </a:spcAft>
            </a:pPr>
            <a:endParaRPr lang="en-US" sz="2800" dirty="0">
              <a:solidFill>
                <a:schemeClr val="bg1"/>
              </a:solidFill>
            </a:endParaRPr>
          </a:p>
        </p:txBody>
      </p:sp>
      <p:sp>
        <p:nvSpPr>
          <p:cNvPr id="8" name="Content Placeholder 13"/>
          <p:cNvSpPr txBox="1">
            <a:spLocks/>
          </p:cNvSpPr>
          <p:nvPr/>
        </p:nvSpPr>
        <p:spPr>
          <a:xfrm>
            <a:off x="8884446" y="12170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u="sng" dirty="0" smtClean="0">
                <a:solidFill>
                  <a:schemeClr val="bg1"/>
                </a:solidFill>
              </a:rPr>
              <a:t>Urban Forest</a:t>
            </a:r>
          </a:p>
          <a:p>
            <a:pPr>
              <a:spcBef>
                <a:spcPts val="0"/>
              </a:spcBef>
            </a:pPr>
            <a:r>
              <a:rPr lang="en-US" sz="2600" dirty="0" smtClean="0">
                <a:solidFill>
                  <a:schemeClr val="bg1"/>
                </a:solidFill>
              </a:rPr>
              <a:t>Commute</a:t>
            </a:r>
          </a:p>
          <a:p>
            <a:pPr>
              <a:spcBef>
                <a:spcPts val="0"/>
              </a:spcBef>
            </a:pPr>
            <a:r>
              <a:rPr lang="en-US" sz="2600" dirty="0">
                <a:solidFill>
                  <a:schemeClr val="bg1"/>
                </a:solidFill>
              </a:rPr>
              <a:t>Green Power 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320907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 y="570263"/>
            <a:ext cx="8859281" cy="5906187"/>
          </a:xfrm>
          <a:prstGeom prst="rect">
            <a:avLst/>
          </a:prstGeom>
        </p:spPr>
      </p:pic>
      <p:sp>
        <p:nvSpPr>
          <p:cNvPr id="7" name="Content Placeholder 13"/>
          <p:cNvSpPr txBox="1">
            <a:spLocks/>
          </p:cNvSpPr>
          <p:nvPr/>
        </p:nvSpPr>
        <p:spPr>
          <a:xfrm>
            <a:off x="7950631" y="3998562"/>
            <a:ext cx="4170499" cy="2477887"/>
          </a:xfrm>
          <a:prstGeom prst="rect">
            <a:avLst/>
          </a:prstGeom>
          <a:solidFill>
            <a:schemeClr val="tx2">
              <a:alpha val="75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spcAft>
                <a:spcPts val="1200"/>
              </a:spcAft>
              <a:buFont typeface="Arial" pitchFamily="34" charset="0"/>
              <a:buNone/>
            </a:pPr>
            <a:r>
              <a:rPr lang="en-US" sz="2600" b="1" dirty="0" smtClean="0">
                <a:solidFill>
                  <a:schemeClr val="bg1"/>
                </a:solidFill>
              </a:rPr>
              <a:t>Trees Help Residents</a:t>
            </a:r>
          </a:p>
          <a:p>
            <a:pPr>
              <a:spcBef>
                <a:spcPts val="0"/>
              </a:spcBef>
              <a:spcAft>
                <a:spcPts val="600"/>
              </a:spcAft>
            </a:pPr>
            <a:r>
              <a:rPr lang="en-US" sz="2600" dirty="0" smtClean="0">
                <a:solidFill>
                  <a:schemeClr val="bg1"/>
                </a:solidFill>
              </a:rPr>
              <a:t>100 trees also removes </a:t>
            </a:r>
            <a:r>
              <a:rPr lang="en-US" sz="2600" b="1" dirty="0" smtClean="0">
                <a:solidFill>
                  <a:schemeClr val="bg1"/>
                </a:solidFill>
              </a:rPr>
              <a:t>13</a:t>
            </a:r>
            <a:r>
              <a:rPr lang="en-US" sz="2600" dirty="0" smtClean="0">
                <a:solidFill>
                  <a:schemeClr val="bg1"/>
                </a:solidFill>
              </a:rPr>
              <a:t> </a:t>
            </a:r>
            <a:r>
              <a:rPr lang="en-US" sz="2600" b="1" dirty="0" smtClean="0">
                <a:solidFill>
                  <a:schemeClr val="bg1"/>
                </a:solidFill>
              </a:rPr>
              <a:t>tons </a:t>
            </a:r>
            <a:r>
              <a:rPr lang="en-US" sz="2600" dirty="0" smtClean="0">
                <a:solidFill>
                  <a:schemeClr val="bg1"/>
                </a:solidFill>
              </a:rPr>
              <a:t>carbon/</a:t>
            </a:r>
            <a:r>
              <a:rPr lang="en-US" sz="2400" dirty="0" smtClean="0">
                <a:solidFill>
                  <a:schemeClr val="bg1"/>
                </a:solidFill>
              </a:rPr>
              <a:t>year</a:t>
            </a:r>
          </a:p>
          <a:p>
            <a:pPr>
              <a:spcBef>
                <a:spcPts val="0"/>
              </a:spcBef>
              <a:spcAft>
                <a:spcPts val="600"/>
              </a:spcAft>
            </a:pPr>
            <a:r>
              <a:rPr lang="en-US" sz="2400" dirty="0" smtClean="0">
                <a:solidFill>
                  <a:schemeClr val="bg1"/>
                </a:solidFill>
              </a:rPr>
              <a:t>…&amp; diverts 54,000 gallons of rain</a:t>
            </a:r>
            <a:endParaRPr lang="en-US" dirty="0" smtClean="0"/>
          </a:p>
        </p:txBody>
      </p:sp>
      <p:sp>
        <p:nvSpPr>
          <p:cNvPr id="8" name="Content Placeholder 13"/>
          <p:cNvSpPr txBox="1">
            <a:spLocks/>
          </p:cNvSpPr>
          <p:nvPr/>
        </p:nvSpPr>
        <p:spPr>
          <a:xfrm>
            <a:off x="8884446" y="12170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u="sng" dirty="0" smtClean="0">
                <a:solidFill>
                  <a:schemeClr val="bg1"/>
                </a:solidFill>
              </a:rPr>
              <a:t>Urban Forest</a:t>
            </a:r>
          </a:p>
          <a:p>
            <a:pPr>
              <a:spcBef>
                <a:spcPts val="0"/>
              </a:spcBef>
            </a:pPr>
            <a:r>
              <a:rPr lang="en-US" sz="2600" dirty="0" smtClean="0">
                <a:solidFill>
                  <a:schemeClr val="bg1"/>
                </a:solidFill>
              </a:rPr>
              <a:t>Commute</a:t>
            </a:r>
          </a:p>
          <a:p>
            <a:pPr>
              <a:spcBef>
                <a:spcPts val="0"/>
              </a:spcBef>
            </a:pPr>
            <a:r>
              <a:rPr lang="en-US" sz="2600" dirty="0">
                <a:solidFill>
                  <a:schemeClr val="bg1"/>
                </a:solidFill>
              </a:rPr>
              <a:t>Green Power 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238371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 y="570263"/>
            <a:ext cx="8859281" cy="5906187"/>
          </a:xfrm>
          <a:prstGeom prst="rect">
            <a:avLst/>
          </a:prstGeom>
        </p:spPr>
      </p:pic>
      <p:sp>
        <p:nvSpPr>
          <p:cNvPr id="8" name="Content Placeholder 13"/>
          <p:cNvSpPr txBox="1">
            <a:spLocks/>
          </p:cNvSpPr>
          <p:nvPr/>
        </p:nvSpPr>
        <p:spPr>
          <a:xfrm>
            <a:off x="8884446" y="12170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u="sng" dirty="0" smtClean="0">
                <a:solidFill>
                  <a:schemeClr val="bg1"/>
                </a:solidFill>
              </a:rPr>
              <a:t>Urban Forest</a:t>
            </a:r>
          </a:p>
          <a:p>
            <a:pPr>
              <a:spcBef>
                <a:spcPts val="0"/>
              </a:spcBef>
            </a:pPr>
            <a:r>
              <a:rPr lang="en-US" sz="2600" dirty="0" smtClean="0">
                <a:solidFill>
                  <a:schemeClr val="bg1"/>
                </a:solidFill>
              </a:rPr>
              <a:t>Commute</a:t>
            </a:r>
          </a:p>
          <a:p>
            <a:pPr>
              <a:spcBef>
                <a:spcPts val="0"/>
              </a:spcBef>
            </a:pPr>
            <a:r>
              <a:rPr lang="en-US" sz="2600" dirty="0">
                <a:solidFill>
                  <a:schemeClr val="bg1"/>
                </a:solidFill>
              </a:rPr>
              <a:t>Green </a:t>
            </a:r>
            <a:r>
              <a:rPr lang="en-US" sz="2600" dirty="0" smtClean="0">
                <a:solidFill>
                  <a:schemeClr val="bg1"/>
                </a:solidFill>
              </a:rPr>
              <a:t>Power</a:t>
            </a:r>
          </a:p>
          <a:p>
            <a:pPr>
              <a:spcBef>
                <a:spcPts val="0"/>
              </a:spcBef>
            </a:pPr>
            <a:r>
              <a:rPr lang="en-US" sz="2600" dirty="0" smtClean="0">
                <a:solidFill>
                  <a:schemeClr val="bg1"/>
                </a:solidFill>
              </a:rPr>
              <a:t>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
        <p:nvSpPr>
          <p:cNvPr id="11" name="Content Placeholder 13"/>
          <p:cNvSpPr txBox="1">
            <a:spLocks/>
          </p:cNvSpPr>
          <p:nvPr/>
        </p:nvSpPr>
        <p:spPr>
          <a:xfrm>
            <a:off x="1795746" y="3168689"/>
            <a:ext cx="5640637" cy="2029476"/>
          </a:xfrm>
          <a:prstGeom prst="rect">
            <a:avLst/>
          </a:prstGeom>
          <a:solidFill>
            <a:schemeClr val="tx2">
              <a:alpha val="8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1200"/>
              </a:spcAft>
              <a:buFont typeface="Arial" pitchFamily="34" charset="0"/>
              <a:buNone/>
            </a:pPr>
            <a:r>
              <a:rPr lang="en-US" sz="2600" b="1" u="sng" dirty="0" smtClean="0">
                <a:solidFill>
                  <a:schemeClr val="bg1"/>
                </a:solidFill>
              </a:rPr>
              <a:t>Tree Tips</a:t>
            </a:r>
          </a:p>
          <a:p>
            <a:pPr>
              <a:spcBef>
                <a:spcPts val="0"/>
              </a:spcBef>
              <a:spcAft>
                <a:spcPts val="600"/>
              </a:spcAft>
            </a:pPr>
            <a:r>
              <a:rPr lang="en-US" sz="2600" dirty="0" smtClean="0">
                <a:solidFill>
                  <a:schemeClr val="bg1"/>
                </a:solidFill>
              </a:rPr>
              <a:t>WA DNR grants: $10,000/</a:t>
            </a:r>
            <a:r>
              <a:rPr lang="en-US" sz="2600" dirty="0" err="1" smtClean="0">
                <a:solidFill>
                  <a:schemeClr val="bg1"/>
                </a:solidFill>
              </a:rPr>
              <a:t>yr</a:t>
            </a:r>
            <a:endParaRPr lang="en-US" sz="2400" dirty="0" smtClean="0">
              <a:solidFill>
                <a:schemeClr val="bg1"/>
              </a:solidFill>
            </a:endParaRPr>
          </a:p>
          <a:p>
            <a:pPr>
              <a:spcBef>
                <a:spcPts val="0"/>
              </a:spcBef>
              <a:spcAft>
                <a:spcPts val="600"/>
              </a:spcAft>
            </a:pPr>
            <a:r>
              <a:rPr lang="en-US" sz="2400" dirty="0" smtClean="0">
                <a:solidFill>
                  <a:schemeClr val="bg1"/>
                </a:solidFill>
              </a:rPr>
              <a:t>KCD grants </a:t>
            </a:r>
            <a:endParaRPr lang="en-US" sz="2400" dirty="0">
              <a:solidFill>
                <a:schemeClr val="bg1"/>
              </a:solidFill>
            </a:endParaRPr>
          </a:p>
          <a:p>
            <a:pPr>
              <a:spcBef>
                <a:spcPts val="0"/>
              </a:spcBef>
              <a:spcAft>
                <a:spcPts val="1800"/>
              </a:spcAft>
            </a:pPr>
            <a:r>
              <a:rPr lang="en-US" sz="2400" dirty="0" smtClean="0">
                <a:solidFill>
                  <a:schemeClr val="bg1"/>
                </a:solidFill>
              </a:rPr>
              <a:t>Vancouver &amp; Kirkland = storm rates</a:t>
            </a:r>
          </a:p>
        </p:txBody>
      </p:sp>
    </p:spTree>
    <p:extLst>
      <p:ext uri="{BB962C8B-B14F-4D97-AF65-F5344CB8AC3E}">
        <p14:creationId xmlns:p14="http://schemas.microsoft.com/office/powerpoint/2010/main" val="390933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14" b="7320"/>
          <a:stretch/>
        </p:blipFill>
        <p:spPr>
          <a:xfrm>
            <a:off x="36282" y="478972"/>
            <a:ext cx="8623300" cy="5863772"/>
          </a:xfrm>
          <a:prstGeom prst="rect">
            <a:avLst/>
          </a:prstGeom>
        </p:spPr>
      </p:pic>
      <p:sp>
        <p:nvSpPr>
          <p:cNvPr id="7" name="Content Placeholder 13"/>
          <p:cNvSpPr txBox="1">
            <a:spLocks/>
          </p:cNvSpPr>
          <p:nvPr/>
        </p:nvSpPr>
        <p:spPr>
          <a:xfrm>
            <a:off x="3158672" y="2632510"/>
            <a:ext cx="2574471" cy="1955966"/>
          </a:xfrm>
          <a:prstGeom prst="rect">
            <a:avLst/>
          </a:prstGeom>
          <a:solidFill>
            <a:schemeClr val="tx2">
              <a:lumMod val="75000"/>
              <a:alpha val="8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600"/>
              </a:spcAft>
              <a:buNone/>
            </a:pPr>
            <a:r>
              <a:rPr lang="en-US" sz="2600" b="1" dirty="0" smtClean="0">
                <a:solidFill>
                  <a:schemeClr val="bg1"/>
                </a:solidFill>
              </a:rPr>
              <a:t>Cars = </a:t>
            </a:r>
          </a:p>
          <a:p>
            <a:pPr marL="45720" indent="0" algn="ctr">
              <a:spcBef>
                <a:spcPts val="0"/>
              </a:spcBef>
              <a:spcAft>
                <a:spcPts val="600"/>
              </a:spcAft>
              <a:buNone/>
            </a:pPr>
            <a:r>
              <a:rPr lang="en-US" sz="2600" b="1" dirty="0" smtClean="0">
                <a:solidFill>
                  <a:schemeClr val="bg1"/>
                </a:solidFill>
              </a:rPr>
              <a:t>1 pound per mile</a:t>
            </a:r>
          </a:p>
          <a:p>
            <a:pPr marL="45720" indent="0" algn="ctr">
              <a:spcBef>
                <a:spcPts val="0"/>
              </a:spcBef>
              <a:spcAft>
                <a:spcPts val="600"/>
              </a:spcAft>
              <a:buNone/>
            </a:pPr>
            <a:r>
              <a:rPr lang="en-US" sz="2600" b="1" dirty="0" smtClean="0">
                <a:solidFill>
                  <a:schemeClr val="bg1">
                    <a:lumMod val="75000"/>
                  </a:schemeClr>
                </a:solidFill>
              </a:rPr>
              <a:t>(of carbon)</a:t>
            </a:r>
            <a:endParaRPr lang="en-US" sz="2600" dirty="0" smtClean="0">
              <a:solidFill>
                <a:schemeClr val="bg1">
                  <a:lumMod val="75000"/>
                </a:schemeClr>
              </a:solidFill>
            </a:endParaRPr>
          </a:p>
        </p:txBody>
      </p:sp>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
        <p:nvSpPr>
          <p:cNvPr id="8" name="Content Placeholder 13"/>
          <p:cNvSpPr txBox="1">
            <a:spLocks/>
          </p:cNvSpPr>
          <p:nvPr/>
        </p:nvSpPr>
        <p:spPr>
          <a:xfrm>
            <a:off x="8884446" y="12170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dirty="0" smtClean="0">
                <a:solidFill>
                  <a:schemeClr val="bg1">
                    <a:lumMod val="75000"/>
                  </a:schemeClr>
                </a:solidFill>
              </a:rPr>
              <a:t>Urban Forest</a:t>
            </a:r>
          </a:p>
          <a:p>
            <a:pPr>
              <a:spcBef>
                <a:spcPts val="0"/>
              </a:spcBef>
            </a:pPr>
            <a:r>
              <a:rPr lang="en-US" sz="2600" u="sng" dirty="0" smtClean="0">
                <a:solidFill>
                  <a:schemeClr val="bg1"/>
                </a:solidFill>
              </a:rPr>
              <a:t>Commute</a:t>
            </a:r>
          </a:p>
          <a:p>
            <a:pPr>
              <a:lnSpc>
                <a:spcPct val="100000"/>
              </a:lnSpc>
              <a:spcBef>
                <a:spcPts val="0"/>
              </a:spcBef>
            </a:pPr>
            <a:r>
              <a:rPr lang="en-US" sz="2600" dirty="0">
                <a:solidFill>
                  <a:schemeClr val="bg1"/>
                </a:solidFill>
              </a:rPr>
              <a:t>Green </a:t>
            </a:r>
            <a:r>
              <a:rPr lang="en-US" sz="2600" dirty="0" smtClean="0">
                <a:solidFill>
                  <a:schemeClr val="bg1"/>
                </a:solidFill>
              </a:rPr>
              <a:t>Power</a:t>
            </a:r>
          </a:p>
          <a:p>
            <a:pPr>
              <a:lnSpc>
                <a:spcPct val="100000"/>
              </a:lnSpc>
              <a:spcBef>
                <a:spcPts val="0"/>
              </a:spcBef>
            </a:pPr>
            <a:r>
              <a:rPr lang="en-US" sz="2600" dirty="0" smtClean="0">
                <a:solidFill>
                  <a:schemeClr val="bg1"/>
                </a:solidFill>
              </a:rPr>
              <a:t>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
        <p:nvSpPr>
          <p:cNvPr id="11" name="Rectangle 10"/>
          <p:cNvSpPr/>
          <p:nvPr/>
        </p:nvSpPr>
        <p:spPr>
          <a:xfrm>
            <a:off x="8659583" y="6479003"/>
            <a:ext cx="3395580" cy="646331"/>
          </a:xfrm>
          <a:prstGeom prst="rect">
            <a:avLst/>
          </a:prstGeom>
        </p:spPr>
        <p:txBody>
          <a:bodyPr wrap="square">
            <a:spAutoFit/>
          </a:bodyPr>
          <a:lstStyle/>
          <a:p>
            <a:r>
              <a:rPr lang="en-US" i="1" dirty="0" smtClean="0">
                <a:solidFill>
                  <a:schemeClr val="bg1">
                    <a:lumMod val="50000"/>
                  </a:schemeClr>
                </a:solidFill>
              </a:rPr>
              <a:t>Photo courtesy </a:t>
            </a:r>
            <a:r>
              <a:rPr lang="en-US" i="1" dirty="0" err="1">
                <a:solidFill>
                  <a:schemeClr val="bg1">
                    <a:lumMod val="50000"/>
                  </a:schemeClr>
                </a:solidFill>
              </a:rPr>
              <a:t>Saad</a:t>
            </a:r>
            <a:r>
              <a:rPr lang="en-US" i="1" dirty="0">
                <a:solidFill>
                  <a:schemeClr val="bg1">
                    <a:lumMod val="50000"/>
                  </a:schemeClr>
                </a:solidFill>
              </a:rPr>
              <a:t> Akhtar</a:t>
            </a:r>
          </a:p>
          <a:p>
            <a:r>
              <a:rPr lang="en-US" i="1" dirty="0">
                <a:solidFill>
                  <a:schemeClr val="bg1">
                    <a:lumMod val="50000"/>
                  </a:schemeClr>
                </a:solidFill>
              </a:rPr>
              <a:t> </a:t>
            </a:r>
          </a:p>
        </p:txBody>
      </p:sp>
      <p:sp>
        <p:nvSpPr>
          <p:cNvPr id="12" name="Content Placeholder 13"/>
          <p:cNvSpPr txBox="1">
            <a:spLocks/>
          </p:cNvSpPr>
          <p:nvPr/>
        </p:nvSpPr>
        <p:spPr>
          <a:xfrm>
            <a:off x="3158671" y="4786048"/>
            <a:ext cx="2574471" cy="1455726"/>
          </a:xfrm>
          <a:prstGeom prst="rect">
            <a:avLst/>
          </a:prstGeom>
          <a:solidFill>
            <a:schemeClr val="tx2">
              <a:lumMod val="75000"/>
              <a:alpha val="80000"/>
            </a:schemeClr>
          </a:solidFill>
        </p:spPr>
        <p:txBody>
          <a:bodyPr vert="horz" lIns="91440" tIns="137160" rIns="91440" bIns="45720" rtlCol="0">
            <a:normAutofit fontScale="92500" lnSpcReduction="20000"/>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600"/>
              </a:spcAft>
              <a:buNone/>
            </a:pPr>
            <a:r>
              <a:rPr lang="en-US" sz="2600" b="1" i="1" dirty="0" smtClean="0">
                <a:solidFill>
                  <a:schemeClr val="bg1"/>
                </a:solidFill>
              </a:rPr>
              <a:t>Promote Carpooling</a:t>
            </a:r>
          </a:p>
          <a:p>
            <a:pPr marL="45720" indent="0" algn="ctr">
              <a:spcBef>
                <a:spcPts val="0"/>
              </a:spcBef>
              <a:spcAft>
                <a:spcPts val="600"/>
              </a:spcAft>
              <a:buNone/>
            </a:pPr>
            <a:r>
              <a:rPr lang="en-US" sz="2600" b="1" i="1" dirty="0" smtClean="0">
                <a:solidFill>
                  <a:schemeClr val="bg1"/>
                </a:solidFill>
              </a:rPr>
              <a:t>&amp; </a:t>
            </a:r>
          </a:p>
          <a:p>
            <a:pPr marL="45720" indent="0" algn="ctr">
              <a:spcBef>
                <a:spcPts val="0"/>
              </a:spcBef>
              <a:spcAft>
                <a:spcPts val="600"/>
              </a:spcAft>
              <a:buNone/>
            </a:pPr>
            <a:r>
              <a:rPr lang="en-US" sz="2600" b="1" i="1" dirty="0" smtClean="0">
                <a:solidFill>
                  <a:schemeClr val="bg1"/>
                </a:solidFill>
              </a:rPr>
              <a:t>Transit</a:t>
            </a:r>
            <a:r>
              <a:rPr lang="en-US" sz="2600" b="1" dirty="0" smtClean="0">
                <a:solidFill>
                  <a:schemeClr val="bg1"/>
                </a:solidFill>
              </a:rPr>
              <a:t>.</a:t>
            </a:r>
          </a:p>
        </p:txBody>
      </p:sp>
    </p:spTree>
    <p:extLst>
      <p:ext uri="{BB962C8B-B14F-4D97-AF65-F5344CB8AC3E}">
        <p14:creationId xmlns:p14="http://schemas.microsoft.com/office/powerpoint/2010/main" val="1152516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00"/>
          <a:stretch/>
        </p:blipFill>
        <p:spPr>
          <a:xfrm>
            <a:off x="-6010" y="933855"/>
            <a:ext cx="8042742" cy="5016775"/>
          </a:xfrm>
          <a:prstGeom prst="rect">
            <a:avLst/>
          </a:prstGeom>
        </p:spPr>
      </p:pic>
      <p:sp>
        <p:nvSpPr>
          <p:cNvPr id="13" name="Content Placeholder 13"/>
          <p:cNvSpPr txBox="1">
            <a:spLocks/>
          </p:cNvSpPr>
          <p:nvPr/>
        </p:nvSpPr>
        <p:spPr>
          <a:xfrm>
            <a:off x="2592190" y="4458612"/>
            <a:ext cx="3503810" cy="1492018"/>
          </a:xfrm>
          <a:prstGeom prst="rect">
            <a:avLst/>
          </a:prstGeom>
          <a:solidFill>
            <a:schemeClr val="tx2">
              <a:lumMod val="75000"/>
              <a:alpha val="8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600"/>
              </a:spcAft>
              <a:buNone/>
            </a:pPr>
            <a:r>
              <a:rPr lang="en-US" sz="2600" b="1" dirty="0" err="1" smtClean="0">
                <a:solidFill>
                  <a:schemeClr val="bg1"/>
                </a:solidFill>
              </a:rPr>
              <a:t>RideshareOnline</a:t>
            </a:r>
            <a:r>
              <a:rPr lang="en-US" sz="2600" b="1" dirty="0" smtClean="0">
                <a:solidFill>
                  <a:schemeClr val="bg1"/>
                </a:solidFill>
              </a:rPr>
              <a:t>:</a:t>
            </a:r>
          </a:p>
          <a:p>
            <a:pPr marL="45720" indent="0" algn="ctr">
              <a:spcBef>
                <a:spcPts val="0"/>
              </a:spcBef>
              <a:spcAft>
                <a:spcPts val="600"/>
              </a:spcAft>
              <a:buNone/>
            </a:pPr>
            <a:r>
              <a:rPr lang="en-US" sz="2600" b="1" dirty="0">
                <a:solidFill>
                  <a:schemeClr val="bg1"/>
                </a:solidFill>
              </a:rPr>
              <a:t>a</a:t>
            </a:r>
            <a:r>
              <a:rPr lang="en-US" sz="2600" b="1" dirty="0" smtClean="0">
                <a:solidFill>
                  <a:schemeClr val="bg1"/>
                </a:solidFill>
              </a:rPr>
              <a:t> great resource</a:t>
            </a:r>
          </a:p>
          <a:p>
            <a:pPr marL="45720" indent="0" algn="ctr">
              <a:spcBef>
                <a:spcPts val="0"/>
              </a:spcBef>
              <a:spcAft>
                <a:spcPts val="600"/>
              </a:spcAft>
              <a:buNone/>
            </a:pPr>
            <a:r>
              <a:rPr lang="en-US" sz="2600" b="1" dirty="0" smtClean="0">
                <a:solidFill>
                  <a:schemeClr val="bg1">
                    <a:lumMod val="75000"/>
                  </a:schemeClr>
                </a:solidFill>
              </a:rPr>
              <a:t>(need to promote it)</a:t>
            </a:r>
            <a:endParaRPr lang="en-US" sz="2600" dirty="0" smtClean="0">
              <a:solidFill>
                <a:schemeClr val="bg1">
                  <a:lumMod val="75000"/>
                </a:schemeClr>
              </a:solidFill>
            </a:endParaRPr>
          </a:p>
        </p:txBody>
      </p:sp>
      <p:sp>
        <p:nvSpPr>
          <p:cNvPr id="14" name="Content Placeholder 13"/>
          <p:cNvSpPr txBox="1">
            <a:spLocks/>
          </p:cNvSpPr>
          <p:nvPr/>
        </p:nvSpPr>
        <p:spPr>
          <a:xfrm>
            <a:off x="8884446" y="12170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dirty="0" smtClean="0">
                <a:solidFill>
                  <a:schemeClr val="bg1">
                    <a:lumMod val="75000"/>
                  </a:schemeClr>
                </a:solidFill>
              </a:rPr>
              <a:t>Urban Forest</a:t>
            </a:r>
          </a:p>
          <a:p>
            <a:pPr>
              <a:spcBef>
                <a:spcPts val="0"/>
              </a:spcBef>
            </a:pPr>
            <a:r>
              <a:rPr lang="en-US" sz="2600" u="sng" dirty="0" smtClean="0">
                <a:solidFill>
                  <a:schemeClr val="bg1"/>
                </a:solidFill>
              </a:rPr>
              <a:t>Commute</a:t>
            </a:r>
          </a:p>
          <a:p>
            <a:pPr>
              <a:lnSpc>
                <a:spcPct val="100000"/>
              </a:lnSpc>
              <a:spcBef>
                <a:spcPts val="0"/>
              </a:spcBef>
            </a:pPr>
            <a:r>
              <a:rPr lang="en-US" sz="2600" dirty="0">
                <a:solidFill>
                  <a:schemeClr val="bg1"/>
                </a:solidFill>
              </a:rPr>
              <a:t>Green </a:t>
            </a:r>
            <a:r>
              <a:rPr lang="en-US" sz="2600" dirty="0" smtClean="0">
                <a:solidFill>
                  <a:schemeClr val="bg1"/>
                </a:solidFill>
              </a:rPr>
              <a:t>Power</a:t>
            </a:r>
          </a:p>
          <a:p>
            <a:pPr>
              <a:lnSpc>
                <a:spcPct val="100000"/>
              </a:lnSpc>
              <a:spcBef>
                <a:spcPts val="0"/>
              </a:spcBef>
            </a:pPr>
            <a:r>
              <a:rPr lang="en-US" sz="2600" dirty="0" smtClean="0">
                <a:solidFill>
                  <a:schemeClr val="bg1"/>
                </a:solidFill>
              </a:rPr>
              <a:t>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Tree>
    <p:extLst>
      <p:ext uri="{BB962C8B-B14F-4D97-AF65-F5344CB8AC3E}">
        <p14:creationId xmlns:p14="http://schemas.microsoft.com/office/powerpoint/2010/main" val="1623308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 b="659"/>
          <a:stretch/>
        </p:blipFill>
        <p:spPr>
          <a:xfrm>
            <a:off x="10320" y="940885"/>
            <a:ext cx="8126261" cy="5009745"/>
          </a:xfrm>
          <a:prstGeom prst="rect">
            <a:avLst/>
          </a:prstGeom>
        </p:spPr>
      </p:pic>
      <p:sp>
        <p:nvSpPr>
          <p:cNvPr id="12" name="Content Placeholder 13"/>
          <p:cNvSpPr txBox="1">
            <a:spLocks/>
          </p:cNvSpPr>
          <p:nvPr/>
        </p:nvSpPr>
        <p:spPr>
          <a:xfrm>
            <a:off x="1513644" y="2817740"/>
            <a:ext cx="5640637" cy="2151826"/>
          </a:xfrm>
          <a:prstGeom prst="rect">
            <a:avLst/>
          </a:prstGeom>
          <a:solidFill>
            <a:schemeClr val="tx2">
              <a:alpha val="9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1200"/>
              </a:spcAft>
              <a:buFont typeface="Arial" pitchFamily="34" charset="0"/>
              <a:buNone/>
            </a:pPr>
            <a:r>
              <a:rPr lang="en-US" sz="2600" b="1" u="sng" dirty="0" smtClean="0">
                <a:solidFill>
                  <a:schemeClr val="bg1"/>
                </a:solidFill>
              </a:rPr>
              <a:t>Car Tips</a:t>
            </a:r>
          </a:p>
          <a:p>
            <a:pPr>
              <a:spcBef>
                <a:spcPts val="0"/>
              </a:spcBef>
              <a:spcAft>
                <a:spcPts val="1800"/>
              </a:spcAft>
            </a:pPr>
            <a:r>
              <a:rPr lang="en-US" sz="2600" dirty="0" smtClean="0">
                <a:solidFill>
                  <a:schemeClr val="bg1"/>
                </a:solidFill>
              </a:rPr>
              <a:t>Connect Human Resource depts. in Business Districts.</a:t>
            </a:r>
            <a:endParaRPr lang="en-US" sz="2400" dirty="0">
              <a:solidFill>
                <a:schemeClr val="bg1"/>
              </a:solidFill>
            </a:endParaRPr>
          </a:p>
          <a:p>
            <a:pPr>
              <a:spcBef>
                <a:spcPts val="0"/>
              </a:spcBef>
              <a:spcAft>
                <a:spcPts val="1800"/>
              </a:spcAft>
            </a:pPr>
            <a:r>
              <a:rPr lang="en-US" sz="2400" dirty="0" smtClean="0">
                <a:solidFill>
                  <a:schemeClr val="bg1"/>
                </a:solidFill>
              </a:rPr>
              <a:t>Run a “1 Day a Week” Campaign.</a:t>
            </a:r>
          </a:p>
        </p:txBody>
      </p:sp>
      <p:sp>
        <p:nvSpPr>
          <p:cNvPr id="13" name="Content Placeholder 13"/>
          <p:cNvSpPr txBox="1">
            <a:spLocks/>
          </p:cNvSpPr>
          <p:nvPr/>
        </p:nvSpPr>
        <p:spPr>
          <a:xfrm>
            <a:off x="8884446" y="12170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dirty="0" smtClean="0">
                <a:solidFill>
                  <a:schemeClr val="bg1">
                    <a:lumMod val="75000"/>
                  </a:schemeClr>
                </a:solidFill>
              </a:rPr>
              <a:t>Urban Forest</a:t>
            </a:r>
          </a:p>
          <a:p>
            <a:pPr>
              <a:spcBef>
                <a:spcPts val="0"/>
              </a:spcBef>
            </a:pPr>
            <a:r>
              <a:rPr lang="en-US" sz="2600" u="sng" dirty="0" smtClean="0">
                <a:solidFill>
                  <a:schemeClr val="bg1"/>
                </a:solidFill>
              </a:rPr>
              <a:t>Commute</a:t>
            </a:r>
          </a:p>
          <a:p>
            <a:pPr>
              <a:lnSpc>
                <a:spcPct val="100000"/>
              </a:lnSpc>
              <a:spcBef>
                <a:spcPts val="0"/>
              </a:spcBef>
            </a:pPr>
            <a:r>
              <a:rPr lang="en-US" sz="2600" dirty="0">
                <a:solidFill>
                  <a:schemeClr val="bg1"/>
                </a:solidFill>
              </a:rPr>
              <a:t>Green Power </a:t>
            </a:r>
            <a:endParaRPr lang="en-US" sz="2600" dirty="0" smtClean="0">
              <a:solidFill>
                <a:schemeClr val="bg1"/>
              </a:solidFill>
            </a:endParaRPr>
          </a:p>
          <a:p>
            <a:pPr>
              <a:lnSpc>
                <a:spcPct val="100000"/>
              </a:lnSpc>
              <a:spcBef>
                <a:spcPts val="0"/>
              </a:spcBef>
            </a:pPr>
            <a:r>
              <a:rPr lang="en-US" sz="2600" dirty="0" smtClean="0">
                <a:solidFill>
                  <a:schemeClr val="bg1"/>
                </a:solidFill>
              </a:rPr>
              <a:t>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Tree>
    <p:extLst>
      <p:ext uri="{BB962C8B-B14F-4D97-AF65-F5344CB8AC3E}">
        <p14:creationId xmlns:p14="http://schemas.microsoft.com/office/powerpoint/2010/main" val="338305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os_powerpoint_deck_pg_green_1.png"/>
          <p:cNvPicPr>
            <a:picLocks noChangeAspect="1"/>
          </p:cNvPicPr>
          <p:nvPr/>
        </p:nvPicPr>
        <p:blipFill>
          <a:blip r:embed="rId3" cstate="print"/>
          <a:stretch>
            <a:fillRect/>
          </a:stretch>
        </p:blipFill>
        <p:spPr>
          <a:xfrm>
            <a:off x="1524477" y="357"/>
            <a:ext cx="9143047" cy="6857286"/>
          </a:xfrm>
          <a:prstGeom prst="rect">
            <a:avLst/>
          </a:prstGeom>
        </p:spPr>
      </p:pic>
      <p:pic>
        <p:nvPicPr>
          <p:cNvPr id="12" name="Picture 11" descr="cos_logo_no tag"/>
          <p:cNvPicPr>
            <a:picLocks noChangeAspect="1" noChangeArrowheads="1"/>
          </p:cNvPicPr>
          <p:nvPr/>
        </p:nvPicPr>
        <p:blipFill>
          <a:blip r:embed="rId4" cstate="print"/>
          <a:srcRect/>
          <a:stretch>
            <a:fillRect/>
          </a:stretch>
        </p:blipFill>
        <p:spPr bwMode="auto">
          <a:xfrm>
            <a:off x="1600200" y="304800"/>
            <a:ext cx="1295400" cy="1111250"/>
          </a:xfrm>
          <a:prstGeom prst="rect">
            <a:avLst/>
          </a:prstGeom>
          <a:noFill/>
          <a:effectLst>
            <a:outerShdw blurRad="127000" dist="38100" dir="2700000" algn="tl" rotWithShape="0">
              <a:prstClr val="black">
                <a:alpha val="76000"/>
              </a:prstClr>
            </a:outerShdw>
          </a:effectLst>
        </p:spPr>
      </p:pic>
      <p:sp>
        <p:nvSpPr>
          <p:cNvPr id="13" name="Title 1"/>
          <p:cNvSpPr txBox="1">
            <a:spLocks/>
          </p:cNvSpPr>
          <p:nvPr/>
        </p:nvSpPr>
        <p:spPr bwMode="auto">
          <a:xfrm>
            <a:off x="3441285" y="0"/>
            <a:ext cx="7084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4400" kern="0" dirty="0">
                <a:solidFill>
                  <a:schemeClr val="bg1"/>
                </a:solidFill>
                <a:effectLst>
                  <a:outerShdw blurRad="127000" dist="38100" dir="2700000" algn="tl">
                    <a:srgbClr val="000000"/>
                  </a:outerShdw>
                </a:effectLst>
                <a:latin typeface="+mj-lt"/>
                <a:ea typeface="+mj-ea"/>
                <a:cs typeface="+mj-cs"/>
              </a:rPr>
              <a:t>Green Power Challenge  </a:t>
            </a:r>
          </a:p>
        </p:txBody>
      </p:sp>
      <p:sp>
        <p:nvSpPr>
          <p:cNvPr id="2" name="Rectangle 1"/>
          <p:cNvSpPr/>
          <p:nvPr/>
        </p:nvSpPr>
        <p:spPr>
          <a:xfrm>
            <a:off x="3200400" y="1524000"/>
            <a:ext cx="6629400" cy="1200329"/>
          </a:xfrm>
          <a:prstGeom prst="rect">
            <a:avLst/>
          </a:prstGeom>
        </p:spPr>
        <p:txBody>
          <a:bodyPr wrap="square">
            <a:spAutoFit/>
          </a:bodyPr>
          <a:lstStyle/>
          <a:p>
            <a:pPr marL="342900" indent="-342900">
              <a:buFont typeface="Arial" panose="020B0604020202020204" pitchFamily="34" charset="0"/>
              <a:buChar char="•"/>
            </a:pPr>
            <a:r>
              <a:rPr lang="en-US" dirty="0">
                <a:solidFill>
                  <a:srgbClr val="03692A"/>
                </a:solidFill>
                <a:latin typeface="Tahoma" panose="020B0604030504040204" pitchFamily="34" charset="0"/>
                <a:ea typeface="Tahoma" panose="020B0604030504040204" pitchFamily="34" charset="0"/>
                <a:cs typeface="Tahoma" panose="020B0604030504040204" pitchFamily="34" charset="0"/>
              </a:rPr>
              <a:t>E</a:t>
            </a: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xisting </a:t>
            </a:r>
            <a:r>
              <a:rPr lang="en-US" dirty="0">
                <a:solidFill>
                  <a:srgbClr val="03692A"/>
                </a:solidFill>
                <a:latin typeface="Tahoma" panose="020B0604030504040204" pitchFamily="34" charset="0"/>
                <a:ea typeface="Tahoma" panose="020B0604030504040204" pitchFamily="34" charset="0"/>
                <a:cs typeface="Tahoma" panose="020B0604030504040204" pitchFamily="34" charset="0"/>
              </a:rPr>
              <a:t>Utility program</a:t>
            </a: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a:t>
            </a:r>
          </a:p>
          <a:p>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	Residents add $4/month green energy </a:t>
            </a:r>
          </a:p>
          <a:p>
            <a:pPr marL="342900" indent="-342900">
              <a:buFont typeface="Arial" panose="020B0604020202020204" pitchFamily="34" charset="0"/>
              <a:buChar char="•"/>
            </a:pP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Enrollment doubled</a:t>
            </a:r>
            <a:r>
              <a:rPr lang="en-US" sz="1600" dirty="0" smtClean="0">
                <a:solidFill>
                  <a:srgbClr val="03692A"/>
                </a:solidFill>
                <a:latin typeface="Tahoma" panose="020B0604030504040204" pitchFamily="34" charset="0"/>
                <a:ea typeface="Tahoma" panose="020B0604030504040204" pitchFamily="34" charset="0"/>
                <a:cs typeface="Tahoma" panose="020B0604030504040204" pitchFamily="34" charset="0"/>
              </a:rPr>
              <a:t>+</a:t>
            </a: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 from 3.2</a:t>
            </a:r>
            <a:r>
              <a:rPr lang="en-US" dirty="0">
                <a:solidFill>
                  <a:srgbClr val="03692A"/>
                </a:solidFill>
                <a:latin typeface="Tahoma" panose="020B0604030504040204" pitchFamily="34" charset="0"/>
                <a:ea typeface="Tahoma" panose="020B0604030504040204" pitchFamily="34" charset="0"/>
                <a:cs typeface="Tahoma" panose="020B0604030504040204" pitchFamily="34" charset="0"/>
              </a:rPr>
              <a:t>% to 8.3</a:t>
            </a: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a:t>
            </a:r>
            <a:endParaRPr lang="en-US" dirty="0">
              <a:solidFill>
                <a:srgbClr val="03692A"/>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The 1</a:t>
            </a:r>
            <a:r>
              <a:rPr lang="en-US" baseline="30000" dirty="0" smtClean="0">
                <a:solidFill>
                  <a:srgbClr val="03692A"/>
                </a:solidFill>
                <a:latin typeface="Tahoma" panose="020B0604030504040204" pitchFamily="34" charset="0"/>
                <a:ea typeface="Tahoma" panose="020B0604030504040204" pitchFamily="34" charset="0"/>
                <a:cs typeface="Tahoma" panose="020B0604030504040204" pitchFamily="34" charset="0"/>
              </a:rPr>
              <a:t>st</a:t>
            </a: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03692A"/>
                </a:solidFill>
                <a:latin typeface="Tahoma" panose="020B0604030504040204" pitchFamily="34" charset="0"/>
                <a:ea typeface="Tahoma" panose="020B0604030504040204" pitchFamily="34" charset="0"/>
                <a:cs typeface="Tahoma" panose="020B0604030504040204" pitchFamily="34" charset="0"/>
              </a:rPr>
              <a:t>place award = $40,000 solar </a:t>
            </a: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array (9.9 kw)</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9012" y="2895600"/>
            <a:ext cx="6578600" cy="3200400"/>
          </a:xfrm>
          <a:prstGeom prst="rect">
            <a:avLst/>
          </a:prstGeom>
          <a:effectLst>
            <a:outerShdw blurRad="139700" dist="38100" sx="103000" sy="103000" algn="ctr" rotWithShape="0">
              <a:prstClr val="black">
                <a:alpha val="50000"/>
              </a:prstClr>
            </a:outerShdw>
          </a:effectLst>
        </p:spPr>
      </p:pic>
      <p:pic>
        <p:nvPicPr>
          <p:cNvPr id="9" name="Picture 8"/>
          <p:cNvPicPr>
            <a:picLocks noChangeAspect="1"/>
          </p:cNvPicPr>
          <p:nvPr/>
        </p:nvPicPr>
        <p:blipFill>
          <a:blip r:embed="rId6"/>
          <a:stretch>
            <a:fillRect/>
          </a:stretch>
        </p:blipFill>
        <p:spPr>
          <a:xfrm>
            <a:off x="9034903" y="3029635"/>
            <a:ext cx="1490663" cy="1490663"/>
          </a:xfrm>
          <a:prstGeom prst="rect">
            <a:avLst/>
          </a:prstGeom>
          <a:effectLst>
            <a:outerShdw blurRad="177800" dist="38100" sx="103000" sy="103000" algn="ctr" rotWithShape="0">
              <a:prstClr val="black">
                <a:alpha val="78000"/>
              </a:prstClr>
            </a:outerShdw>
          </a:effectLst>
        </p:spPr>
      </p:pic>
      <p:sp>
        <p:nvSpPr>
          <p:cNvPr id="15" name="Content Placeholder 13"/>
          <p:cNvSpPr txBox="1">
            <a:spLocks/>
          </p:cNvSpPr>
          <p:nvPr/>
        </p:nvSpPr>
        <p:spPr>
          <a:xfrm>
            <a:off x="9036846" y="13694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dirty="0" smtClean="0">
                <a:solidFill>
                  <a:schemeClr val="bg1">
                    <a:lumMod val="75000"/>
                  </a:schemeClr>
                </a:solidFill>
              </a:rPr>
              <a:t>Urban Forest</a:t>
            </a:r>
          </a:p>
          <a:p>
            <a:pPr>
              <a:spcBef>
                <a:spcPts val="0"/>
              </a:spcBef>
            </a:pPr>
            <a:r>
              <a:rPr lang="en-US" sz="2600" dirty="0" smtClean="0">
                <a:solidFill>
                  <a:schemeClr val="bg1">
                    <a:lumMod val="75000"/>
                  </a:schemeClr>
                </a:solidFill>
              </a:rPr>
              <a:t>Commute</a:t>
            </a:r>
          </a:p>
          <a:p>
            <a:pPr>
              <a:lnSpc>
                <a:spcPct val="100000"/>
              </a:lnSpc>
              <a:spcBef>
                <a:spcPts val="0"/>
              </a:spcBef>
            </a:pPr>
            <a:r>
              <a:rPr lang="en-US" sz="2600" u="sng" dirty="0">
                <a:solidFill>
                  <a:schemeClr val="bg1"/>
                </a:solidFill>
              </a:rPr>
              <a:t>Green </a:t>
            </a:r>
            <a:r>
              <a:rPr lang="en-US" sz="2600" u="sng" dirty="0" smtClean="0">
                <a:solidFill>
                  <a:schemeClr val="bg1"/>
                </a:solidFill>
              </a:rPr>
              <a:t>Power</a:t>
            </a:r>
          </a:p>
          <a:p>
            <a:pPr>
              <a:lnSpc>
                <a:spcPct val="100000"/>
              </a:lnSpc>
              <a:spcBef>
                <a:spcPts val="0"/>
              </a:spcBef>
            </a:pPr>
            <a:r>
              <a:rPr lang="en-US" sz="2600" dirty="0" smtClean="0">
                <a:solidFill>
                  <a:schemeClr val="bg1"/>
                </a:solidFill>
              </a:rPr>
              <a:t>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
        <p:nvSpPr>
          <p:cNvPr id="16" name="Content Placeholder 13"/>
          <p:cNvSpPr txBox="1">
            <a:spLocks/>
          </p:cNvSpPr>
          <p:nvPr/>
        </p:nvSpPr>
        <p:spPr>
          <a:xfrm>
            <a:off x="5390147" y="2839486"/>
            <a:ext cx="3644756" cy="2421835"/>
          </a:xfrm>
          <a:prstGeom prst="rect">
            <a:avLst/>
          </a:prstGeom>
          <a:solidFill>
            <a:schemeClr val="tx2">
              <a:alpha val="95000"/>
            </a:schemeClr>
          </a:solidFill>
        </p:spPr>
        <p:txBody>
          <a:bodyPr vert="horz" lIns="91440" tIns="137160" rIns="91440" bIns="45720" rtlCol="0">
            <a:normAutofit fontScale="92500"/>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1200"/>
              </a:spcAft>
              <a:buFont typeface="Arial" pitchFamily="34" charset="0"/>
              <a:buNone/>
            </a:pPr>
            <a:r>
              <a:rPr lang="en-US" sz="2600" b="1" u="sng" dirty="0" smtClean="0">
                <a:solidFill>
                  <a:schemeClr val="bg1"/>
                </a:solidFill>
              </a:rPr>
              <a:t>Power Tips</a:t>
            </a:r>
          </a:p>
          <a:p>
            <a:pPr>
              <a:spcBef>
                <a:spcPts val="0"/>
              </a:spcBef>
              <a:spcAft>
                <a:spcPts val="1200"/>
              </a:spcAft>
            </a:pPr>
            <a:r>
              <a:rPr lang="en-US" sz="2100" dirty="0" smtClean="0">
                <a:solidFill>
                  <a:schemeClr val="bg1"/>
                </a:solidFill>
              </a:rPr>
              <a:t>Use </a:t>
            </a:r>
            <a:r>
              <a:rPr lang="en-US" sz="2100" dirty="0">
                <a:solidFill>
                  <a:schemeClr val="bg1"/>
                </a:solidFill>
              </a:rPr>
              <a:t>E</a:t>
            </a:r>
            <a:r>
              <a:rPr lang="en-US" sz="2100" dirty="0" smtClean="0">
                <a:solidFill>
                  <a:schemeClr val="bg1"/>
                </a:solidFill>
              </a:rPr>
              <a:t>xisting Utility Programs</a:t>
            </a:r>
            <a:endParaRPr lang="en-US" sz="2100" dirty="0">
              <a:solidFill>
                <a:schemeClr val="bg1"/>
              </a:solidFill>
            </a:endParaRPr>
          </a:p>
          <a:p>
            <a:pPr>
              <a:spcBef>
                <a:spcPts val="0"/>
              </a:spcBef>
              <a:spcAft>
                <a:spcPts val="1000"/>
              </a:spcAft>
            </a:pPr>
            <a:r>
              <a:rPr lang="en-US" sz="2100" dirty="0" smtClean="0">
                <a:solidFill>
                  <a:schemeClr val="bg1"/>
                </a:solidFill>
              </a:rPr>
              <a:t>2014, DOC awarded $22 million solar &amp; energy efficiency grants</a:t>
            </a:r>
          </a:p>
          <a:p>
            <a:pPr marL="45720" indent="0" algn="ctr">
              <a:spcBef>
                <a:spcPts val="0"/>
              </a:spcBef>
              <a:spcAft>
                <a:spcPts val="1800"/>
              </a:spcAft>
              <a:buNone/>
            </a:pPr>
            <a:r>
              <a:rPr lang="en-US" sz="2100" dirty="0" smtClean="0">
                <a:solidFill>
                  <a:schemeClr val="bg1">
                    <a:lumMod val="75000"/>
                  </a:schemeClr>
                </a:solidFill>
              </a:rPr>
              <a:t>(incl. </a:t>
            </a:r>
            <a:r>
              <a:rPr lang="en-US" sz="2100" dirty="0" smtClean="0">
                <a:solidFill>
                  <a:schemeClr val="bg1"/>
                </a:solidFill>
              </a:rPr>
              <a:t>21 </a:t>
            </a:r>
            <a:r>
              <a:rPr lang="en-US" sz="2100" dirty="0" smtClean="0">
                <a:solidFill>
                  <a:schemeClr val="bg1">
                    <a:lumMod val="75000"/>
                  </a:schemeClr>
                </a:solidFill>
              </a:rPr>
              <a:t>local governments)</a:t>
            </a:r>
          </a:p>
        </p:txBody>
      </p:sp>
    </p:spTree>
    <p:extLst>
      <p:ext uri="{BB962C8B-B14F-4D97-AF65-F5344CB8AC3E}">
        <p14:creationId xmlns:p14="http://schemas.microsoft.com/office/powerpoint/2010/main" val="228984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3"/>
          <p:cNvSpPr txBox="1">
            <a:spLocks/>
          </p:cNvSpPr>
          <p:nvPr/>
        </p:nvSpPr>
        <p:spPr>
          <a:xfrm>
            <a:off x="9036846" y="1369487"/>
            <a:ext cx="3039760" cy="2170057"/>
          </a:xfrm>
          <a:prstGeom prst="rect">
            <a:avLst/>
          </a:prstGeom>
          <a:solidFill>
            <a:schemeClr val="tx2">
              <a:alpha val="8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dirty="0" smtClean="0">
                <a:solidFill>
                  <a:schemeClr val="bg1">
                    <a:lumMod val="75000"/>
                  </a:schemeClr>
                </a:solidFill>
              </a:rPr>
              <a:t>Urban Forest</a:t>
            </a:r>
          </a:p>
          <a:p>
            <a:pPr>
              <a:spcBef>
                <a:spcPts val="0"/>
              </a:spcBef>
            </a:pPr>
            <a:r>
              <a:rPr lang="en-US" sz="2600" dirty="0" smtClean="0">
                <a:solidFill>
                  <a:schemeClr val="bg1">
                    <a:lumMod val="75000"/>
                  </a:schemeClr>
                </a:solidFill>
              </a:rPr>
              <a:t>Commute</a:t>
            </a:r>
          </a:p>
          <a:p>
            <a:pPr>
              <a:lnSpc>
                <a:spcPct val="100000"/>
              </a:lnSpc>
              <a:spcBef>
                <a:spcPts val="0"/>
              </a:spcBef>
            </a:pPr>
            <a:r>
              <a:rPr lang="en-US" sz="2600" dirty="0" smtClean="0">
                <a:solidFill>
                  <a:schemeClr val="bg1">
                    <a:lumMod val="75000"/>
                  </a:schemeClr>
                </a:solidFill>
              </a:rPr>
              <a:t>Green Power</a:t>
            </a:r>
          </a:p>
          <a:p>
            <a:pPr>
              <a:lnSpc>
                <a:spcPct val="100000"/>
              </a:lnSpc>
              <a:spcBef>
                <a:spcPts val="0"/>
              </a:spcBef>
            </a:pPr>
            <a:r>
              <a:rPr lang="en-US" sz="2600" u="sng" dirty="0" smtClean="0">
                <a:solidFill>
                  <a:schemeClr val="bg1"/>
                </a:solidFill>
              </a:rPr>
              <a:t>Solarize</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
        <p:nvSpPr>
          <p:cNvPr id="9"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1208"/>
          <a:stretch/>
        </p:blipFill>
        <p:spPr>
          <a:xfrm>
            <a:off x="0" y="1614533"/>
            <a:ext cx="6477313" cy="3850022"/>
          </a:xfrm>
          <a:prstGeom prst="rect">
            <a:avLst/>
          </a:prstGeom>
        </p:spPr>
      </p:pic>
      <p:sp>
        <p:nvSpPr>
          <p:cNvPr id="13" name="Content Placeholder 13"/>
          <p:cNvSpPr txBox="1">
            <a:spLocks/>
          </p:cNvSpPr>
          <p:nvPr/>
        </p:nvSpPr>
        <p:spPr>
          <a:xfrm>
            <a:off x="3369364" y="2872408"/>
            <a:ext cx="5667481" cy="2592147"/>
          </a:xfrm>
          <a:prstGeom prst="rect">
            <a:avLst/>
          </a:prstGeom>
          <a:solidFill>
            <a:schemeClr val="tx2">
              <a:alpha val="9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1200"/>
              </a:spcAft>
              <a:buFont typeface="Arial" pitchFamily="34" charset="0"/>
              <a:buNone/>
            </a:pPr>
            <a:r>
              <a:rPr lang="en-US" sz="2600" b="1" u="sng" dirty="0" smtClean="0">
                <a:solidFill>
                  <a:schemeClr val="bg1"/>
                </a:solidFill>
              </a:rPr>
              <a:t>Solarize</a:t>
            </a:r>
          </a:p>
          <a:p>
            <a:pPr>
              <a:spcBef>
                <a:spcPts val="0"/>
              </a:spcBef>
              <a:spcAft>
                <a:spcPts val="1200"/>
              </a:spcAft>
            </a:pPr>
            <a:r>
              <a:rPr lang="en-US" sz="2200" dirty="0" smtClean="0">
                <a:solidFill>
                  <a:schemeClr val="bg1"/>
                </a:solidFill>
              </a:rPr>
              <a:t>Citizens all agree to buy from One Installer…</a:t>
            </a:r>
            <a:endParaRPr lang="en-US" sz="2200" dirty="0">
              <a:solidFill>
                <a:schemeClr val="bg1"/>
              </a:solidFill>
            </a:endParaRPr>
          </a:p>
          <a:p>
            <a:pPr>
              <a:spcBef>
                <a:spcPts val="0"/>
              </a:spcBef>
              <a:spcAft>
                <a:spcPts val="1200"/>
              </a:spcAft>
            </a:pPr>
            <a:r>
              <a:rPr lang="en-US" sz="2200" dirty="0" smtClean="0">
                <a:solidFill>
                  <a:schemeClr val="bg1"/>
                </a:solidFill>
              </a:rPr>
              <a:t>Who in return offers a 10-12% discount</a:t>
            </a:r>
          </a:p>
          <a:p>
            <a:pPr>
              <a:lnSpc>
                <a:spcPct val="120000"/>
              </a:lnSpc>
              <a:spcBef>
                <a:spcPts val="0"/>
              </a:spcBef>
              <a:spcAft>
                <a:spcPts val="1000"/>
              </a:spcAft>
            </a:pPr>
            <a:r>
              <a:rPr lang="en-US" sz="2200" dirty="0" smtClean="0">
                <a:solidFill>
                  <a:schemeClr val="bg1"/>
                </a:solidFill>
              </a:rPr>
              <a:t>Usually get 20-50 systems in one year</a:t>
            </a:r>
          </a:p>
        </p:txBody>
      </p:sp>
    </p:spTree>
    <p:extLst>
      <p:ext uri="{BB962C8B-B14F-4D97-AF65-F5344CB8AC3E}">
        <p14:creationId xmlns:p14="http://schemas.microsoft.com/office/powerpoint/2010/main" val="12906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fade">
                                      <p:cBhvr>
                                        <p:cTn id="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15" y="-415"/>
            <a:ext cx="9567137" cy="6848476"/>
          </a:xfrm>
          <a:prstGeom prst="rect">
            <a:avLst/>
          </a:prstGeom>
        </p:spPr>
      </p:pic>
      <p:sp>
        <p:nvSpPr>
          <p:cNvPr id="9"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
        <p:nvSpPr>
          <p:cNvPr id="8" name="Content Placeholder 13"/>
          <p:cNvSpPr txBox="1">
            <a:spLocks/>
          </p:cNvSpPr>
          <p:nvPr/>
        </p:nvSpPr>
        <p:spPr>
          <a:xfrm>
            <a:off x="516834" y="1414537"/>
            <a:ext cx="4731027" cy="2561115"/>
          </a:xfrm>
          <a:prstGeom prst="rect">
            <a:avLst/>
          </a:prstGeom>
          <a:solidFill>
            <a:schemeClr val="tx2">
              <a:alpha val="85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1200"/>
              </a:spcAft>
              <a:buFont typeface="Arial" pitchFamily="34" charset="0"/>
              <a:buNone/>
            </a:pPr>
            <a:r>
              <a:rPr lang="en-US" sz="2600" b="1" u="sng" dirty="0" smtClean="0">
                <a:solidFill>
                  <a:schemeClr val="bg1"/>
                </a:solidFill>
              </a:rPr>
              <a:t>Snoqualmie</a:t>
            </a:r>
          </a:p>
          <a:p>
            <a:pPr marL="45720" indent="0">
              <a:spcBef>
                <a:spcPts val="0"/>
              </a:spcBef>
              <a:spcAft>
                <a:spcPts val="1200"/>
              </a:spcAft>
              <a:buNone/>
            </a:pPr>
            <a:r>
              <a:rPr lang="en-US" sz="2200" dirty="0" smtClean="0">
                <a:solidFill>
                  <a:schemeClr val="bg1"/>
                </a:solidFill>
              </a:rPr>
              <a:t>Aiming for 30 installations:</a:t>
            </a:r>
          </a:p>
          <a:p>
            <a:pPr>
              <a:spcBef>
                <a:spcPts val="0"/>
              </a:spcBef>
              <a:spcAft>
                <a:spcPts val="800"/>
              </a:spcAft>
            </a:pPr>
            <a:r>
              <a:rPr lang="en-US" sz="2200" dirty="0">
                <a:solidFill>
                  <a:schemeClr val="bg1"/>
                </a:solidFill>
              </a:rPr>
              <a:t>130 local kWh</a:t>
            </a:r>
          </a:p>
          <a:p>
            <a:pPr>
              <a:spcBef>
                <a:spcPts val="0"/>
              </a:spcBef>
              <a:spcAft>
                <a:spcPts val="800"/>
              </a:spcAft>
            </a:pPr>
            <a:r>
              <a:rPr lang="en-US" sz="2200" dirty="0" smtClean="0">
                <a:solidFill>
                  <a:schemeClr val="bg1"/>
                </a:solidFill>
              </a:rPr>
              <a:t>$750,000 in local investment</a:t>
            </a:r>
            <a:endParaRPr lang="en-US" sz="2200" dirty="0">
              <a:solidFill>
                <a:schemeClr val="bg1"/>
              </a:solidFill>
            </a:endParaRPr>
          </a:p>
          <a:p>
            <a:pPr>
              <a:spcBef>
                <a:spcPts val="0"/>
              </a:spcBef>
              <a:spcAft>
                <a:spcPts val="800"/>
              </a:spcAft>
            </a:pPr>
            <a:r>
              <a:rPr lang="en-US" sz="2200" dirty="0" smtClean="0">
                <a:solidFill>
                  <a:schemeClr val="bg1"/>
                </a:solidFill>
              </a:rPr>
              <a:t>City</a:t>
            </a:r>
            <a:r>
              <a:rPr lang="en-US" sz="2200" dirty="0">
                <a:solidFill>
                  <a:schemeClr val="bg1"/>
                </a:solidFill>
              </a:rPr>
              <a:t> </a:t>
            </a:r>
            <a:r>
              <a:rPr lang="en-US" sz="2200" dirty="0" smtClean="0">
                <a:solidFill>
                  <a:schemeClr val="bg1"/>
                </a:solidFill>
              </a:rPr>
              <a:t>Cost: </a:t>
            </a:r>
            <a:r>
              <a:rPr lang="en-US" sz="2200" u="sng" dirty="0" smtClean="0">
                <a:solidFill>
                  <a:schemeClr val="bg1"/>
                </a:solidFill>
              </a:rPr>
              <a:t>$10,000 </a:t>
            </a:r>
            <a:r>
              <a:rPr lang="en-US" sz="2200" dirty="0" smtClean="0">
                <a:solidFill>
                  <a:schemeClr val="bg1"/>
                </a:solidFill>
              </a:rPr>
              <a:t>+ $10k grant.</a:t>
            </a:r>
          </a:p>
        </p:txBody>
      </p:sp>
      <p:sp>
        <p:nvSpPr>
          <p:cNvPr id="10" name="Content Placeholder 13"/>
          <p:cNvSpPr txBox="1">
            <a:spLocks/>
          </p:cNvSpPr>
          <p:nvPr/>
        </p:nvSpPr>
        <p:spPr>
          <a:xfrm>
            <a:off x="5245122" y="1417297"/>
            <a:ext cx="4470378" cy="2561115"/>
          </a:xfrm>
          <a:prstGeom prst="rect">
            <a:avLst/>
          </a:prstGeom>
          <a:solidFill>
            <a:schemeClr val="tx2">
              <a:alpha val="85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spcBef>
                <a:spcPts val="0"/>
              </a:spcBef>
              <a:spcAft>
                <a:spcPts val="1200"/>
              </a:spcAft>
              <a:buFont typeface="Arial" pitchFamily="34" charset="0"/>
              <a:buNone/>
            </a:pPr>
            <a:r>
              <a:rPr lang="en-US" sz="2600" b="1" u="sng" dirty="0" smtClean="0">
                <a:solidFill>
                  <a:schemeClr val="bg1"/>
                </a:solidFill>
              </a:rPr>
              <a:t>NW Seed</a:t>
            </a:r>
          </a:p>
          <a:p>
            <a:pPr marL="45720" indent="0">
              <a:spcBef>
                <a:spcPts val="0"/>
              </a:spcBef>
              <a:spcAft>
                <a:spcPts val="1200"/>
              </a:spcAft>
              <a:buNone/>
            </a:pPr>
            <a:r>
              <a:rPr lang="en-US" sz="2200" dirty="0" smtClean="0">
                <a:solidFill>
                  <a:schemeClr val="bg1"/>
                </a:solidFill>
              </a:rPr>
              <a:t>10 Campaigns, </a:t>
            </a:r>
            <a:r>
              <a:rPr lang="en-US" sz="2200" u="sng" dirty="0" smtClean="0">
                <a:solidFill>
                  <a:schemeClr val="bg1"/>
                </a:solidFill>
              </a:rPr>
              <a:t>714</a:t>
            </a:r>
            <a:r>
              <a:rPr lang="en-US" sz="2200" dirty="0" smtClean="0">
                <a:solidFill>
                  <a:schemeClr val="bg1"/>
                </a:solidFill>
              </a:rPr>
              <a:t> installs </a:t>
            </a:r>
          </a:p>
          <a:p>
            <a:pPr>
              <a:spcBef>
                <a:spcPts val="0"/>
              </a:spcBef>
              <a:spcAft>
                <a:spcPts val="800"/>
              </a:spcAft>
            </a:pPr>
            <a:r>
              <a:rPr lang="en-US" sz="2200" dirty="0" smtClean="0">
                <a:solidFill>
                  <a:schemeClr val="bg1"/>
                </a:solidFill>
              </a:rPr>
              <a:t>3.5  </a:t>
            </a:r>
            <a:r>
              <a:rPr lang="en-US" sz="2200" b="1" dirty="0" smtClean="0">
                <a:solidFill>
                  <a:schemeClr val="bg1"/>
                </a:solidFill>
              </a:rPr>
              <a:t>Mega</a:t>
            </a:r>
            <a:r>
              <a:rPr lang="en-US" sz="2200" dirty="0">
                <a:solidFill>
                  <a:schemeClr val="bg1"/>
                </a:solidFill>
              </a:rPr>
              <a:t>w</a:t>
            </a:r>
            <a:r>
              <a:rPr lang="en-US" sz="2200" dirty="0" smtClean="0">
                <a:solidFill>
                  <a:schemeClr val="bg1"/>
                </a:solidFill>
              </a:rPr>
              <a:t>atts</a:t>
            </a:r>
            <a:endParaRPr lang="en-US" sz="2200" dirty="0">
              <a:solidFill>
                <a:schemeClr val="bg1"/>
              </a:solidFill>
            </a:endParaRPr>
          </a:p>
          <a:p>
            <a:pPr>
              <a:spcBef>
                <a:spcPts val="0"/>
              </a:spcBef>
              <a:spcAft>
                <a:spcPts val="800"/>
              </a:spcAft>
            </a:pPr>
            <a:r>
              <a:rPr lang="en-US" sz="2200" dirty="0" smtClean="0">
                <a:solidFill>
                  <a:schemeClr val="bg1"/>
                </a:solidFill>
              </a:rPr>
              <a:t>$17 million investment</a:t>
            </a:r>
            <a:endParaRPr lang="en-US" sz="2200" dirty="0">
              <a:solidFill>
                <a:schemeClr val="bg1"/>
              </a:solidFill>
            </a:endParaRPr>
          </a:p>
          <a:p>
            <a:pPr>
              <a:spcBef>
                <a:spcPts val="0"/>
              </a:spcBef>
              <a:spcAft>
                <a:spcPts val="800"/>
              </a:spcAft>
            </a:pPr>
            <a:r>
              <a:rPr lang="en-US" sz="2200" i="1" dirty="0" smtClean="0">
                <a:solidFill>
                  <a:schemeClr val="bg1"/>
                </a:solidFill>
              </a:rPr>
              <a:t>Since 2011</a:t>
            </a:r>
          </a:p>
        </p:txBody>
      </p:sp>
      <p:sp>
        <p:nvSpPr>
          <p:cNvPr id="6" name="Content Placeholder 13"/>
          <p:cNvSpPr txBox="1">
            <a:spLocks/>
          </p:cNvSpPr>
          <p:nvPr/>
        </p:nvSpPr>
        <p:spPr>
          <a:xfrm>
            <a:off x="9036846" y="1409243"/>
            <a:ext cx="3039760" cy="2170057"/>
          </a:xfrm>
          <a:prstGeom prst="rect">
            <a:avLst/>
          </a:prstGeom>
          <a:solidFill>
            <a:schemeClr val="tx2">
              <a:alpha val="8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dirty="0" smtClean="0">
                <a:solidFill>
                  <a:schemeClr val="bg1">
                    <a:lumMod val="75000"/>
                  </a:schemeClr>
                </a:solidFill>
              </a:rPr>
              <a:t>Urban Forest</a:t>
            </a:r>
          </a:p>
          <a:p>
            <a:pPr>
              <a:spcBef>
                <a:spcPts val="0"/>
              </a:spcBef>
            </a:pPr>
            <a:r>
              <a:rPr lang="en-US" sz="2600" dirty="0" smtClean="0">
                <a:solidFill>
                  <a:schemeClr val="bg1">
                    <a:lumMod val="75000"/>
                  </a:schemeClr>
                </a:solidFill>
              </a:rPr>
              <a:t>Commute</a:t>
            </a:r>
          </a:p>
          <a:p>
            <a:pPr>
              <a:lnSpc>
                <a:spcPct val="100000"/>
              </a:lnSpc>
              <a:spcBef>
                <a:spcPts val="0"/>
              </a:spcBef>
            </a:pPr>
            <a:r>
              <a:rPr lang="en-US" sz="2600" dirty="0" smtClean="0">
                <a:solidFill>
                  <a:schemeClr val="bg1">
                    <a:lumMod val="75000"/>
                  </a:schemeClr>
                </a:solidFill>
              </a:rPr>
              <a:t>Green Power</a:t>
            </a:r>
          </a:p>
          <a:p>
            <a:pPr>
              <a:lnSpc>
                <a:spcPct val="100000"/>
              </a:lnSpc>
              <a:spcBef>
                <a:spcPts val="0"/>
              </a:spcBef>
            </a:pPr>
            <a:r>
              <a:rPr lang="en-US" sz="2600" u="sng" dirty="0" smtClean="0">
                <a:solidFill>
                  <a:schemeClr val="bg1"/>
                </a:solidFill>
              </a:rPr>
              <a:t>Solarize</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Tree>
    <p:extLst>
      <p:ext uri="{BB962C8B-B14F-4D97-AF65-F5344CB8AC3E}">
        <p14:creationId xmlns:p14="http://schemas.microsoft.com/office/powerpoint/2010/main" val="90406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09601" y="584302"/>
            <a:ext cx="2097201" cy="1728326"/>
          </a:xfrm>
          <a:prstGeom prst="rect">
            <a:avLst/>
          </a:prstGeom>
        </p:spPr>
      </p:pic>
      <p:sp>
        <p:nvSpPr>
          <p:cNvPr id="9" name="Content Placeholder 4"/>
          <p:cNvSpPr>
            <a:spLocks/>
          </p:cNvSpPr>
          <p:nvPr/>
        </p:nvSpPr>
        <p:spPr bwMode="auto">
          <a:xfrm>
            <a:off x="3688597" y="1518834"/>
            <a:ext cx="7504540" cy="793793"/>
          </a:xfrm>
          <a:prstGeom prst="rect">
            <a:avLst/>
          </a:prstGeom>
          <a:noFill/>
          <a:ln w="9525">
            <a:noFill/>
            <a:miter lim="800000"/>
            <a:headEnd/>
            <a:tailEnd/>
          </a:ln>
        </p:spPr>
        <p:txBody>
          <a:bodyPr lIns="137160">
            <a:prstTxWarp prst="textNoShape">
              <a:avLst/>
            </a:prstTxWarp>
          </a:bodyPr>
          <a:lstStyle/>
          <a:p>
            <a:pPr marL="342900" indent="-342900"/>
            <a:r>
              <a:rPr lang="en-US" sz="3200" b="1" dirty="0" smtClean="0">
                <a:solidFill>
                  <a:schemeClr val="bg1"/>
                </a:solidFill>
                <a:latin typeface="Times New Roman" pitchFamily="18" charset="0"/>
                <a:ea typeface="Tahoma" pitchFamily="84" charset="0"/>
                <a:cs typeface="Times New Roman" pitchFamily="18" charset="0"/>
              </a:rPr>
              <a:t>Summary:</a:t>
            </a:r>
            <a:endParaRPr lang="en-US" sz="3200" b="1" dirty="0">
              <a:solidFill>
                <a:schemeClr val="bg1"/>
              </a:solidFill>
              <a:latin typeface="Times New Roman" pitchFamily="18" charset="0"/>
              <a:ea typeface="Tahoma" pitchFamily="84" charset="0"/>
              <a:cs typeface="Times New Roman" pitchFamily="18" charset="0"/>
            </a:endParaRPr>
          </a:p>
        </p:txBody>
      </p:sp>
      <p:sp>
        <p:nvSpPr>
          <p:cNvPr id="14" name="Content Placeholder 2"/>
          <p:cNvSpPr txBox="1">
            <a:spLocks/>
          </p:cNvSpPr>
          <p:nvPr/>
        </p:nvSpPr>
        <p:spPr>
          <a:xfrm>
            <a:off x="3688597" y="2312628"/>
            <a:ext cx="6881247" cy="3368264"/>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0" lvl="1" indent="0">
              <a:buClr>
                <a:srgbClr val="00B050"/>
              </a:buClr>
              <a:buNone/>
            </a:pPr>
            <a:r>
              <a:rPr lang="en-US" sz="2800" dirty="0" smtClean="0">
                <a:solidFill>
                  <a:schemeClr val="bg1"/>
                </a:solidFill>
                <a:latin typeface="Times" panose="02020603050405020304" pitchFamily="18" charset="0"/>
                <a:cs typeface="Times" panose="02020603050405020304" pitchFamily="18" charset="0"/>
              </a:rPr>
              <a:t>1. Start, period. </a:t>
            </a:r>
          </a:p>
          <a:p>
            <a:pPr marL="0" lvl="1" indent="0">
              <a:spcBef>
                <a:spcPts val="600"/>
              </a:spcBef>
              <a:buClr>
                <a:srgbClr val="00B050"/>
              </a:buClr>
              <a:buNone/>
            </a:pPr>
            <a:r>
              <a:rPr lang="en-US" sz="2800" dirty="0">
                <a:solidFill>
                  <a:schemeClr val="bg1"/>
                </a:solidFill>
                <a:latin typeface="Times" panose="02020603050405020304" pitchFamily="18" charset="0"/>
                <a:cs typeface="Times" panose="02020603050405020304" pitchFamily="18" charset="0"/>
              </a:rPr>
              <a:t>	</a:t>
            </a:r>
            <a:r>
              <a:rPr lang="en-US" sz="2400" i="1" dirty="0" smtClean="0">
                <a:solidFill>
                  <a:schemeClr val="bg1"/>
                </a:solidFill>
                <a:latin typeface="Times" panose="02020603050405020304" pitchFamily="18" charset="0"/>
                <a:cs typeface="Times" panose="02020603050405020304" pitchFamily="18" charset="0"/>
              </a:rPr>
              <a:t>Assign Someone. Be Specific.</a:t>
            </a:r>
            <a:endParaRPr lang="en-US" sz="2800" i="1" dirty="0" smtClean="0">
              <a:solidFill>
                <a:schemeClr val="bg1"/>
              </a:solidFill>
              <a:latin typeface="Times" panose="02020603050405020304" pitchFamily="18" charset="0"/>
              <a:cs typeface="Times" panose="02020603050405020304" pitchFamily="18" charset="0"/>
            </a:endParaRPr>
          </a:p>
          <a:p>
            <a:pPr marL="0" lvl="1" indent="0">
              <a:buClr>
                <a:srgbClr val="00B050"/>
              </a:buClr>
              <a:buNone/>
            </a:pPr>
            <a:r>
              <a:rPr lang="en-US" sz="2800" dirty="0" smtClean="0">
                <a:solidFill>
                  <a:schemeClr val="bg1"/>
                </a:solidFill>
                <a:latin typeface="Times" panose="02020603050405020304" pitchFamily="18" charset="0"/>
                <a:cs typeface="Times" panose="02020603050405020304" pitchFamily="18" charset="0"/>
              </a:rPr>
              <a:t>2. Start where you are. </a:t>
            </a:r>
          </a:p>
          <a:p>
            <a:pPr marL="0" lvl="1" indent="0">
              <a:buClr>
                <a:srgbClr val="00B050"/>
              </a:buClr>
              <a:buNone/>
            </a:pPr>
            <a:r>
              <a:rPr lang="en-US" sz="2800" dirty="0" smtClean="0">
                <a:solidFill>
                  <a:schemeClr val="bg1"/>
                </a:solidFill>
                <a:latin typeface="Times" panose="02020603050405020304" pitchFamily="18" charset="0"/>
                <a:cs typeface="Times" panose="02020603050405020304" pitchFamily="18" charset="0"/>
              </a:rPr>
              <a:t>3. Start on co-benefits.</a:t>
            </a:r>
          </a:p>
          <a:p>
            <a:pPr marL="0" lvl="1" indent="0">
              <a:buClr>
                <a:srgbClr val="00B050"/>
              </a:buClr>
              <a:buNone/>
            </a:pPr>
            <a:endParaRPr lang="en-US" sz="2400" dirty="0" smtClean="0">
              <a:solidFill>
                <a:schemeClr val="bg1"/>
              </a:solidFill>
              <a:latin typeface="Times" panose="02020603050405020304" pitchFamily="18" charset="0"/>
              <a:cs typeface="Times" panose="02020603050405020304" pitchFamily="18" charset="0"/>
            </a:endParaRPr>
          </a:p>
          <a:p>
            <a:pPr marL="0" lvl="1" indent="0">
              <a:buClr>
                <a:srgbClr val="00B050"/>
              </a:buClr>
              <a:buFont typeface="Arial" pitchFamily="34" charset="0"/>
              <a:buNone/>
            </a:pPr>
            <a:r>
              <a:rPr lang="en-US" sz="2800" dirty="0" smtClean="0">
                <a:solidFill>
                  <a:schemeClr val="bg1"/>
                </a:solidFill>
                <a:latin typeface="Times" panose="02020603050405020304" pitchFamily="18" charset="0"/>
                <a:cs typeface="Times" panose="02020603050405020304" pitchFamily="18" charset="0"/>
              </a:rPr>
              <a:t>4. Small Steps &amp; Small </a:t>
            </a:r>
            <a:r>
              <a:rPr lang="en-US" sz="2800" dirty="0">
                <a:solidFill>
                  <a:schemeClr val="bg1"/>
                </a:solidFill>
                <a:latin typeface="Times" panose="02020603050405020304" pitchFamily="18" charset="0"/>
                <a:cs typeface="Times" panose="02020603050405020304" pitchFamily="18" charset="0"/>
              </a:rPr>
              <a:t>C</a:t>
            </a:r>
            <a:r>
              <a:rPr lang="en-US" sz="2800" dirty="0" smtClean="0">
                <a:solidFill>
                  <a:schemeClr val="bg1"/>
                </a:solidFill>
                <a:latin typeface="Times" panose="02020603050405020304" pitchFamily="18" charset="0"/>
                <a:cs typeface="Times" panose="02020603050405020304" pitchFamily="18" charset="0"/>
              </a:rPr>
              <a:t>ities matter.</a:t>
            </a:r>
          </a:p>
          <a:p>
            <a:pPr marL="0" lvl="1" indent="0">
              <a:spcAft>
                <a:spcPts val="1200"/>
              </a:spcAft>
              <a:buClr>
                <a:srgbClr val="00B050"/>
              </a:buClr>
              <a:buNone/>
            </a:pPr>
            <a:endParaRPr lang="en-US" sz="2400" dirty="0" smtClean="0">
              <a:solidFill>
                <a:schemeClr val="bg1"/>
              </a:solidFill>
              <a:latin typeface="Times" panose="02020603050405020304" pitchFamily="18" charset="0"/>
              <a:cs typeface="Times" panose="02020603050405020304" pitchFamily="18" charset="0"/>
            </a:endParaRPr>
          </a:p>
          <a:p>
            <a:pPr marL="457200" lvl="1" indent="-457200">
              <a:buClr>
                <a:srgbClr val="00B050"/>
              </a:buClr>
              <a:buFont typeface="Wingdings" pitchFamily="2" charset="2"/>
              <a:buChar char="§"/>
            </a:pPr>
            <a:endParaRPr lang="en-US" sz="2600" dirty="0" smtClean="0">
              <a:solidFill>
                <a:schemeClr val="bg1"/>
              </a:solidFill>
              <a:latin typeface="Times" panose="02020603050405020304" pitchFamily="18" charset="0"/>
              <a:cs typeface="Times" panose="02020603050405020304" pitchFamily="18" charset="0"/>
            </a:endParaRPr>
          </a:p>
        </p:txBody>
      </p:sp>
      <p:sp>
        <p:nvSpPr>
          <p:cNvPr id="6" name="Content Placeholder 2"/>
          <p:cNvSpPr txBox="1">
            <a:spLocks/>
          </p:cNvSpPr>
          <p:nvPr/>
        </p:nvSpPr>
        <p:spPr>
          <a:xfrm>
            <a:off x="2840152" y="4286249"/>
            <a:ext cx="7237298" cy="52786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0" lvl="1" indent="0">
              <a:buClr>
                <a:srgbClr val="00B050"/>
              </a:buClr>
              <a:buNone/>
            </a:pPr>
            <a:r>
              <a:rPr lang="en-US" sz="2400" i="1" dirty="0" smtClean="0">
                <a:solidFill>
                  <a:schemeClr val="bg1">
                    <a:lumMod val="75000"/>
                  </a:schemeClr>
                </a:solidFill>
                <a:latin typeface="Times" panose="02020603050405020304" pitchFamily="18" charset="0"/>
                <a:cs typeface="Times" panose="02020603050405020304" pitchFamily="18" charset="0"/>
              </a:rPr>
              <a:t>Urban Forestry </a:t>
            </a:r>
            <a:r>
              <a:rPr lang="en-US" dirty="0" smtClean="0">
                <a:solidFill>
                  <a:schemeClr val="bg1">
                    <a:lumMod val="50000"/>
                  </a:schemeClr>
                </a:solidFill>
                <a:latin typeface="Times" panose="02020603050405020304" pitchFamily="18" charset="0"/>
                <a:cs typeface="Times" panose="02020603050405020304" pitchFamily="18" charset="0"/>
                <a:sym typeface="Symbol" panose="05050102010706020507" pitchFamily="18" charset="2"/>
              </a:rPr>
              <a:t></a:t>
            </a:r>
            <a:r>
              <a:rPr lang="en-US" sz="2400" i="1" dirty="0" smtClean="0">
                <a:solidFill>
                  <a:schemeClr val="bg1">
                    <a:lumMod val="75000"/>
                  </a:schemeClr>
                </a:solidFill>
                <a:latin typeface="Times" panose="02020603050405020304" pitchFamily="18" charset="0"/>
                <a:cs typeface="Times" panose="02020603050405020304" pitchFamily="18" charset="0"/>
              </a:rPr>
              <a:t> Commutes </a:t>
            </a:r>
            <a:r>
              <a:rPr lang="en-US" dirty="0">
                <a:solidFill>
                  <a:schemeClr val="bg1">
                    <a:lumMod val="50000"/>
                  </a:schemeClr>
                </a:solidFill>
                <a:latin typeface="Times" panose="02020603050405020304" pitchFamily="18" charset="0"/>
                <a:cs typeface="Times" panose="02020603050405020304" pitchFamily="18" charset="0"/>
                <a:sym typeface="Symbol" panose="05050102010706020507" pitchFamily="18" charset="2"/>
              </a:rPr>
              <a:t></a:t>
            </a:r>
            <a:r>
              <a:rPr lang="en-US" sz="2400" i="1" dirty="0" smtClean="0">
                <a:solidFill>
                  <a:schemeClr val="bg1">
                    <a:lumMod val="75000"/>
                  </a:schemeClr>
                </a:solidFill>
                <a:latin typeface="Times" panose="02020603050405020304" pitchFamily="18" charset="0"/>
                <a:cs typeface="Times" panose="02020603050405020304" pitchFamily="18" charset="0"/>
              </a:rPr>
              <a:t> Green Power </a:t>
            </a:r>
            <a:r>
              <a:rPr lang="en-US" dirty="0">
                <a:solidFill>
                  <a:schemeClr val="bg1">
                    <a:lumMod val="50000"/>
                  </a:schemeClr>
                </a:solidFill>
                <a:latin typeface="Times" panose="02020603050405020304" pitchFamily="18" charset="0"/>
                <a:cs typeface="Times" panose="02020603050405020304" pitchFamily="18" charset="0"/>
                <a:sym typeface="Symbol" panose="05050102010706020507" pitchFamily="18" charset="2"/>
              </a:rPr>
              <a:t></a:t>
            </a:r>
            <a:r>
              <a:rPr lang="en-US" sz="2400" i="1" dirty="0" smtClean="0">
                <a:solidFill>
                  <a:schemeClr val="bg1">
                    <a:lumMod val="75000"/>
                  </a:schemeClr>
                </a:solidFill>
                <a:latin typeface="Times" panose="02020603050405020304" pitchFamily="18" charset="0"/>
                <a:cs typeface="Times" panose="02020603050405020304" pitchFamily="18" charset="0"/>
              </a:rPr>
              <a:t> Solarize</a:t>
            </a:r>
            <a:endParaRPr lang="en-US" sz="2400" dirty="0" smtClean="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22165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3106" y="-1036"/>
            <a:ext cx="12307137" cy="6887029"/>
            <a:chOff x="-3940702" y="0"/>
            <a:chExt cx="12307137" cy="6887029"/>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t="6104" b="8338"/>
            <a:stretch/>
          </p:blipFill>
          <p:spPr>
            <a:xfrm>
              <a:off x="-3940702" y="0"/>
              <a:ext cx="12307137" cy="6887029"/>
            </a:xfrm>
            <a:prstGeom prst="rect">
              <a:avLst/>
            </a:prstGeom>
          </p:spPr>
        </p:pic>
        <p:sp>
          <p:nvSpPr>
            <p:cNvPr id="18" name="Content Placeholder 13"/>
            <p:cNvSpPr txBox="1">
              <a:spLocks/>
            </p:cNvSpPr>
            <p:nvPr/>
          </p:nvSpPr>
          <p:spPr>
            <a:xfrm>
              <a:off x="5036850" y="1218123"/>
              <a:ext cx="3039760" cy="5338119"/>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800" b="1" dirty="0" smtClean="0">
                  <a:solidFill>
                    <a:schemeClr val="bg1"/>
                  </a:solidFill>
                </a:rPr>
                <a:t>Small Cities</a:t>
              </a:r>
            </a:p>
            <a:p>
              <a:pPr marL="45720" indent="0">
                <a:spcBef>
                  <a:spcPts val="0"/>
                </a:spcBef>
                <a:spcAft>
                  <a:spcPts val="600"/>
                </a:spcAft>
                <a:buFont typeface="Arial" pitchFamily="34" charset="0"/>
                <a:buNone/>
              </a:pPr>
              <a:endParaRPr lang="en-US" sz="2800" b="1" dirty="0">
                <a:solidFill>
                  <a:schemeClr val="bg1"/>
                </a:solidFill>
              </a:endParaRPr>
            </a:p>
            <a:p>
              <a:pPr marL="45720" indent="0">
                <a:spcBef>
                  <a:spcPts val="0"/>
                </a:spcBef>
                <a:buFont typeface="Arial" pitchFamily="34" charset="0"/>
                <a:buNone/>
              </a:pPr>
              <a:r>
                <a:rPr lang="en-US" sz="2800" b="1" dirty="0" smtClean="0">
                  <a:solidFill>
                    <a:schemeClr val="bg1"/>
                  </a:solidFill>
                </a:rPr>
                <a:t>Small Staff </a:t>
              </a:r>
            </a:p>
            <a:p>
              <a:pPr marL="45720" indent="0">
                <a:spcBef>
                  <a:spcPts val="0"/>
                </a:spcBef>
                <a:spcAft>
                  <a:spcPts val="600"/>
                </a:spcAft>
                <a:buFont typeface="Arial" pitchFamily="34" charset="0"/>
                <a:buNone/>
              </a:pPr>
              <a:endParaRPr lang="en-US" sz="2800" dirty="0" smtClean="0">
                <a:solidFill>
                  <a:schemeClr val="bg1"/>
                </a:solidFill>
              </a:endParaRPr>
            </a:p>
            <a:p>
              <a:pPr marL="45720" indent="0">
                <a:spcBef>
                  <a:spcPts val="0"/>
                </a:spcBef>
                <a:buFont typeface="Arial" pitchFamily="34" charset="0"/>
                <a:buNone/>
              </a:pPr>
              <a:r>
                <a:rPr lang="en-US" sz="2800" b="1" dirty="0" smtClean="0">
                  <a:solidFill>
                    <a:schemeClr val="bg1"/>
                  </a:solidFill>
                </a:rPr>
                <a:t>First Steps</a:t>
              </a:r>
            </a:p>
            <a:p>
              <a:pPr>
                <a:spcBef>
                  <a:spcPts val="0"/>
                </a:spcBef>
              </a:pPr>
              <a:r>
                <a:rPr lang="en-US" sz="2800" dirty="0" smtClean="0">
                  <a:solidFill>
                    <a:schemeClr val="bg1"/>
                  </a:solidFill>
                </a:rPr>
                <a:t>Urban Forest</a:t>
              </a:r>
            </a:p>
            <a:p>
              <a:pPr>
                <a:spcBef>
                  <a:spcPts val="0"/>
                </a:spcBef>
              </a:pPr>
              <a:r>
                <a:rPr lang="en-US" sz="2800" dirty="0" smtClean="0">
                  <a:solidFill>
                    <a:schemeClr val="bg1"/>
                  </a:solidFill>
                </a:rPr>
                <a:t>Commute</a:t>
              </a:r>
            </a:p>
            <a:p>
              <a:pPr>
                <a:spcBef>
                  <a:spcPts val="0"/>
                </a:spcBef>
              </a:pPr>
              <a:r>
                <a:rPr lang="en-US" sz="2800" dirty="0" smtClean="0">
                  <a:solidFill>
                    <a:schemeClr val="bg1"/>
                  </a:solidFill>
                </a:rPr>
                <a:t>Green Power</a:t>
              </a:r>
            </a:p>
            <a:p>
              <a:pPr>
                <a:spcBef>
                  <a:spcPts val="0"/>
                </a:spcBef>
              </a:pPr>
              <a:r>
                <a:rPr lang="en-US" sz="2800" dirty="0" smtClean="0">
                  <a:solidFill>
                    <a:schemeClr val="bg1"/>
                  </a:solidFill>
                </a:rPr>
                <a:t>Solarize</a:t>
              </a:r>
            </a:p>
            <a:p>
              <a:pPr marL="45720" indent="0">
                <a:spcBef>
                  <a:spcPts val="0"/>
                </a:spcBef>
                <a:spcAft>
                  <a:spcPts val="600"/>
                </a:spcAft>
                <a:buFont typeface="Arial" pitchFamily="34" charset="0"/>
                <a:buNone/>
              </a:pPr>
              <a:endParaRPr lang="en-US" sz="2800" dirty="0" smtClean="0">
                <a:solidFill>
                  <a:schemeClr val="bg1"/>
                </a:solidFill>
              </a:endParaRPr>
            </a:p>
            <a:p>
              <a:pPr marL="45720" indent="0">
                <a:spcBef>
                  <a:spcPts val="0"/>
                </a:spcBef>
                <a:buFont typeface="Arial" pitchFamily="34" charset="0"/>
                <a:buNone/>
              </a:pPr>
              <a:r>
                <a:rPr lang="en-US" sz="2800" b="1" dirty="0" smtClean="0">
                  <a:solidFill>
                    <a:schemeClr val="bg1"/>
                  </a:solidFill>
                </a:rPr>
                <a:t>Big Change</a:t>
              </a:r>
              <a:endParaRPr lang="en-US" sz="2800" dirty="0" smtClean="0">
                <a:solidFill>
                  <a:schemeClr val="bg1"/>
                </a:solidFill>
              </a:endParaRPr>
            </a:p>
            <a:p>
              <a:pPr marL="45720" indent="0">
                <a:spcBef>
                  <a:spcPts val="0"/>
                </a:spcBef>
                <a:buFont typeface="Arial" pitchFamily="34" charset="0"/>
                <a:buNone/>
              </a:pP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sp>
          <p:nvSpPr>
            <p:cNvPr id="19" name="Title 12"/>
            <p:cNvSpPr txBox="1">
              <a:spLocks/>
            </p:cNvSpPr>
            <p:nvPr/>
          </p:nvSpPr>
          <p:spPr>
            <a:xfrm>
              <a:off x="4971346" y="457195"/>
              <a:ext cx="3387398" cy="66207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3600" b="1" u="sng" dirty="0" smtClean="0">
                  <a:solidFill>
                    <a:schemeClr val="bg1"/>
                  </a:solidFill>
                </a:rPr>
                <a:t>OVERVIEW</a:t>
              </a:r>
              <a:endParaRPr lang="en-US" sz="3600" b="1" u="sng" dirty="0">
                <a:solidFill>
                  <a:schemeClr val="bg1"/>
                </a:solidFill>
              </a:endParaRPr>
            </a:p>
          </p:txBody>
        </p:sp>
        <p:sp>
          <p:nvSpPr>
            <p:cNvPr id="20" name="Rectangle 19"/>
            <p:cNvSpPr/>
            <p:nvPr/>
          </p:nvSpPr>
          <p:spPr>
            <a:xfrm>
              <a:off x="5328899" y="6480039"/>
              <a:ext cx="2878667" cy="369332"/>
            </a:xfrm>
            <a:prstGeom prst="rect">
              <a:avLst/>
            </a:prstGeom>
          </p:spPr>
          <p:txBody>
            <a:bodyPr wrap="square">
              <a:spAutoFit/>
            </a:bodyPr>
            <a:lstStyle/>
            <a:p>
              <a:r>
                <a:rPr lang="en-US" i="1" dirty="0" smtClean="0">
                  <a:solidFill>
                    <a:schemeClr val="bg1">
                      <a:lumMod val="50000"/>
                    </a:schemeClr>
                  </a:solidFill>
                </a:rPr>
                <a:t>Photo courtesy Jim Reitz</a:t>
              </a:r>
              <a:endParaRPr lang="en-US" i="1" dirty="0">
                <a:solidFill>
                  <a:schemeClr val="bg1">
                    <a:lumMod val="50000"/>
                  </a:schemeClr>
                </a:solidFill>
              </a:endParaRPr>
            </a:p>
          </p:txBody>
        </p:sp>
      </p:grpSp>
    </p:spTree>
    <p:extLst>
      <p:ext uri="{BB962C8B-B14F-4D97-AF65-F5344CB8AC3E}">
        <p14:creationId xmlns:p14="http://schemas.microsoft.com/office/powerpoint/2010/main" val="277185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Subtitle</a:t>
            </a:r>
            <a:endParaRPr lang="en-US" dirty="0"/>
          </a:p>
        </p:txBody>
      </p:sp>
      <p:grpSp>
        <p:nvGrpSpPr>
          <p:cNvPr id="15" name="Group 14"/>
          <p:cNvGrpSpPr/>
          <p:nvPr/>
        </p:nvGrpSpPr>
        <p:grpSpPr>
          <a:xfrm>
            <a:off x="-101598" y="-14514"/>
            <a:ext cx="12398813" cy="6887029"/>
            <a:chOff x="-5691432" y="-213695"/>
            <a:chExt cx="12398813" cy="6887029"/>
          </a:xfrm>
        </p:grpSpPr>
        <p:grpSp>
          <p:nvGrpSpPr>
            <p:cNvPr id="9" name="Group 8"/>
            <p:cNvGrpSpPr/>
            <p:nvPr/>
          </p:nvGrpSpPr>
          <p:grpSpPr>
            <a:xfrm>
              <a:off x="-5691432" y="-213695"/>
              <a:ext cx="12398813" cy="6887029"/>
              <a:chOff x="-16347" y="-29029"/>
              <a:chExt cx="12398813" cy="6887029"/>
            </a:xfrm>
          </p:grpSpPr>
          <p:grpSp>
            <p:nvGrpSpPr>
              <p:cNvPr id="10" name="Group 9"/>
              <p:cNvGrpSpPr/>
              <p:nvPr/>
            </p:nvGrpSpPr>
            <p:grpSpPr>
              <a:xfrm>
                <a:off x="-16347" y="-29029"/>
                <a:ext cx="12398813" cy="6887029"/>
                <a:chOff x="-16347" y="-29029"/>
                <a:chExt cx="12398813" cy="6887029"/>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6104" b="8338"/>
                <a:stretch/>
              </p:blipFill>
              <p:spPr>
                <a:xfrm>
                  <a:off x="-16347" y="-29029"/>
                  <a:ext cx="12307137" cy="6887029"/>
                </a:xfrm>
                <a:prstGeom prst="rect">
                  <a:avLst/>
                </a:prstGeom>
              </p:spPr>
            </p:pic>
            <p:sp>
              <p:nvSpPr>
                <p:cNvPr id="13" name="Rectangle 12"/>
                <p:cNvSpPr/>
                <p:nvPr/>
              </p:nvSpPr>
              <p:spPr>
                <a:xfrm>
                  <a:off x="9476614" y="6450641"/>
                  <a:ext cx="2905852" cy="378331"/>
                </a:xfrm>
                <a:prstGeom prst="rect">
                  <a:avLst/>
                </a:prstGeom>
              </p:spPr>
              <p:txBody>
                <a:bodyPr wrap="square">
                  <a:spAutoFit/>
                </a:bodyPr>
                <a:lstStyle/>
                <a:p>
                  <a:r>
                    <a:rPr lang="en-US" i="1" dirty="0" smtClean="0">
                      <a:solidFill>
                        <a:schemeClr val="bg1">
                          <a:lumMod val="50000"/>
                        </a:schemeClr>
                      </a:solidFill>
                    </a:rPr>
                    <a:t>Photo courtesy Jim Reitz</a:t>
                  </a:r>
                  <a:endParaRPr lang="en-US" i="1" dirty="0">
                    <a:solidFill>
                      <a:schemeClr val="bg1">
                        <a:lumMod val="50000"/>
                      </a:schemeClr>
                    </a:solidFill>
                  </a:endParaRPr>
                </a:p>
              </p:txBody>
            </p:sp>
          </p:grpSp>
          <p:sp>
            <p:nvSpPr>
              <p:cNvPr id="11" name="Title 1"/>
              <p:cNvSpPr txBox="1">
                <a:spLocks/>
              </p:cNvSpPr>
              <p:nvPr/>
            </p:nvSpPr>
            <p:spPr>
              <a:xfrm>
                <a:off x="7232888" y="2832983"/>
                <a:ext cx="4936691" cy="15025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b="1" dirty="0" smtClean="0">
                    <a:solidFill>
                      <a:srgbClr val="FFFFCC"/>
                    </a:solidFill>
                    <a:effectLst>
                      <a:outerShdw blurRad="38100" dist="38100" dir="2700000" algn="tl">
                        <a:srgbClr val="000000">
                          <a:alpha val="43137"/>
                        </a:srgbClr>
                      </a:outerShdw>
                    </a:effectLst>
                  </a:rPr>
                  <a:t>120 MILLION</a:t>
                </a:r>
                <a:endParaRPr lang="en-US" dirty="0">
                  <a:solidFill>
                    <a:srgbClr val="FFFFCC"/>
                  </a:solidFill>
                  <a:effectLst>
                    <a:outerShdw blurRad="38100" dist="38100" dir="2700000" algn="tl">
                      <a:srgbClr val="000000">
                        <a:alpha val="43137"/>
                      </a:srgbClr>
                    </a:outerShdw>
                  </a:effectLst>
                </a:endParaRPr>
              </a:p>
            </p:txBody>
          </p:sp>
        </p:grpSp>
        <p:sp>
          <p:nvSpPr>
            <p:cNvPr id="14" name="Title 1"/>
            <p:cNvSpPr txBox="1">
              <a:spLocks/>
            </p:cNvSpPr>
            <p:nvPr/>
          </p:nvSpPr>
          <p:spPr>
            <a:xfrm>
              <a:off x="-833405" y="3811345"/>
              <a:ext cx="7344880" cy="1631163"/>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120000"/>
                </a:lnSpc>
              </a:pPr>
              <a:r>
                <a:rPr lang="en-US" b="1" dirty="0" smtClean="0">
                  <a:solidFill>
                    <a:srgbClr val="FFFFCC"/>
                  </a:solidFill>
                  <a:effectLst>
                    <a:outerShdw blurRad="38100" dist="38100" dir="2700000" algn="tl">
                      <a:srgbClr val="000000">
                        <a:alpha val="43137"/>
                      </a:srgbClr>
                    </a:outerShdw>
                  </a:effectLst>
                </a:rPr>
                <a:t>IN SMALL CITIES </a:t>
              </a:r>
            </a:p>
            <a:p>
              <a:pPr algn="r">
                <a:lnSpc>
                  <a:spcPct val="120000"/>
                </a:lnSpc>
              </a:pPr>
              <a:r>
                <a:rPr lang="en-US" b="1" dirty="0" smtClean="0">
                  <a:solidFill>
                    <a:srgbClr val="FFFFCC"/>
                  </a:solidFill>
                  <a:effectLst>
                    <a:outerShdw blurRad="38100" dist="38100" dir="2700000" algn="tl">
                      <a:srgbClr val="000000">
                        <a:alpha val="43137"/>
                      </a:srgbClr>
                    </a:outerShdw>
                  </a:effectLst>
                </a:rPr>
                <a:t>ACROSS AMERICA  </a:t>
              </a:r>
            </a:p>
            <a:p>
              <a:pPr algn="r">
                <a:lnSpc>
                  <a:spcPct val="120000"/>
                </a:lnSpc>
              </a:pPr>
              <a:r>
                <a:rPr lang="en-US" b="1" dirty="0" smtClean="0">
                  <a:solidFill>
                    <a:srgbClr val="FFFFCC"/>
                  </a:solidFill>
                  <a:effectLst>
                    <a:outerShdw blurRad="38100" dist="38100" dir="2700000" algn="tl">
                      <a:srgbClr val="000000">
                        <a:alpha val="43137"/>
                      </a:srgbClr>
                    </a:outerShdw>
                  </a:effectLst>
                </a:rPr>
                <a:t>BELIEVE IN CLIMATE CHANGE</a:t>
              </a:r>
              <a:endParaRPr lang="en-US" dirty="0">
                <a:solidFill>
                  <a:srgbClr val="FFFFCC"/>
                </a:solidFill>
                <a:effectLst>
                  <a:outerShdw blurRad="38100" dist="38100" dir="2700000" algn="tl">
                    <a:srgbClr val="000000">
                      <a:alpha val="43137"/>
                    </a:srgbClr>
                  </a:outerShdw>
                </a:effectLst>
              </a:endParaRPr>
            </a:p>
          </p:txBody>
        </p:sp>
      </p:grpSp>
      <p:sp>
        <p:nvSpPr>
          <p:cNvPr id="16" name="Title 1"/>
          <p:cNvSpPr txBox="1">
            <a:spLocks/>
          </p:cNvSpPr>
          <p:nvPr/>
        </p:nvSpPr>
        <p:spPr>
          <a:xfrm>
            <a:off x="3120571" y="5705887"/>
            <a:ext cx="8963757" cy="96012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b="1" dirty="0" smtClean="0">
                <a:solidFill>
                  <a:srgbClr val="FFEAAF"/>
                </a:solidFill>
                <a:effectLst>
                  <a:outerShdw blurRad="38100" dist="38100" dir="2700000" algn="tl">
                    <a:srgbClr val="000000">
                      <a:alpha val="43137"/>
                    </a:srgbClr>
                  </a:outerShdw>
                </a:effectLst>
              </a:rPr>
              <a:t>Together, We Can Make a Big Difference.</a:t>
            </a:r>
            <a:endParaRPr lang="en-US" dirty="0">
              <a:solidFill>
                <a:srgbClr val="FFEAA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48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631" y="573"/>
            <a:ext cx="6428380" cy="6858000"/>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20" name="Picture 19" descr="cos_logo_no tag"/>
          <p:cNvPicPr>
            <a:picLocks noChangeAspect="1" noChangeArrowheads="1"/>
          </p:cNvPicPr>
          <p:nvPr/>
        </p:nvPicPr>
        <p:blipFill>
          <a:blip r:embed="rId4" cstate="print"/>
          <a:srcRect/>
          <a:stretch>
            <a:fillRect/>
          </a:stretch>
        </p:blipFill>
        <p:spPr bwMode="auto">
          <a:xfrm>
            <a:off x="76200" y="161579"/>
            <a:ext cx="1295400" cy="1111250"/>
          </a:xfrm>
          <a:prstGeom prst="rect">
            <a:avLst/>
          </a:prstGeom>
          <a:noFill/>
          <a:effectLst>
            <a:outerShdw blurRad="127000" dist="38100" dir="2700000" algn="tl" rotWithShape="0">
              <a:prstClr val="black">
                <a:alpha val="76000"/>
              </a:prstClr>
            </a:outerShdw>
          </a:effectLst>
        </p:spPr>
      </p:pic>
      <p:sp>
        <p:nvSpPr>
          <p:cNvPr id="22" name="Rectangle 21"/>
          <p:cNvSpPr/>
          <p:nvPr/>
        </p:nvSpPr>
        <p:spPr>
          <a:xfrm>
            <a:off x="7842104" y="2287348"/>
            <a:ext cx="4241800" cy="3247043"/>
          </a:xfrm>
          <a:prstGeom prst="rect">
            <a:avLst/>
          </a:prstGeom>
        </p:spPr>
        <p:txBody>
          <a:bodyPr wrap="square">
            <a:spAutoFit/>
          </a:bodyPr>
          <a:lstStyle/>
          <a:p>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80</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of the US lives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urban areas.</a:t>
            </a:r>
          </a:p>
          <a:p>
            <a:pPr marL="800100" lvl="1" indent="-342900">
              <a:buFont typeface="Arial" panose="020B0604020202020204" pitchFamily="34"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~20% big cities</a:t>
            </a:r>
          </a:p>
          <a:p>
            <a:pPr marL="800100" lvl="1" indent="-342900">
              <a:buFont typeface="Arial" panose="020B0604020202020204" pitchFamily="34"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~60% towns/suburbs ≤ 20,000 </a:t>
            </a:r>
          </a:p>
          <a:p>
            <a:pPr marL="800100" lvl="1" indent="-342900">
              <a:buFont typeface="Arial" panose="020B0604020202020204" pitchFamily="34" charset="0"/>
              <a:buChar char="•"/>
            </a:pP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spcAft>
                <a:spcPts val="1200"/>
              </a:spcAft>
            </a:pPr>
            <a:endParaRPr lang="en-US"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US Census:</a:t>
            </a:r>
            <a:r>
              <a:rPr lang="en-US" b="1"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p>
          <a:p>
            <a:pPr>
              <a:spcAft>
                <a:spcPts val="1200"/>
              </a:spcAft>
            </a:pPr>
            <a:r>
              <a:rPr lang="en-US"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Urban Areas are Towns&gt; 2,500</a:t>
            </a:r>
            <a:endParaRPr lang="en-US"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pPr marL="800100" lvl="1" indent="-342900">
              <a:buFont typeface="Arial" panose="020B0604020202020204" pitchFamily="34" charset="0"/>
              <a:buChar char="•"/>
            </a:pPr>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8305799" y="3495675"/>
            <a:ext cx="3778105" cy="390013"/>
          </a:xfrm>
          <a:prstGeom prst="rect">
            <a:avLst/>
          </a:prstGeom>
          <a:solidFill>
            <a:srgbClr val="FFFF00">
              <a:alpha val="30000"/>
            </a:srgbClr>
          </a:solid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9384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631" y="573"/>
            <a:ext cx="6428380" cy="6858000"/>
          </a:xfrm>
          <a:prstGeom prst="rect">
            <a:avLst/>
          </a:prstGeom>
          <a:ln>
            <a:solidFill>
              <a:schemeClr val="bg2">
                <a:lumMod val="25000"/>
              </a:schemeClr>
            </a:solidFill>
          </a:ln>
          <a:effectLst>
            <a:outerShdw blurRad="50800" dist="38100" dir="2700000" algn="tl" rotWithShape="0">
              <a:prstClr val="black">
                <a:alpha val="40000"/>
              </a:prstClr>
            </a:outerShdw>
          </a:effectLst>
        </p:spPr>
      </p:pic>
      <p:pic>
        <p:nvPicPr>
          <p:cNvPr id="20" name="Picture 19" descr="cos_logo_no tag"/>
          <p:cNvPicPr>
            <a:picLocks noChangeAspect="1" noChangeArrowheads="1"/>
          </p:cNvPicPr>
          <p:nvPr/>
        </p:nvPicPr>
        <p:blipFill>
          <a:blip r:embed="rId4" cstate="print"/>
          <a:srcRect/>
          <a:stretch>
            <a:fillRect/>
          </a:stretch>
        </p:blipFill>
        <p:spPr bwMode="auto">
          <a:xfrm>
            <a:off x="76200" y="161579"/>
            <a:ext cx="1295400" cy="1111250"/>
          </a:xfrm>
          <a:prstGeom prst="rect">
            <a:avLst/>
          </a:prstGeom>
          <a:noFill/>
          <a:effectLst>
            <a:outerShdw blurRad="127000" dist="38100" dir="2700000" algn="tl" rotWithShape="0">
              <a:prstClr val="black">
                <a:alpha val="76000"/>
              </a:prstClr>
            </a:outerShdw>
          </a:effectLst>
        </p:spPr>
      </p:pic>
      <p:sp>
        <p:nvSpPr>
          <p:cNvPr id="22" name="Rectangle 21"/>
          <p:cNvSpPr/>
          <p:nvPr/>
        </p:nvSpPr>
        <p:spPr>
          <a:xfrm>
            <a:off x="7842104" y="2287348"/>
            <a:ext cx="4241800" cy="1831271"/>
          </a:xfrm>
          <a:prstGeom prst="rect">
            <a:avLst/>
          </a:prstGeom>
        </p:spPr>
        <p:txBody>
          <a:bodyPr wrap="square">
            <a:spAutoFit/>
          </a:bodyPr>
          <a:lstStyle/>
          <a:p>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About 80</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of US lives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urban areas.</a:t>
            </a:r>
          </a:p>
          <a:p>
            <a:pPr marL="800100" lvl="1" indent="-342900">
              <a:buFont typeface="Arial" panose="020B0604020202020204" pitchFamily="34"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~20% big cities</a:t>
            </a:r>
          </a:p>
          <a:p>
            <a:pPr marL="800100" lvl="1" indent="-342900">
              <a:buFont typeface="Arial" panose="020B0604020202020204" pitchFamily="34" charset="0"/>
              <a:buChar char="•"/>
            </a:pP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~60% towns/suburbs ≤ 20,000 </a:t>
            </a:r>
          </a:p>
          <a:p>
            <a:pPr marL="800100" lvl="1" indent="-342900">
              <a:buFont typeface="Arial" panose="020B0604020202020204" pitchFamily="34" charset="0"/>
              <a:buChar char="•"/>
            </a:pP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5245100" y="3835400"/>
            <a:ext cx="1841500" cy="3013076"/>
          </a:xfrm>
          <a:prstGeom prst="rect">
            <a:avLst/>
          </a:prstGeom>
          <a:solidFill>
            <a:srgbClr val="FFFF00">
              <a:alpha val="30000"/>
            </a:srgbClr>
          </a:solidFill>
          <a:ln w="190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8177214" y="4724400"/>
            <a:ext cx="2848855" cy="814388"/>
          </a:xfrm>
          <a:prstGeom prst="wedgeRectCallout">
            <a:avLst>
              <a:gd name="adj1" fmla="val -96708"/>
              <a:gd name="adj2" fmla="val -62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In King County, </a:t>
            </a:r>
          </a:p>
          <a:p>
            <a:pPr algn="ctr"/>
            <a:r>
              <a:rPr lang="en-US" dirty="0" smtClean="0">
                <a:solidFill>
                  <a:sysClr val="windowText" lastClr="000000"/>
                </a:solidFill>
              </a:rPr>
              <a:t>half our cities are small.</a:t>
            </a:r>
            <a:endParaRPr lang="en-US" dirty="0">
              <a:solidFill>
                <a:sysClr val="windowText" lastClr="000000"/>
              </a:solidFill>
            </a:endParaRPr>
          </a:p>
        </p:txBody>
      </p:sp>
    </p:spTree>
    <p:extLst>
      <p:ext uri="{BB962C8B-B14F-4D97-AF65-F5344CB8AC3E}">
        <p14:creationId xmlns:p14="http://schemas.microsoft.com/office/powerpoint/2010/main" val="5151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Documents\Mayor Larson Misc\Photos\Nick and Eddie Conquer Mt. Si.JPG"/>
          <p:cNvPicPr>
            <a:picLocks noChangeAspect="1" noChangeArrowheads="1"/>
          </p:cNvPicPr>
          <p:nvPr/>
        </p:nvPicPr>
        <p:blipFill>
          <a:blip r:embed="rId3" cstate="print"/>
          <a:srcRect l="36170"/>
          <a:stretch>
            <a:fillRect/>
          </a:stretch>
        </p:blipFill>
        <p:spPr bwMode="auto">
          <a:xfrm>
            <a:off x="1524000" y="1181100"/>
            <a:ext cx="4572000" cy="5372100"/>
          </a:xfrm>
          <a:prstGeom prst="rect">
            <a:avLst/>
          </a:prstGeom>
          <a:noFill/>
        </p:spPr>
      </p:pic>
      <p:pic>
        <p:nvPicPr>
          <p:cNvPr id="13" name="Picture 12" descr="cos_powerpoint_deck_pg_green_blank.png"/>
          <p:cNvPicPr>
            <a:picLocks noChangeAspect="1"/>
          </p:cNvPicPr>
          <p:nvPr/>
        </p:nvPicPr>
        <p:blipFill>
          <a:blip r:embed="rId4" cstate="print"/>
          <a:stretch>
            <a:fillRect/>
          </a:stretch>
        </p:blipFill>
        <p:spPr>
          <a:xfrm>
            <a:off x="1524954" y="357"/>
            <a:ext cx="9143047" cy="6857286"/>
          </a:xfrm>
          <a:prstGeom prst="rect">
            <a:avLst/>
          </a:prstGeom>
          <a:ln>
            <a:solidFill>
              <a:schemeClr val="bg1"/>
            </a:solidFill>
          </a:ln>
        </p:spPr>
      </p:pic>
      <p:pic>
        <p:nvPicPr>
          <p:cNvPr id="14" name="Picture 13" descr="cos_logo_no tag"/>
          <p:cNvPicPr>
            <a:picLocks noChangeAspect="1" noChangeArrowheads="1"/>
          </p:cNvPicPr>
          <p:nvPr/>
        </p:nvPicPr>
        <p:blipFill>
          <a:blip r:embed="rId5" cstate="print"/>
          <a:srcRect/>
          <a:stretch>
            <a:fillRect/>
          </a:stretch>
        </p:blipFill>
        <p:spPr bwMode="auto">
          <a:xfrm>
            <a:off x="1600200" y="304800"/>
            <a:ext cx="1295400" cy="1111250"/>
          </a:xfrm>
          <a:prstGeom prst="rect">
            <a:avLst/>
          </a:prstGeom>
          <a:noFill/>
          <a:effectLst>
            <a:outerShdw blurRad="127000" dist="38100" dir="2700000" algn="tl" rotWithShape="0">
              <a:prstClr val="black">
                <a:alpha val="76000"/>
              </a:prstClr>
            </a:outerShdw>
          </a:effectLst>
        </p:spPr>
      </p:pic>
      <p:sp>
        <p:nvSpPr>
          <p:cNvPr id="6" name="Title 1"/>
          <p:cNvSpPr>
            <a:spLocks noGrp="1"/>
          </p:cNvSpPr>
          <p:nvPr>
            <p:ph type="title"/>
          </p:nvPr>
        </p:nvSpPr>
        <p:spPr>
          <a:xfrm>
            <a:off x="3288885" y="357"/>
            <a:ext cx="7084280" cy="1143000"/>
          </a:xfrm>
        </p:spPr>
        <p:txBody>
          <a:bodyPr/>
          <a:lstStyle/>
          <a:p>
            <a:pPr algn="l"/>
            <a:r>
              <a:rPr lang="en-US" dirty="0" smtClean="0">
                <a:solidFill>
                  <a:schemeClr val="bg1"/>
                </a:solidFill>
                <a:effectLst>
                  <a:outerShdw blurRad="127000" dist="38100" dir="2700000" algn="tl">
                    <a:srgbClr val="000000"/>
                  </a:outerShdw>
                </a:effectLst>
              </a:rPr>
              <a:t>Small Cities, Big Problem</a:t>
            </a:r>
            <a:endParaRPr lang="en-US" dirty="0">
              <a:solidFill>
                <a:schemeClr val="bg1"/>
              </a:solidFill>
              <a:effectLst>
                <a:outerShdw blurRad="127000" dist="38100" dir="2700000" algn="tl">
                  <a:srgbClr val="000000"/>
                </a:outerShdw>
              </a:effectLst>
            </a:endParaRPr>
          </a:p>
        </p:txBody>
      </p:sp>
      <p:graphicFrame>
        <p:nvGraphicFramePr>
          <p:cNvPr id="16" name="Chart 15"/>
          <p:cNvGraphicFramePr>
            <a:graphicFrameLocks/>
          </p:cNvGraphicFramePr>
          <p:nvPr>
            <p:extLst>
              <p:ext uri="{D42A27DB-BD31-4B8C-83A1-F6EECF244321}">
                <p14:modId xmlns:p14="http://schemas.microsoft.com/office/powerpoint/2010/main" val="2412417879"/>
              </p:ext>
            </p:extLst>
          </p:nvPr>
        </p:nvGraphicFramePr>
        <p:xfrm>
          <a:off x="3149600" y="1854200"/>
          <a:ext cx="6934200" cy="4114800"/>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p:cNvSpPr/>
          <p:nvPr/>
        </p:nvSpPr>
        <p:spPr>
          <a:xfrm>
            <a:off x="3352801" y="1367135"/>
            <a:ext cx="7589837" cy="369332"/>
          </a:xfrm>
          <a:prstGeom prst="rect">
            <a:avLst/>
          </a:prstGeom>
        </p:spPr>
        <p:txBody>
          <a:bodyPr wrap="square">
            <a:spAutoFit/>
          </a:bodyPr>
          <a:lstStyle/>
          <a:p>
            <a:r>
              <a:rPr lang="en-US" dirty="0">
                <a:solidFill>
                  <a:srgbClr val="03692A"/>
                </a:solidFill>
                <a:latin typeface="Tahoma" panose="020B0604030504040204" pitchFamily="34" charset="0"/>
                <a:ea typeface="Tahoma" panose="020B0604030504040204" pitchFamily="34" charset="0"/>
                <a:cs typeface="Tahoma" panose="020B0604030504040204" pitchFamily="34" charset="0"/>
              </a:rPr>
              <a:t>Average annual household carbon footprint:</a:t>
            </a:r>
          </a:p>
        </p:txBody>
      </p:sp>
      <p:sp>
        <p:nvSpPr>
          <p:cNvPr id="8" name="Rectangle 7"/>
          <p:cNvSpPr/>
          <p:nvPr/>
        </p:nvSpPr>
        <p:spPr>
          <a:xfrm>
            <a:off x="8559800" y="4508163"/>
            <a:ext cx="1905000" cy="369332"/>
          </a:xfrm>
          <a:prstGeom prst="rect">
            <a:avLst/>
          </a:prstGeom>
        </p:spPr>
        <p:txBody>
          <a:bodyPr wrap="square">
            <a:spAutoFit/>
          </a:bodyPr>
          <a:lstStyle/>
          <a:p>
            <a:r>
              <a:rPr lang="en-US" dirty="0">
                <a:solidFill>
                  <a:srgbClr val="03692A"/>
                </a:solidFill>
                <a:latin typeface="Tahoma" panose="020B0604030504040204" pitchFamily="34" charset="0"/>
                <a:ea typeface="Tahoma" panose="020B0604030504040204" pitchFamily="34" charset="0"/>
                <a:cs typeface="Tahoma" panose="020B0604030504040204" pitchFamily="34" charset="0"/>
              </a:rPr>
              <a:t>33 zip codes</a:t>
            </a:r>
          </a:p>
        </p:txBody>
      </p:sp>
      <p:sp>
        <p:nvSpPr>
          <p:cNvPr id="9" name="Rectangle 8"/>
          <p:cNvSpPr/>
          <p:nvPr/>
        </p:nvSpPr>
        <p:spPr>
          <a:xfrm>
            <a:off x="9182099" y="4927600"/>
            <a:ext cx="1384301" cy="369332"/>
          </a:xfrm>
          <a:prstGeom prst="rect">
            <a:avLst/>
          </a:prstGeom>
        </p:spPr>
        <p:txBody>
          <a:bodyPr wrap="square">
            <a:spAutoFit/>
          </a:bodyPr>
          <a:lstStyle/>
          <a:p>
            <a:r>
              <a:rPr lang="en-US" dirty="0">
                <a:solidFill>
                  <a:srgbClr val="03692A"/>
                </a:solidFill>
                <a:latin typeface="Tahoma" panose="020B0604030504040204" pitchFamily="34" charset="0"/>
                <a:ea typeface="Tahoma" panose="020B0604030504040204" pitchFamily="34" charset="0"/>
                <a:cs typeface="Tahoma" panose="020B0604030504040204" pitchFamily="34" charset="0"/>
              </a:rPr>
              <a:t>5 </a:t>
            </a:r>
            <a:r>
              <a:rPr lang="en-US" dirty="0" smtClean="0">
                <a:solidFill>
                  <a:srgbClr val="03692A"/>
                </a:solidFill>
                <a:latin typeface="Tahoma" panose="020B0604030504040204" pitchFamily="34" charset="0"/>
                <a:ea typeface="Tahoma" panose="020B0604030504040204" pitchFamily="34" charset="0"/>
                <a:cs typeface="Tahoma" panose="020B0604030504040204" pitchFamily="34" charset="0"/>
              </a:rPr>
              <a:t>zip codes</a:t>
            </a:r>
            <a:endParaRPr lang="en-US" dirty="0">
              <a:solidFill>
                <a:srgbClr val="03692A"/>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918200" y="5854701"/>
            <a:ext cx="4597400" cy="646331"/>
          </a:xfrm>
          <a:prstGeom prst="rect">
            <a:avLst/>
          </a:prstGeom>
        </p:spPr>
        <p:txBody>
          <a:bodyPr wrap="square">
            <a:spAutoFit/>
          </a:bodyPr>
          <a:lstStyle/>
          <a:p>
            <a:r>
              <a:rPr lang="en-US" dirty="0">
                <a:latin typeface="Arial" panose="020B0604020202020204" pitchFamily="34" charset="0"/>
              </a:rPr>
              <a:t>Source: UC Berkeley </a:t>
            </a:r>
            <a:r>
              <a:rPr lang="en-US" dirty="0" err="1">
                <a:latin typeface="Arial" panose="020B0604020202020204" pitchFamily="34" charset="0"/>
              </a:rPr>
              <a:t>CoolClimate</a:t>
            </a:r>
            <a:r>
              <a:rPr lang="en-US" dirty="0">
                <a:latin typeface="Arial" panose="020B060402020202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Network </a:t>
            </a:r>
            <a:r>
              <a:rPr lang="en-US" dirty="0" smtClean="0">
                <a:latin typeface="Tahoma" panose="020B0604030504040204" pitchFamily="34" charset="0"/>
                <a:ea typeface="Tahoma" panose="020B0604030504040204" pitchFamily="34" charset="0"/>
                <a:cs typeface="Tahoma" panose="020B0604030504040204" pitchFamily="34" charset="0"/>
                <a:hlinkClick r:id="rId7"/>
              </a:rPr>
              <a:t>http://coolclimate.berkeley.edu/maps</a:t>
            </a:r>
            <a:endParaRPr lang="en-US" dirty="0" smtClean="0">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13"/>
          <p:cNvSpPr txBox="1">
            <a:spLocks/>
          </p:cNvSpPr>
          <p:nvPr/>
        </p:nvSpPr>
        <p:spPr>
          <a:xfrm>
            <a:off x="8791302" y="1341735"/>
            <a:ext cx="2967561" cy="1835621"/>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ctr">
              <a:lnSpc>
                <a:spcPct val="100000"/>
              </a:lnSpc>
              <a:spcBef>
                <a:spcPts val="0"/>
              </a:spcBef>
              <a:spcAft>
                <a:spcPts val="400"/>
              </a:spcAft>
              <a:buNone/>
            </a:pPr>
            <a:r>
              <a:rPr lang="en-US" b="1" u="sng" dirty="0" smtClean="0">
                <a:solidFill>
                  <a:schemeClr val="bg1"/>
                </a:solidFill>
              </a:rPr>
              <a:t>Small Cities </a:t>
            </a:r>
          </a:p>
          <a:p>
            <a:pPr marL="45720" indent="0">
              <a:lnSpc>
                <a:spcPct val="100000"/>
              </a:lnSpc>
              <a:spcBef>
                <a:spcPts val="0"/>
              </a:spcBef>
              <a:spcAft>
                <a:spcPts val="400"/>
              </a:spcAft>
              <a:buNone/>
            </a:pPr>
            <a:r>
              <a:rPr lang="en-US" b="1" dirty="0" smtClean="0">
                <a:solidFill>
                  <a:schemeClr val="bg1"/>
                </a:solidFill>
              </a:rPr>
              <a:t>1</a:t>
            </a:r>
            <a:r>
              <a:rPr lang="en-US" b="1" dirty="0">
                <a:solidFill>
                  <a:schemeClr val="bg1"/>
                </a:solidFill>
              </a:rPr>
              <a:t>. Different </a:t>
            </a:r>
            <a:r>
              <a:rPr lang="en-US" b="1" dirty="0" smtClean="0">
                <a:solidFill>
                  <a:schemeClr val="bg1"/>
                </a:solidFill>
              </a:rPr>
              <a:t>emissions. </a:t>
            </a:r>
            <a:r>
              <a:rPr lang="en-US" dirty="0" smtClean="0">
                <a:solidFill>
                  <a:schemeClr val="bg1"/>
                </a:solidFill>
              </a:rPr>
              <a:t>Homes &amp; Cars vs</a:t>
            </a:r>
            <a:r>
              <a:rPr lang="en-US" dirty="0">
                <a:solidFill>
                  <a:schemeClr val="bg1"/>
                </a:solidFill>
              </a:rPr>
              <a:t>. </a:t>
            </a:r>
            <a:r>
              <a:rPr lang="en-US" dirty="0" smtClean="0">
                <a:solidFill>
                  <a:schemeClr val="bg1"/>
                </a:solidFill>
              </a:rPr>
              <a:t>Multifamily &amp; Buses</a:t>
            </a:r>
            <a:endParaRPr lang="en-US" dirty="0">
              <a:solidFill>
                <a:schemeClr val="bg1"/>
              </a:solidFill>
            </a:endParaRPr>
          </a:p>
          <a:p>
            <a:pPr marL="45720" indent="0">
              <a:lnSpc>
                <a:spcPct val="100000"/>
              </a:lnSpc>
              <a:spcBef>
                <a:spcPts val="0"/>
              </a:spcBef>
              <a:buNone/>
            </a:pPr>
            <a:r>
              <a:rPr lang="en-US" b="1" dirty="0">
                <a:solidFill>
                  <a:schemeClr val="bg1"/>
                </a:solidFill>
              </a:rPr>
              <a:t>2. Different </a:t>
            </a:r>
            <a:r>
              <a:rPr lang="en-US" b="1" dirty="0" smtClean="0">
                <a:solidFill>
                  <a:schemeClr val="bg1"/>
                </a:solidFill>
              </a:rPr>
              <a:t>Priorities. </a:t>
            </a:r>
            <a:endParaRPr lang="en-US" b="1" dirty="0">
              <a:solidFill>
                <a:schemeClr val="bg1"/>
              </a:solidFill>
            </a:endParaRPr>
          </a:p>
        </p:txBody>
      </p:sp>
    </p:spTree>
    <p:extLst>
      <p:ext uri="{BB962C8B-B14F-4D97-AF65-F5344CB8AC3E}">
        <p14:creationId xmlns:p14="http://schemas.microsoft.com/office/powerpoint/2010/main" val="128275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8" descr="cos_powerpoint_deck_pg_green_3.png"/>
          <p:cNvPicPr>
            <a:picLocks noChangeAspect="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pic>
        <p:nvPicPr>
          <p:cNvPr id="6" name="Picture 5" descr="cos_logo_no tag"/>
          <p:cNvPicPr>
            <a:picLocks noChangeAspect="1" noChangeArrowheads="1"/>
          </p:cNvPicPr>
          <p:nvPr/>
        </p:nvPicPr>
        <p:blipFill>
          <a:blip r:embed="rId3" cstate="print"/>
          <a:srcRect/>
          <a:stretch>
            <a:fillRect/>
          </a:stretch>
        </p:blipFill>
        <p:spPr bwMode="auto">
          <a:xfrm>
            <a:off x="1600200" y="304800"/>
            <a:ext cx="1295400" cy="1111250"/>
          </a:xfrm>
          <a:prstGeom prst="rect">
            <a:avLst/>
          </a:prstGeom>
          <a:noFill/>
          <a:effectLst>
            <a:outerShdw blurRad="127000" dist="38100" dir="2700000" algn="tl" rotWithShape="0">
              <a:prstClr val="black">
                <a:alpha val="76000"/>
              </a:prstClr>
            </a:outerShdw>
          </a:effectLst>
        </p:spPr>
      </p:pic>
      <p:sp>
        <p:nvSpPr>
          <p:cNvPr id="10" name="Title 1"/>
          <p:cNvSpPr txBox="1">
            <a:spLocks/>
          </p:cNvSpPr>
          <p:nvPr/>
        </p:nvSpPr>
        <p:spPr bwMode="auto">
          <a:xfrm>
            <a:off x="3441701" y="0"/>
            <a:ext cx="7083425" cy="1143000"/>
          </a:xfrm>
          <a:prstGeom prst="rect">
            <a:avLst/>
          </a:prstGeom>
          <a:no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
        <p:nvSpPr>
          <p:cNvPr id="13" name="TextBox 12"/>
          <p:cNvSpPr txBox="1"/>
          <p:nvPr/>
        </p:nvSpPr>
        <p:spPr>
          <a:xfrm>
            <a:off x="4546600" y="2781300"/>
            <a:ext cx="3670300" cy="1200329"/>
          </a:xfrm>
          <a:prstGeom prst="rect">
            <a:avLst/>
          </a:prstGeom>
          <a:noFill/>
          <a:ln w="31750" cap="rnd" cmpd="sng">
            <a:noFill/>
          </a:ln>
          <a:effectLst>
            <a:outerShdw blurRad="279400" sx="104000" sy="104000" algn="ctr" rotWithShape="0">
              <a:prstClr val="black">
                <a:alpha val="92000"/>
              </a:prstClr>
            </a:outerShdw>
          </a:effectLst>
        </p:spPr>
        <p:txBody>
          <a:bodyPr wrap="square">
            <a:spAutoFit/>
          </a:bodyPr>
          <a:lstStyle/>
          <a:p>
            <a:pPr algn="ctr" eaLnBrk="0" hangingPunct="0">
              <a:defRPr/>
            </a:pP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The First Action</a:t>
            </a:r>
          </a:p>
          <a:p>
            <a:pPr algn="ctr" eaLnBrk="0" hangingPunct="0">
              <a:defRPr/>
            </a:pP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Is Assigning Someone to Take </a:t>
            </a:r>
            <a:r>
              <a:rPr lang="en-US" sz="2400" dirty="0">
                <a:solidFill>
                  <a:srgbClr val="03692A"/>
                </a:solidFill>
                <a:latin typeface="Tahoma" panose="020B0604030504040204" pitchFamily="34" charset="0"/>
                <a:ea typeface="Tahoma" panose="020B0604030504040204" pitchFamily="34" charset="0"/>
                <a:cs typeface="Tahoma" panose="020B0604030504040204" pitchFamily="34" charset="0"/>
              </a:rPr>
              <a:t>A</a:t>
            </a: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ction.</a:t>
            </a:r>
            <a:endParaRPr lang="en-US" sz="2400" dirty="0">
              <a:solidFill>
                <a:srgbClr val="03692A"/>
              </a:solidFill>
            </a:endParaRPr>
          </a:p>
        </p:txBody>
      </p:sp>
      <p:sp>
        <p:nvSpPr>
          <p:cNvPr id="11" name="Content Placeholder 13"/>
          <p:cNvSpPr txBox="1">
            <a:spLocks/>
          </p:cNvSpPr>
          <p:nvPr/>
        </p:nvSpPr>
        <p:spPr>
          <a:xfrm>
            <a:off x="8343900" y="1326679"/>
            <a:ext cx="2828926" cy="1835621"/>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Staffing </a:t>
            </a:r>
          </a:p>
          <a:p>
            <a:pPr>
              <a:spcBef>
                <a:spcPts val="0"/>
              </a:spcBef>
            </a:pPr>
            <a:r>
              <a:rPr lang="en-US" sz="2600" i="1" dirty="0" smtClean="0">
                <a:solidFill>
                  <a:schemeClr val="bg1"/>
                </a:solidFill>
              </a:rPr>
              <a:t>Assignment. </a:t>
            </a:r>
          </a:p>
          <a:p>
            <a:pPr>
              <a:spcBef>
                <a:spcPts val="0"/>
              </a:spcBef>
            </a:pPr>
            <a:r>
              <a:rPr lang="en-US" sz="2600" dirty="0" smtClean="0">
                <a:solidFill>
                  <a:schemeClr val="bg1"/>
                </a:solidFill>
              </a:rPr>
              <a:t>One staff</a:t>
            </a:r>
          </a:p>
          <a:p>
            <a:pPr>
              <a:spcBef>
                <a:spcPts val="0"/>
              </a:spcBef>
            </a:pPr>
            <a:r>
              <a:rPr lang="en-US" sz="2600" dirty="0" smtClean="0">
                <a:solidFill>
                  <a:schemeClr val="bg1"/>
                </a:solidFill>
              </a:rPr>
              <a:t>Department</a:t>
            </a:r>
          </a:p>
          <a:p>
            <a:pPr marL="45720" indent="0">
              <a:spcBef>
                <a:spcPts val="0"/>
              </a:spcBef>
              <a:spcAft>
                <a:spcPts val="600"/>
              </a:spcAft>
              <a:buFont typeface="Arial" pitchFamily="34" charset="0"/>
              <a:buNone/>
            </a:pPr>
            <a:endParaRPr lang="en-US" sz="2800" dirty="0" smtClean="0">
              <a:solidFill>
                <a:schemeClr val="bg1"/>
              </a:solidFill>
            </a:endParaRPr>
          </a:p>
          <a:p>
            <a:pPr marL="45720" indent="0">
              <a:buFont typeface="Arial" pitchFamily="34" charset="0"/>
              <a:buNone/>
            </a:pPr>
            <a:endParaRPr lang="en-US" dirty="0" smtClean="0"/>
          </a:p>
        </p:txBody>
      </p:sp>
      <p:sp>
        <p:nvSpPr>
          <p:cNvPr id="8" name="TextBox 7"/>
          <p:cNvSpPr txBox="1"/>
          <p:nvPr/>
        </p:nvSpPr>
        <p:spPr>
          <a:xfrm>
            <a:off x="4673600" y="4405223"/>
            <a:ext cx="3670300" cy="461665"/>
          </a:xfrm>
          <a:prstGeom prst="rect">
            <a:avLst/>
          </a:prstGeom>
          <a:noFill/>
          <a:ln w="31750" cap="rnd" cmpd="sng">
            <a:noFill/>
          </a:ln>
          <a:effectLst>
            <a:outerShdw blurRad="279400" sx="104000" sy="104000" algn="ctr" rotWithShape="0">
              <a:prstClr val="black">
                <a:alpha val="92000"/>
              </a:prstClr>
            </a:outerShdw>
          </a:effectLst>
        </p:spPr>
        <p:txBody>
          <a:bodyPr wrap="square">
            <a:spAutoFit/>
          </a:bodyPr>
          <a:lstStyle/>
          <a:p>
            <a:pPr algn="ctr" eaLnBrk="0" hangingPunct="0">
              <a:defRPr/>
            </a:pPr>
            <a:r>
              <a:rPr lang="en-US" sz="2400" dirty="0" smtClean="0">
                <a:solidFill>
                  <a:srgbClr val="777777"/>
                </a:solidFill>
                <a:latin typeface="Tahoma" panose="020B0604030504040204" pitchFamily="34" charset="0"/>
                <a:ea typeface="Tahoma" panose="020B0604030504040204" pitchFamily="34" charset="0"/>
                <a:cs typeface="Tahoma" panose="020B0604030504040204" pitchFamily="34" charset="0"/>
              </a:rPr>
              <a:t>Someone with passion</a:t>
            </a:r>
          </a:p>
        </p:txBody>
      </p:sp>
    </p:spTree>
    <p:extLst>
      <p:ext uri="{BB962C8B-B14F-4D97-AF65-F5344CB8AC3E}">
        <p14:creationId xmlns:p14="http://schemas.microsoft.com/office/powerpoint/2010/main" val="1111311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8" descr="cos_powerpoint_deck_pg_green_3.png"/>
          <p:cNvPicPr>
            <a:picLocks noChangeAspect="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pic>
        <p:nvPicPr>
          <p:cNvPr id="6" name="Picture 5" descr="cos_logo_no tag"/>
          <p:cNvPicPr>
            <a:picLocks noChangeAspect="1" noChangeArrowheads="1"/>
          </p:cNvPicPr>
          <p:nvPr/>
        </p:nvPicPr>
        <p:blipFill>
          <a:blip r:embed="rId4" cstate="print"/>
          <a:srcRect/>
          <a:stretch>
            <a:fillRect/>
          </a:stretch>
        </p:blipFill>
        <p:spPr bwMode="auto">
          <a:xfrm>
            <a:off x="1600200" y="304800"/>
            <a:ext cx="1295400" cy="1111250"/>
          </a:xfrm>
          <a:prstGeom prst="rect">
            <a:avLst/>
          </a:prstGeom>
          <a:noFill/>
          <a:effectLst>
            <a:outerShdw blurRad="127000" dist="38100" dir="2700000" algn="tl" rotWithShape="0">
              <a:prstClr val="black">
                <a:alpha val="76000"/>
              </a:prstClr>
            </a:outerShdw>
          </a:effectLst>
        </p:spPr>
      </p:pic>
      <p:sp>
        <p:nvSpPr>
          <p:cNvPr id="10" name="Title 1"/>
          <p:cNvSpPr txBox="1">
            <a:spLocks/>
          </p:cNvSpPr>
          <p:nvPr/>
        </p:nvSpPr>
        <p:spPr bwMode="auto">
          <a:xfrm>
            <a:off x="3441701" y="0"/>
            <a:ext cx="7083425" cy="1143000"/>
          </a:xfrm>
          <a:prstGeom prst="rect">
            <a:avLst/>
          </a:prstGeom>
          <a:no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
        <p:nvSpPr>
          <p:cNvPr id="13" name="TextBox 12"/>
          <p:cNvSpPr txBox="1"/>
          <p:nvPr/>
        </p:nvSpPr>
        <p:spPr>
          <a:xfrm>
            <a:off x="3251200" y="1803400"/>
            <a:ext cx="5092700" cy="3200876"/>
          </a:xfrm>
          <a:prstGeom prst="rect">
            <a:avLst/>
          </a:prstGeom>
          <a:noFill/>
          <a:ln w="31750" cap="rnd" cmpd="sng">
            <a:noFill/>
          </a:ln>
          <a:effectLst>
            <a:outerShdw blurRad="279400" sx="104000" sy="104000" algn="ctr" rotWithShape="0">
              <a:prstClr val="black">
                <a:alpha val="92000"/>
              </a:prstClr>
            </a:outerShdw>
          </a:effectLst>
        </p:spPr>
        <p:txBody>
          <a:bodyPr wrap="square">
            <a:spAutoFit/>
          </a:bodyPr>
          <a:lstStyle/>
          <a:p>
            <a:pPr eaLnBrk="0" hangingPunct="0">
              <a:spcAft>
                <a:spcPts val="600"/>
              </a:spcAft>
              <a:defRPr/>
            </a:pPr>
            <a:r>
              <a:rPr lang="en-US" sz="2400" u="sng" dirty="0" smtClean="0">
                <a:solidFill>
                  <a:srgbClr val="03692A"/>
                </a:solidFill>
                <a:latin typeface="Tahoma" panose="020B0604030504040204" pitchFamily="34" charset="0"/>
                <a:ea typeface="Tahoma" panose="020B0604030504040204" pitchFamily="34" charset="0"/>
                <a:cs typeface="Tahoma" panose="020B0604030504040204" pitchFamily="34" charset="0"/>
              </a:rPr>
              <a:t>One Staff</a:t>
            </a:r>
            <a:endParaRPr lang="en-US" sz="2400" dirty="0">
              <a:solidFill>
                <a:srgbClr val="03692A"/>
              </a:solidFill>
              <a:latin typeface="Tahoma" panose="020B0604030504040204" pitchFamily="34" charset="0"/>
              <a:ea typeface="Tahoma" panose="020B0604030504040204" pitchFamily="34" charset="0"/>
              <a:cs typeface="Tahoma" panose="020B0604030504040204" pitchFamily="34" charset="0"/>
            </a:endParaRPr>
          </a:p>
          <a:p>
            <a:pPr marL="457200" indent="-457200" eaLnBrk="0" hangingPunct="0">
              <a:buAutoNum type="arabicPeriod"/>
              <a:defRPr/>
            </a:pP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Snoqualmie Model:</a:t>
            </a:r>
          </a:p>
          <a:p>
            <a:pPr eaLnBrk="0" hangingPunct="0">
              <a:defRPr/>
            </a:pP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	One staffer, </a:t>
            </a:r>
            <a:r>
              <a:rPr lang="en-US" sz="2400" i="1" dirty="0" smtClean="0">
                <a:solidFill>
                  <a:srgbClr val="03692A"/>
                </a:solidFill>
                <a:latin typeface="Tahoma" panose="020B0604030504040204" pitchFamily="34" charset="0"/>
                <a:ea typeface="Tahoma" panose="020B0604030504040204" pitchFamily="34" charset="0"/>
                <a:cs typeface="Tahoma" panose="020B0604030504040204" pitchFamily="34" charset="0"/>
              </a:rPr>
              <a:t>Non-Explicit</a:t>
            </a:r>
            <a:endPar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endParaRPr>
          </a:p>
          <a:p>
            <a:pPr eaLnBrk="0" hangingPunct="0">
              <a:defRPr/>
            </a:pPr>
            <a:endPar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endParaRPr>
          </a:p>
          <a:p>
            <a:pPr eaLnBrk="0" hangingPunct="0">
              <a:defRPr/>
            </a:pP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2.  Mercer Island Model</a:t>
            </a:r>
            <a:r>
              <a:rPr lang="en-US" sz="2400" dirty="0">
                <a:solidFill>
                  <a:srgbClr val="03692A"/>
                </a:solidFill>
                <a:latin typeface="Tahoma" panose="020B0604030504040204" pitchFamily="34" charset="0"/>
                <a:ea typeface="Tahoma" panose="020B0604030504040204" pitchFamily="34" charset="0"/>
                <a:cs typeface="Tahoma" panose="020B0604030504040204" pitchFamily="34" charset="0"/>
              </a:rPr>
              <a:t>:</a:t>
            </a:r>
          </a:p>
          <a:p>
            <a:pPr eaLnBrk="0" hangingPunct="0">
              <a:spcAft>
                <a:spcPts val="600"/>
              </a:spcAft>
              <a:defRPr/>
            </a:pP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		…or </a:t>
            </a:r>
            <a:r>
              <a:rPr lang="en-US" sz="2400" i="1" dirty="0">
                <a:solidFill>
                  <a:srgbClr val="03692A"/>
                </a:solidFill>
                <a:latin typeface="Tahoma" panose="020B0604030504040204" pitchFamily="34" charset="0"/>
                <a:ea typeface="Tahoma" panose="020B0604030504040204" pitchFamily="34" charset="0"/>
                <a:cs typeface="Tahoma" panose="020B0604030504040204" pitchFamily="34" charset="0"/>
              </a:rPr>
              <a:t>E</a:t>
            </a:r>
            <a:r>
              <a:rPr lang="en-US" sz="2400" i="1" dirty="0" smtClean="0">
                <a:solidFill>
                  <a:srgbClr val="03692A"/>
                </a:solidFill>
                <a:latin typeface="Tahoma" panose="020B0604030504040204" pitchFamily="34" charset="0"/>
                <a:ea typeface="Tahoma" panose="020B0604030504040204" pitchFamily="34" charset="0"/>
                <a:cs typeface="Tahoma" panose="020B0604030504040204" pitchFamily="34" charset="0"/>
              </a:rPr>
              <a:t>xplicit</a:t>
            </a:r>
            <a:r>
              <a:rPr lang="en-US" sz="2400" dirty="0" smtClean="0">
                <a:solidFill>
                  <a:srgbClr val="03692A"/>
                </a:solidFill>
                <a:latin typeface="Tahoma" panose="020B0604030504040204" pitchFamily="34" charset="0"/>
                <a:ea typeface="Tahoma" panose="020B0604030504040204" pitchFamily="34" charset="0"/>
                <a:cs typeface="Tahoma" panose="020B0604030504040204" pitchFamily="34" charset="0"/>
              </a:rPr>
              <a:t>.</a:t>
            </a:r>
          </a:p>
          <a:p>
            <a:pPr lvl="1" eaLnBrk="0" hangingPunct="0">
              <a:defRPr/>
            </a:pPr>
            <a:r>
              <a:rPr lang="en-US" sz="2000" i="1" dirty="0" smtClean="0">
                <a:solidFill>
                  <a:srgbClr val="03692A"/>
                </a:solidFill>
                <a:latin typeface="Tahoma" panose="020B0604030504040204" pitchFamily="34" charset="0"/>
                <a:ea typeface="Tahoma" panose="020B0604030504040204" pitchFamily="34" charset="0"/>
                <a:cs typeface="Tahoma" panose="020B0604030504040204" pitchFamily="34" charset="0"/>
              </a:rPr>
              <a:t>	Ex. </a:t>
            </a:r>
            <a:r>
              <a:rPr lang="en-US" sz="2400" i="1" dirty="0" smtClean="0">
                <a:solidFill>
                  <a:srgbClr val="03692A"/>
                </a:solidFill>
                <a:latin typeface="Tahoma" panose="020B0604030504040204" pitchFamily="34" charset="0"/>
                <a:ea typeface="Tahoma" panose="020B0604030504040204" pitchFamily="34" charset="0"/>
                <a:cs typeface="Tahoma" panose="020B0604030504040204" pitchFamily="34" charset="0"/>
              </a:rPr>
              <a:t>Sustainability &amp; Communications Coordinator</a:t>
            </a:r>
          </a:p>
        </p:txBody>
      </p:sp>
      <p:sp>
        <p:nvSpPr>
          <p:cNvPr id="11" name="Content Placeholder 13"/>
          <p:cNvSpPr txBox="1">
            <a:spLocks/>
          </p:cNvSpPr>
          <p:nvPr/>
        </p:nvSpPr>
        <p:spPr>
          <a:xfrm>
            <a:off x="8343900" y="1326679"/>
            <a:ext cx="2828926" cy="1835621"/>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Staffing </a:t>
            </a:r>
          </a:p>
          <a:p>
            <a:pPr>
              <a:spcBef>
                <a:spcPts val="0"/>
              </a:spcBef>
            </a:pPr>
            <a:r>
              <a:rPr lang="en-US" sz="2600" i="1" dirty="0" smtClean="0">
                <a:solidFill>
                  <a:schemeClr val="bg1"/>
                </a:solidFill>
              </a:rPr>
              <a:t>Assignment. </a:t>
            </a:r>
          </a:p>
          <a:p>
            <a:pPr>
              <a:spcBef>
                <a:spcPts val="0"/>
              </a:spcBef>
            </a:pPr>
            <a:r>
              <a:rPr lang="en-US" sz="2600" dirty="0" smtClean="0">
                <a:solidFill>
                  <a:schemeClr val="bg1"/>
                </a:solidFill>
              </a:rPr>
              <a:t>One staff</a:t>
            </a:r>
          </a:p>
          <a:p>
            <a:pPr>
              <a:spcBef>
                <a:spcPts val="0"/>
              </a:spcBef>
            </a:pPr>
            <a:r>
              <a:rPr lang="en-US" sz="2600" dirty="0" smtClean="0">
                <a:solidFill>
                  <a:schemeClr val="bg1"/>
                </a:solidFill>
              </a:rPr>
              <a:t>Department</a:t>
            </a:r>
          </a:p>
          <a:p>
            <a:pPr marL="45720" indent="0">
              <a:spcBef>
                <a:spcPts val="0"/>
              </a:spcBef>
              <a:spcAft>
                <a:spcPts val="600"/>
              </a:spcAft>
              <a:buFont typeface="Arial" pitchFamily="34" charset="0"/>
              <a:buNone/>
            </a:pPr>
            <a:endParaRPr lang="en-US" sz="2800" dirty="0" smtClean="0">
              <a:solidFill>
                <a:schemeClr val="bg1"/>
              </a:solidFill>
            </a:endParaRPr>
          </a:p>
          <a:p>
            <a:pPr marL="45720" indent="0">
              <a:buFont typeface="Arial" pitchFamily="34" charset="0"/>
              <a:buNone/>
            </a:pPr>
            <a:endParaRPr lang="en-US" dirty="0" smtClean="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900" y="2946400"/>
            <a:ext cx="2324100" cy="2324100"/>
          </a:xfrm>
          <a:prstGeom prst="rect">
            <a:avLst/>
          </a:prstGeom>
        </p:spPr>
      </p:pic>
    </p:spTree>
    <p:extLst>
      <p:ext uri="{BB962C8B-B14F-4D97-AF65-F5344CB8AC3E}">
        <p14:creationId xmlns:p14="http://schemas.microsoft.com/office/powerpoint/2010/main" val="1217192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391"/>
            <a:ext cx="8352409" cy="5892170"/>
          </a:xfrm>
          <a:prstGeom prst="rect">
            <a:avLst/>
          </a:prstGeom>
        </p:spPr>
      </p:pic>
      <p:sp>
        <p:nvSpPr>
          <p:cNvPr id="11" name="Content Placeholder 13"/>
          <p:cNvSpPr txBox="1">
            <a:spLocks/>
          </p:cNvSpPr>
          <p:nvPr/>
        </p:nvSpPr>
        <p:spPr>
          <a:xfrm>
            <a:off x="8352409" y="1143888"/>
            <a:ext cx="3839591" cy="1625070"/>
          </a:xfrm>
          <a:prstGeom prst="rect">
            <a:avLst/>
          </a:prstGeom>
          <a:solidFill>
            <a:schemeClr val="tx2">
              <a:alpha val="60000"/>
            </a:schemeClr>
          </a:solidFill>
        </p:spPr>
        <p:txBody>
          <a:bodyPr vert="horz" lIns="91440" tIns="137160" rIns="91440" bIns="45720" rtlCol="0">
            <a:normAutofit fontScale="85000" lnSpcReduction="20000"/>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nSpc>
                <a:spcPct val="120000"/>
              </a:lnSpc>
              <a:spcBef>
                <a:spcPts val="0"/>
              </a:spcBef>
              <a:buFont typeface="Arial" pitchFamily="34" charset="0"/>
              <a:buNone/>
            </a:pPr>
            <a:r>
              <a:rPr lang="en-US" sz="2600" b="1" dirty="0" smtClean="0">
                <a:solidFill>
                  <a:schemeClr val="bg1"/>
                </a:solidFill>
              </a:rPr>
              <a:t>Staffing </a:t>
            </a:r>
          </a:p>
          <a:p>
            <a:pPr>
              <a:lnSpc>
                <a:spcPct val="120000"/>
              </a:lnSpc>
              <a:spcBef>
                <a:spcPts val="0"/>
              </a:spcBef>
            </a:pPr>
            <a:r>
              <a:rPr lang="en-US" sz="2600" i="1" dirty="0" smtClean="0">
                <a:solidFill>
                  <a:schemeClr val="bg1"/>
                </a:solidFill>
              </a:rPr>
              <a:t>Assignment. </a:t>
            </a:r>
          </a:p>
          <a:p>
            <a:pPr>
              <a:lnSpc>
                <a:spcPct val="120000"/>
              </a:lnSpc>
              <a:spcBef>
                <a:spcPts val="0"/>
              </a:spcBef>
            </a:pPr>
            <a:r>
              <a:rPr lang="en-US" sz="2600" dirty="0" smtClean="0">
                <a:solidFill>
                  <a:schemeClr val="bg1"/>
                </a:solidFill>
              </a:rPr>
              <a:t>One staff</a:t>
            </a:r>
          </a:p>
          <a:p>
            <a:pPr>
              <a:lnSpc>
                <a:spcPct val="120000"/>
              </a:lnSpc>
              <a:spcBef>
                <a:spcPts val="0"/>
              </a:spcBef>
            </a:pPr>
            <a:r>
              <a:rPr lang="en-US" sz="2600" u="sng" dirty="0" smtClean="0">
                <a:solidFill>
                  <a:schemeClr val="bg1"/>
                </a:solidFill>
              </a:rPr>
              <a:t>Department</a:t>
            </a:r>
          </a:p>
          <a:p>
            <a:pPr marL="45720" indent="0">
              <a:lnSpc>
                <a:spcPct val="120000"/>
              </a:lnSpc>
              <a:spcBef>
                <a:spcPts val="0"/>
              </a:spcBef>
              <a:buNone/>
            </a:pPr>
            <a:endParaRPr lang="en-US" sz="2600" dirty="0" smtClean="0">
              <a:solidFill>
                <a:schemeClr val="bg1"/>
              </a:solidFill>
            </a:endParaRPr>
          </a:p>
          <a:p>
            <a:pPr marL="45720" indent="0">
              <a:lnSpc>
                <a:spcPct val="120000"/>
              </a:lnSpc>
              <a:spcBef>
                <a:spcPts val="0"/>
              </a:spcBef>
              <a:buFont typeface="Arial" pitchFamily="34" charset="0"/>
              <a:buNone/>
            </a:pPr>
            <a:endParaRPr lang="en-US" sz="2800" dirty="0" smtClean="0">
              <a:solidFill>
                <a:schemeClr val="bg1"/>
              </a:solidFill>
            </a:endParaRPr>
          </a:p>
          <a:p>
            <a:pPr marL="45720" indent="0">
              <a:buFont typeface="Arial" pitchFamily="34" charset="0"/>
              <a:buNone/>
            </a:pPr>
            <a:endParaRPr lang="en-US" dirty="0" smtClean="0"/>
          </a:p>
        </p:txBody>
      </p:sp>
      <p:sp>
        <p:nvSpPr>
          <p:cNvPr id="12" name="Content Placeholder 13"/>
          <p:cNvSpPr txBox="1">
            <a:spLocks/>
          </p:cNvSpPr>
          <p:nvPr/>
        </p:nvSpPr>
        <p:spPr>
          <a:xfrm>
            <a:off x="8352409" y="2768958"/>
            <a:ext cx="3839591" cy="3026535"/>
          </a:xfrm>
          <a:prstGeom prst="rect">
            <a:avLst/>
          </a:prstGeom>
          <a:solidFill>
            <a:schemeClr val="tx2">
              <a:alpha val="60000"/>
            </a:schemeClr>
          </a:solidFill>
        </p:spPr>
        <p:txBody>
          <a:bodyPr vert="horz" lIns="91440" tIns="137160" rIns="91440" bIns="45720" rtlCol="0">
            <a:normAutofit fontScale="70000" lnSpcReduction="20000"/>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None/>
            </a:pPr>
            <a:endParaRPr lang="en-US" sz="2600" dirty="0" smtClean="0">
              <a:solidFill>
                <a:schemeClr val="bg1"/>
              </a:solidFill>
            </a:endParaRPr>
          </a:p>
          <a:p>
            <a:pPr marL="0" indent="0" eaLnBrk="0" hangingPunct="0">
              <a:lnSpc>
                <a:spcPct val="120000"/>
              </a:lnSpc>
              <a:spcBef>
                <a:spcPts val="0"/>
              </a:spcBef>
              <a:spcAft>
                <a:spcPts val="800"/>
              </a:spcAft>
              <a:buNone/>
              <a:defRPr/>
            </a:pP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 Targeted </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Program.</a:t>
            </a:r>
            <a:r>
              <a:rPr lang="en-US" sz="28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800" b="1" i="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eaLnBrk="0" hangingPunct="0">
              <a:lnSpc>
                <a:spcPct val="120000"/>
              </a:lnSpc>
              <a:spcBef>
                <a:spcPts val="0"/>
              </a:spcBef>
              <a:buNone/>
              <a:defRPr/>
            </a:pPr>
            <a:r>
              <a:rPr lang="en-US" sz="2400" i="1" dirty="0" smtClean="0">
                <a:solidFill>
                  <a:srgbClr val="EAEAEA"/>
                </a:solidFill>
                <a:latin typeface="Tahoma" panose="020B0604030504040204" pitchFamily="34" charset="0"/>
                <a:ea typeface="Tahoma" panose="020B0604030504040204" pitchFamily="34" charset="0"/>
                <a:cs typeface="Tahoma" panose="020B0604030504040204" pitchFamily="34" charset="0"/>
              </a:rPr>
              <a:t>Ex</a:t>
            </a:r>
            <a:r>
              <a:rPr lang="en-US" sz="2400" i="1" dirty="0">
                <a:solidFill>
                  <a:srgbClr val="EAEAEA"/>
                </a:solidFill>
                <a:latin typeface="Tahoma" panose="020B0604030504040204" pitchFamily="34" charset="0"/>
                <a:ea typeface="Tahoma" panose="020B0604030504040204" pitchFamily="34" charset="0"/>
                <a:cs typeface="Tahoma" panose="020B0604030504040204" pitchFamily="34" charset="0"/>
              </a:rPr>
              <a:t>. </a:t>
            </a:r>
            <a:r>
              <a:rPr lang="en-US" sz="2800" dirty="0" smtClean="0">
                <a:solidFill>
                  <a:srgbClr val="EAEAEA"/>
                </a:solidFill>
                <a:latin typeface="Tahoma" panose="020B0604030504040204" pitchFamily="34" charset="0"/>
                <a:ea typeface="Tahoma" panose="020B0604030504040204" pitchFamily="34" charset="0"/>
                <a:cs typeface="Tahoma" panose="020B0604030504040204" pitchFamily="34" charset="0"/>
              </a:rPr>
              <a:t>Environmental </a:t>
            </a:r>
            <a:r>
              <a:rPr lang="en-US" sz="2800" dirty="0">
                <a:solidFill>
                  <a:srgbClr val="EAEAEA"/>
                </a:solidFill>
                <a:latin typeface="Tahoma" panose="020B0604030504040204" pitchFamily="34" charset="0"/>
                <a:ea typeface="Tahoma" panose="020B0604030504040204" pitchFamily="34" charset="0"/>
                <a:cs typeface="Tahoma" panose="020B0604030504040204" pitchFamily="34" charset="0"/>
              </a:rPr>
              <a:t>Stewardship, </a:t>
            </a:r>
          </a:p>
          <a:p>
            <a:pPr marL="45720" indent="0" eaLnBrk="0" hangingPunct="0">
              <a:lnSpc>
                <a:spcPct val="120000"/>
              </a:lnSpc>
              <a:spcBef>
                <a:spcPts val="0"/>
              </a:spcBef>
              <a:buNone/>
              <a:defRPr/>
            </a:pPr>
            <a:r>
              <a:rPr lang="en-US" sz="2800" dirty="0">
                <a:solidFill>
                  <a:srgbClr val="EAEAEA"/>
                </a:solidFill>
                <a:latin typeface="Tahoma" panose="020B0604030504040204" pitchFamily="34" charset="0"/>
                <a:ea typeface="Tahoma" panose="020B0604030504040204" pitchFamily="34" charset="0"/>
                <a:cs typeface="Tahoma" panose="020B0604030504040204" pitchFamily="34" charset="0"/>
              </a:rPr>
              <a:t>Bellevue</a:t>
            </a:r>
          </a:p>
          <a:p>
            <a:pPr marL="45720" indent="0" eaLnBrk="0" hangingPunct="0">
              <a:lnSpc>
                <a:spcPct val="120000"/>
              </a:lnSpc>
              <a:spcBef>
                <a:spcPts val="0"/>
              </a:spcBef>
              <a:buNone/>
              <a:defRPr/>
            </a:pPr>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 indent="0" eaLnBrk="0" hangingPunct="0">
              <a:lnSpc>
                <a:spcPct val="120000"/>
              </a:lnSpc>
              <a:spcBef>
                <a:spcPts val="600"/>
              </a:spcBef>
              <a:spcAft>
                <a:spcPts val="800"/>
              </a:spcAft>
              <a:buNone/>
              <a:defRPr/>
            </a:pP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Full </a:t>
            </a:r>
            <a:r>
              <a:rPr 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Department.</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 indent="0" eaLnBrk="0" hangingPunct="0">
              <a:lnSpc>
                <a:spcPct val="120000"/>
              </a:lnSpc>
              <a:spcBef>
                <a:spcPts val="0"/>
              </a:spcBef>
              <a:buNone/>
              <a:defRPr/>
            </a:pPr>
            <a:r>
              <a:rPr lang="en-US" sz="2400" i="1" dirty="0">
                <a:solidFill>
                  <a:srgbClr val="EAEAEA"/>
                </a:solidFill>
                <a:latin typeface="Tahoma" panose="020B0604030504040204" pitchFamily="34" charset="0"/>
                <a:ea typeface="Tahoma" panose="020B0604030504040204" pitchFamily="34" charset="0"/>
                <a:cs typeface="Tahoma" panose="020B0604030504040204" pitchFamily="34" charset="0"/>
              </a:rPr>
              <a:t>Ex. </a:t>
            </a:r>
            <a:r>
              <a:rPr lang="en-US" sz="2800" dirty="0">
                <a:solidFill>
                  <a:srgbClr val="EAEAEA"/>
                </a:solidFill>
                <a:latin typeface="Tahoma" panose="020B0604030504040204" pitchFamily="34" charset="0"/>
                <a:ea typeface="Tahoma" panose="020B0604030504040204" pitchFamily="34" charset="0"/>
                <a:cs typeface="Tahoma" panose="020B0604030504040204" pitchFamily="34" charset="0"/>
              </a:rPr>
              <a:t>Office of Sustainability, </a:t>
            </a:r>
          </a:p>
          <a:p>
            <a:pPr marL="45720" indent="0" eaLnBrk="0" hangingPunct="0">
              <a:lnSpc>
                <a:spcPct val="120000"/>
              </a:lnSpc>
              <a:spcBef>
                <a:spcPts val="0"/>
              </a:spcBef>
              <a:buNone/>
              <a:defRPr/>
            </a:pPr>
            <a:r>
              <a:rPr lang="en-US" sz="2800" dirty="0">
                <a:solidFill>
                  <a:srgbClr val="EAEAEA"/>
                </a:solidFill>
                <a:latin typeface="Tahoma" panose="020B0604030504040204" pitchFamily="34" charset="0"/>
                <a:ea typeface="Tahoma" panose="020B0604030504040204" pitchFamily="34" charset="0"/>
                <a:cs typeface="Tahoma" panose="020B0604030504040204" pitchFamily="34" charset="0"/>
              </a:rPr>
              <a:t>Issaquah</a:t>
            </a:r>
          </a:p>
          <a:p>
            <a:pPr marL="45720" indent="0">
              <a:lnSpc>
                <a:spcPct val="120000"/>
              </a:lnSpc>
              <a:spcBef>
                <a:spcPts val="0"/>
              </a:spcBef>
              <a:buNone/>
            </a:pPr>
            <a:endParaRPr lang="en-US" sz="2600" dirty="0" smtClean="0">
              <a:solidFill>
                <a:schemeClr val="bg1"/>
              </a:solidFill>
            </a:endParaRPr>
          </a:p>
          <a:p>
            <a:pPr marL="45720" indent="0">
              <a:lnSpc>
                <a:spcPct val="120000"/>
              </a:lnSpc>
              <a:spcBef>
                <a:spcPts val="0"/>
              </a:spcBef>
              <a:buFont typeface="Arial" pitchFamily="34" charset="0"/>
              <a:buNone/>
            </a:pPr>
            <a:endParaRPr lang="en-US" sz="2800" dirty="0" smtClean="0">
              <a:solidFill>
                <a:schemeClr val="bg1"/>
              </a:solidFill>
            </a:endParaRPr>
          </a:p>
          <a:p>
            <a:pPr marL="45720" indent="0">
              <a:buFont typeface="Arial" pitchFamily="34" charset="0"/>
              <a:buNone/>
            </a:pPr>
            <a:endParaRPr lang="en-US" dirty="0" smtClean="0"/>
          </a:p>
        </p:txBody>
      </p:sp>
      <p:sp>
        <p:nvSpPr>
          <p:cNvPr id="4" name="Rectangle 3"/>
          <p:cNvSpPr/>
          <p:nvPr/>
        </p:nvSpPr>
        <p:spPr>
          <a:xfrm>
            <a:off x="0" y="473391"/>
            <a:ext cx="8352409" cy="589217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3087765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9" name="Rectangle 8"/>
          <p:cNvSpPr/>
          <p:nvPr/>
        </p:nvSpPr>
        <p:spPr>
          <a:xfrm>
            <a:off x="0" y="-9524"/>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3"/>
          <p:cNvSpPr txBox="1">
            <a:spLocks/>
          </p:cNvSpPr>
          <p:nvPr/>
        </p:nvSpPr>
        <p:spPr>
          <a:xfrm>
            <a:off x="8884446" y="1217087"/>
            <a:ext cx="3039760" cy="2170057"/>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buFont typeface="Arial" pitchFamily="34" charset="0"/>
              <a:buNone/>
            </a:pPr>
            <a:r>
              <a:rPr lang="en-US" sz="2600" b="1" dirty="0" smtClean="0">
                <a:solidFill>
                  <a:schemeClr val="bg1"/>
                </a:solidFill>
              </a:rPr>
              <a:t>Small Steps</a:t>
            </a:r>
          </a:p>
          <a:p>
            <a:pPr>
              <a:spcBef>
                <a:spcPts val="0"/>
              </a:spcBef>
            </a:pPr>
            <a:r>
              <a:rPr lang="en-US" sz="2600" u="sng" dirty="0" smtClean="0">
                <a:solidFill>
                  <a:schemeClr val="bg1"/>
                </a:solidFill>
              </a:rPr>
              <a:t>Urban Forest</a:t>
            </a:r>
          </a:p>
          <a:p>
            <a:pPr>
              <a:spcBef>
                <a:spcPts val="0"/>
              </a:spcBef>
            </a:pPr>
            <a:r>
              <a:rPr lang="en-US" sz="2600" dirty="0" smtClean="0">
                <a:solidFill>
                  <a:schemeClr val="bg1"/>
                </a:solidFill>
              </a:rPr>
              <a:t>Commute</a:t>
            </a:r>
          </a:p>
          <a:p>
            <a:pPr>
              <a:spcBef>
                <a:spcPts val="0"/>
              </a:spcBef>
            </a:pPr>
            <a:r>
              <a:rPr lang="en-US" sz="2600" dirty="0" smtClean="0">
                <a:solidFill>
                  <a:schemeClr val="bg1"/>
                </a:solidFill>
              </a:rPr>
              <a:t>Green Power</a:t>
            </a:r>
          </a:p>
          <a:p>
            <a:pPr>
              <a:spcBef>
                <a:spcPts val="0"/>
              </a:spcBef>
            </a:pPr>
            <a:r>
              <a:rPr lang="en-US" sz="2600" dirty="0" smtClean="0">
                <a:solidFill>
                  <a:schemeClr val="bg1"/>
                </a:solidFill>
              </a:rPr>
              <a:t>Solar</a:t>
            </a:r>
            <a:r>
              <a:rPr lang="en-US" sz="2800" dirty="0" smtClean="0">
                <a:solidFill>
                  <a:schemeClr val="bg1"/>
                </a:solidFill>
              </a:rPr>
              <a:t> </a:t>
            </a:r>
            <a:endParaRPr lang="en-US" dirty="0" smtClean="0">
              <a:solidFill>
                <a:schemeClr val="bg1"/>
              </a:solidFill>
            </a:endParaRPr>
          </a:p>
          <a:p>
            <a:pPr marL="45720" indent="0">
              <a:buFont typeface="Arial" pitchFamily="34" charset="0"/>
              <a:buNone/>
            </a:pPr>
            <a:endParaRPr lang="en-US"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495"/>
          <a:stretch/>
        </p:blipFill>
        <p:spPr>
          <a:xfrm>
            <a:off x="0" y="441059"/>
            <a:ext cx="7822255" cy="5892170"/>
          </a:xfrm>
          <a:prstGeom prst="rect">
            <a:avLst/>
          </a:prstGeom>
        </p:spPr>
      </p:pic>
      <p:sp>
        <p:nvSpPr>
          <p:cNvPr id="10" name="Title 1"/>
          <p:cNvSpPr txBox="1">
            <a:spLocks/>
          </p:cNvSpPr>
          <p:nvPr/>
        </p:nvSpPr>
        <p:spPr bwMode="auto">
          <a:xfrm>
            <a:off x="6052457" y="0"/>
            <a:ext cx="6139543" cy="1143000"/>
          </a:xfrm>
          <a:prstGeom prst="rect">
            <a:avLst/>
          </a:prstGeom>
          <a:solidFill>
            <a:schemeClr val="tx1">
              <a:alpha val="50000"/>
            </a:schemeClr>
          </a:solidFill>
          <a:ln w="9525">
            <a:noFill/>
            <a:miter lim="800000"/>
            <a:headEnd/>
            <a:tailEnd/>
          </a:ln>
        </p:spPr>
        <p:txBody>
          <a:bodyPr anchor="ctr"/>
          <a:lstStyle/>
          <a:p>
            <a:pPr>
              <a:defRPr/>
            </a:pPr>
            <a:r>
              <a:rPr lang="en-US" sz="4400" kern="0" dirty="0" smtClean="0">
                <a:solidFill>
                  <a:schemeClr val="bg1"/>
                </a:solidFill>
                <a:effectLst>
                  <a:outerShdw blurRad="127000" dist="38100" dir="2700000" algn="tl">
                    <a:srgbClr val="000000"/>
                  </a:outerShdw>
                </a:effectLst>
                <a:latin typeface="+mj-lt"/>
                <a:ea typeface="+mj-ea"/>
                <a:cs typeface="+mj-cs"/>
              </a:rPr>
              <a:t>What Can We Do?</a:t>
            </a:r>
            <a:endParaRPr lang="en-US" sz="4400" kern="0" dirty="0">
              <a:solidFill>
                <a:schemeClr val="bg1"/>
              </a:solidFill>
              <a:effectLst>
                <a:outerShdw blurRad="127000" dist="38100" dir="2700000" algn="tl">
                  <a:srgbClr val="000000"/>
                </a:outerShdw>
              </a:effectLst>
              <a:latin typeface="+mj-lt"/>
              <a:ea typeface="+mj-ea"/>
              <a:cs typeface="+mj-cs"/>
            </a:endParaRPr>
          </a:p>
        </p:txBody>
      </p:sp>
      <p:sp>
        <p:nvSpPr>
          <p:cNvPr id="7" name="Content Placeholder 13"/>
          <p:cNvSpPr txBox="1">
            <a:spLocks/>
          </p:cNvSpPr>
          <p:nvPr/>
        </p:nvSpPr>
        <p:spPr>
          <a:xfrm>
            <a:off x="7950631" y="3998563"/>
            <a:ext cx="4170499" cy="2334666"/>
          </a:xfrm>
          <a:prstGeom prst="rect">
            <a:avLst/>
          </a:prstGeom>
          <a:solidFill>
            <a:schemeClr val="tx2">
              <a:alpha val="60000"/>
            </a:schemeClr>
          </a:solidFill>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spcAft>
                <a:spcPts val="1200"/>
              </a:spcAft>
              <a:buFont typeface="Arial" pitchFamily="34" charset="0"/>
              <a:buNone/>
            </a:pPr>
            <a:r>
              <a:rPr lang="en-US" sz="2600" b="1" dirty="0" smtClean="0">
                <a:solidFill>
                  <a:schemeClr val="bg1"/>
                </a:solidFill>
              </a:rPr>
              <a:t>Trees Help Business</a:t>
            </a:r>
          </a:p>
          <a:p>
            <a:pPr>
              <a:spcBef>
                <a:spcPts val="0"/>
              </a:spcBef>
              <a:spcAft>
                <a:spcPts val="600"/>
              </a:spcAft>
            </a:pPr>
            <a:r>
              <a:rPr lang="en-US" sz="2600" dirty="0" smtClean="0">
                <a:solidFill>
                  <a:schemeClr val="bg1"/>
                </a:solidFill>
              </a:rPr>
              <a:t>15% Higher consumer ratings.</a:t>
            </a:r>
          </a:p>
          <a:p>
            <a:pPr>
              <a:spcBef>
                <a:spcPts val="0"/>
              </a:spcBef>
            </a:pPr>
            <a:r>
              <a:rPr lang="en-US" sz="2600" dirty="0" smtClean="0">
                <a:solidFill>
                  <a:schemeClr val="bg1"/>
                </a:solidFill>
              </a:rPr>
              <a:t>Prices 10% higher.</a:t>
            </a:r>
            <a:endParaRPr lang="en-US" dirty="0" smtClean="0">
              <a:solidFill>
                <a:schemeClr val="bg1"/>
              </a:solidFill>
            </a:endParaRPr>
          </a:p>
          <a:p>
            <a:pPr marL="45720" indent="0">
              <a:buFont typeface="Arial" pitchFamily="34" charset="0"/>
              <a:buNone/>
            </a:pPr>
            <a:endParaRPr lang="en-US" dirty="0" smtClean="0"/>
          </a:p>
        </p:txBody>
      </p:sp>
      <p:sp>
        <p:nvSpPr>
          <p:cNvPr id="11" name="Content Placeholder 13"/>
          <p:cNvSpPr txBox="1">
            <a:spLocks/>
          </p:cNvSpPr>
          <p:nvPr/>
        </p:nvSpPr>
        <p:spPr>
          <a:xfrm>
            <a:off x="4713947" y="1286078"/>
            <a:ext cx="4170499" cy="615010"/>
          </a:xfrm>
          <a:prstGeom prst="rect">
            <a:avLst/>
          </a:prstGeom>
          <a:solidFill>
            <a:schemeClr val="tx2">
              <a:alpha val="60000"/>
            </a:schemeClr>
          </a:solidFill>
          <a:ln>
            <a:solidFill>
              <a:schemeClr val="bg1"/>
            </a:solidFill>
          </a:ln>
        </p:spPr>
        <p:txBody>
          <a:bodyPr vert="horz" lIns="91440" tIns="13716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spcBef>
                <a:spcPts val="0"/>
              </a:spcBef>
              <a:spcAft>
                <a:spcPts val="1200"/>
              </a:spcAft>
              <a:buFont typeface="Arial" pitchFamily="34" charset="0"/>
              <a:buNone/>
            </a:pPr>
            <a:r>
              <a:rPr lang="en-US" sz="2600" i="1" dirty="0" smtClean="0">
                <a:solidFill>
                  <a:schemeClr val="bg1"/>
                </a:solidFill>
              </a:rPr>
              <a:t>Focus on Co-Benefits.</a:t>
            </a:r>
          </a:p>
        </p:txBody>
      </p:sp>
    </p:spTree>
    <p:extLst>
      <p:ext uri="{BB962C8B-B14F-4D97-AF65-F5344CB8AC3E}">
        <p14:creationId xmlns:p14="http://schemas.microsoft.com/office/powerpoint/2010/main" val="3057689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1424</Words>
  <Application>Microsoft Office PowerPoint</Application>
  <PresentationFormat>Widescreen</PresentationFormat>
  <Paragraphs>340</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ＭＳ Ｐゴシック</vt:lpstr>
      <vt:lpstr>Arial</vt:lpstr>
      <vt:lpstr>Century Gothic</vt:lpstr>
      <vt:lpstr>Symbol</vt:lpstr>
      <vt:lpstr>Tahoma</vt:lpstr>
      <vt:lpstr>Times</vt:lpstr>
      <vt:lpstr>Times New Roman</vt:lpstr>
      <vt:lpstr>Wingdings</vt:lpstr>
      <vt:lpstr>Sheer Green 16x9</vt:lpstr>
      <vt:lpstr>PowerPoint Presentation</vt:lpstr>
      <vt:lpstr>PowerPoint Presentation</vt:lpstr>
      <vt:lpstr>PowerPoint Presentation</vt:lpstr>
      <vt:lpstr>PowerPoint Presentation</vt:lpstr>
      <vt:lpstr>Small Cities, Big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2015-04-06T22:10:50Z</dcterms:created>
  <dcterms:modified xsi:type="dcterms:W3CDTF">2015-07-21T19:15:34Z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