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0" r:id="rId4"/>
  </p:sldMasterIdLst>
  <p:notesMasterIdLst>
    <p:notesMasterId r:id="rId16"/>
  </p:notesMasterIdLst>
  <p:handoutMasterIdLst>
    <p:handoutMasterId r:id="rId17"/>
  </p:handoutMasterIdLst>
  <p:sldIdLst>
    <p:sldId id="293" r:id="rId5"/>
    <p:sldId id="298" r:id="rId6"/>
    <p:sldId id="306" r:id="rId7"/>
    <p:sldId id="303" r:id="rId8"/>
    <p:sldId id="304" r:id="rId9"/>
    <p:sldId id="302" r:id="rId10"/>
    <p:sldId id="301" r:id="rId11"/>
    <p:sldId id="299" r:id="rId12"/>
    <p:sldId id="300" r:id="rId13"/>
    <p:sldId id="308" r:id="rId14"/>
    <p:sldId id="307"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Christine" initials="BC" lastIdx="3" clrIdx="0">
    <p:extLst>
      <p:ext uri="{19B8F6BF-5375-455C-9EA6-DF929625EA0E}">
        <p15:presenceInfo xmlns:p15="http://schemas.microsoft.com/office/powerpoint/2012/main" userId="S-1-5-21-3784097586-2354313912-692614464-1123" providerId="AD"/>
      </p:ext>
    </p:extLst>
  </p:cmAuthor>
  <p:cmAuthor id="2" name="Weisdepp, Libby" initials="WL" lastIdx="22" clrIdx="1">
    <p:extLst>
      <p:ext uri="{19B8F6BF-5375-455C-9EA6-DF929625EA0E}">
        <p15:presenceInfo xmlns:p15="http://schemas.microsoft.com/office/powerpoint/2012/main" userId="S-1-5-21-3784097586-2354313912-692614464-6504" providerId="AD"/>
      </p:ext>
    </p:extLst>
  </p:cmAuthor>
  <p:cmAuthor id="3" name="Phillips, Kristin" initials="PK" lastIdx="0" clrIdx="2">
    <p:extLst>
      <p:ext uri="{19B8F6BF-5375-455C-9EA6-DF929625EA0E}">
        <p15:presenceInfo xmlns:p15="http://schemas.microsoft.com/office/powerpoint/2012/main" userId="S-1-5-21-3784097586-2354313912-692614464-7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8D7"/>
    <a:srgbClr val="000000"/>
    <a:srgbClr val="78BE43"/>
    <a:srgbClr val="FFFF00"/>
    <a:srgbClr val="586066"/>
    <a:srgbClr val="5F5F5F"/>
    <a:srgbClr val="FFCB25"/>
    <a:srgbClr val="FFFFFF"/>
    <a:srgbClr val="D18515"/>
    <a:srgbClr val="A76A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81572" autoAdjust="0"/>
  </p:normalViewPr>
  <p:slideViewPr>
    <p:cSldViewPr>
      <p:cViewPr varScale="1">
        <p:scale>
          <a:sx n="89" d="100"/>
          <a:sy n="89" d="100"/>
        </p:scale>
        <p:origin x="2046" y="78"/>
      </p:cViewPr>
      <p:guideLst>
        <p:guide orient="horz" pos="2160"/>
        <p:guide pos="2880"/>
      </p:guideLst>
    </p:cSldViewPr>
  </p:slideViewPr>
  <p:outlineViewPr>
    <p:cViewPr>
      <p:scale>
        <a:sx n="33" d="100"/>
        <a:sy n="33" d="100"/>
      </p:scale>
      <p:origin x="0" y="-47898"/>
    </p:cViewPr>
  </p:outlineViewPr>
  <p:notesTextViewPr>
    <p:cViewPr>
      <p:scale>
        <a:sx n="1" d="1"/>
        <a:sy n="1" d="1"/>
      </p:scale>
      <p:origin x="0" y="0"/>
    </p:cViewPr>
  </p:notesTextViewPr>
  <p:notesViewPr>
    <p:cSldViewPr>
      <p:cViewPr varScale="1">
        <p:scale>
          <a:sx n="57" d="100"/>
          <a:sy n="57" d="100"/>
        </p:scale>
        <p:origin x="198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1027628F-13C9-4A3F-BB82-E35055CF0A6E}" type="datetimeFigureOut">
              <a:rPr lang="en-US"/>
              <a:pPr>
                <a:defRPr/>
              </a:pPr>
              <a:t>10/2/2017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17D07694-30F2-45FE-B7F5-B0F22A04F753}" type="slidenum">
              <a:rPr lang="en-US"/>
              <a:pPr>
                <a:defRPr/>
              </a:pPr>
              <a:t>‹#›</a:t>
            </a:fld>
            <a:endParaRPr lang="en-US"/>
          </a:p>
        </p:txBody>
      </p:sp>
    </p:spTree>
    <p:extLst>
      <p:ext uri="{BB962C8B-B14F-4D97-AF65-F5344CB8AC3E}">
        <p14:creationId xmlns:p14="http://schemas.microsoft.com/office/powerpoint/2010/main" val="1273437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EDECF3A-29BB-4F2E-9A60-982FD563119A}" type="datetimeFigureOut">
              <a:rPr lang="en-US"/>
              <a:pPr>
                <a:defRPr/>
              </a:pPr>
              <a:t>10/2/2017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6E558A58-90CC-4869-A040-608AF9999321}" type="slidenum">
              <a:rPr lang="en-US"/>
              <a:pPr>
                <a:defRPr/>
              </a:pPr>
              <a:t>‹#›</a:t>
            </a:fld>
            <a:endParaRPr lang="en-US"/>
          </a:p>
        </p:txBody>
      </p:sp>
    </p:spTree>
    <p:extLst>
      <p:ext uri="{BB962C8B-B14F-4D97-AF65-F5344CB8AC3E}">
        <p14:creationId xmlns:p14="http://schemas.microsoft.com/office/powerpoint/2010/main" val="3578445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Welcome</a:t>
            </a:r>
            <a:r>
              <a:rPr lang="en-US" baseline="0" dirty="0"/>
              <a:t> to the LMS aka Learning Management System demonstration and training.</a:t>
            </a:r>
          </a:p>
          <a:p>
            <a:pPr marL="171450" indent="-171450">
              <a:buFont typeface="Arial" panose="020B0604020202020204" pitchFamily="34" charset="0"/>
              <a:buChar char="•"/>
            </a:pPr>
            <a:r>
              <a:rPr lang="en-US" baseline="0" dirty="0"/>
              <a:t>My name is Marty Burns and I am with the HBE Navigator Training Team as a Senior Program Specialist and am our team’s Learning Management System Site Administrator.</a:t>
            </a:r>
          </a:p>
          <a:p>
            <a:pPr marL="171450" indent="-171450">
              <a:buFont typeface="Arial" panose="020B0604020202020204" pitchFamily="34" charset="0"/>
              <a:buChar char="•"/>
            </a:pPr>
            <a:r>
              <a:rPr lang="en-US" baseline="0" dirty="0"/>
              <a:t>My job at HBE is to administer the LMS required training to all Navigators, Certified Application Counselors and Tribal assisters.</a:t>
            </a:r>
          </a:p>
          <a:p>
            <a:pPr marL="171450" indent="-171450">
              <a:buFont typeface="Arial" panose="020B0604020202020204" pitchFamily="34" charset="0"/>
              <a:buChar char="•"/>
            </a:pPr>
            <a:r>
              <a:rPr lang="en-US" dirty="0"/>
              <a:t>I am joined by my team: Chris</a:t>
            </a:r>
            <a:r>
              <a:rPr lang="en-US" baseline="0" dirty="0"/>
              <a:t>tine Brown who is the Training Manager and Kristin Phillips who is also a Sr. Program Specialist and deals more with the training on a regular basis, but is also my backup in the LMS.</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5"/>
          </p:nvPr>
        </p:nvSpPr>
        <p:spPr/>
        <p:txBody>
          <a:bodyPr/>
          <a:lstStyle/>
          <a:p>
            <a:pPr>
              <a:defRPr/>
            </a:pPr>
            <a:fld id="{7AA647F9-1996-475D-928C-E3E146B34829}" type="slidenum">
              <a:rPr lang="en-US" smtClean="0"/>
              <a:pPr>
                <a:defRPr/>
              </a:pPr>
              <a:t>1</a:t>
            </a:fld>
            <a:endParaRPr lang="en-US" dirty="0"/>
          </a:p>
        </p:txBody>
      </p:sp>
    </p:spTree>
    <p:extLst>
      <p:ext uri="{BB962C8B-B14F-4D97-AF65-F5344CB8AC3E}">
        <p14:creationId xmlns:p14="http://schemas.microsoft.com/office/powerpoint/2010/main" val="372261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Today I would like to cover the most FAQs in the LMS and then we will go into a ‘live’ environment showing a couple of processes and then go over any questions or concerns you may have.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E558A58-90CC-4869-A040-608AF9999321}" type="slidenum">
              <a:rPr lang="en-US" smtClean="0"/>
              <a:pPr>
                <a:defRPr/>
              </a:pPr>
              <a:t>2</a:t>
            </a:fld>
            <a:endParaRPr lang="en-US"/>
          </a:p>
        </p:txBody>
      </p:sp>
    </p:spTree>
    <p:extLst>
      <p:ext uri="{BB962C8B-B14F-4D97-AF65-F5344CB8AC3E}">
        <p14:creationId xmlns:p14="http://schemas.microsoft.com/office/powerpoint/2010/main" val="173428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a:t>
            </a:r>
            <a:r>
              <a:rPr lang="en-US" baseline="0" dirty="0"/>
              <a:t> page in </a:t>
            </a:r>
            <a:r>
              <a:rPr lang="en-US" baseline="0" dirty="0" err="1"/>
              <a:t>corp</a:t>
            </a:r>
            <a:r>
              <a:rPr lang="en-US" baseline="0" dirty="0"/>
              <a:t> website.</a:t>
            </a:r>
            <a:endParaRPr lang="en-US" dirty="0"/>
          </a:p>
        </p:txBody>
      </p:sp>
      <p:sp>
        <p:nvSpPr>
          <p:cNvPr id="4" name="Slide Number Placeholder 3"/>
          <p:cNvSpPr>
            <a:spLocks noGrp="1"/>
          </p:cNvSpPr>
          <p:nvPr>
            <p:ph type="sldNum" sz="quarter" idx="10"/>
          </p:nvPr>
        </p:nvSpPr>
        <p:spPr/>
        <p:txBody>
          <a:bodyPr/>
          <a:lstStyle/>
          <a:p>
            <a:pPr>
              <a:defRPr/>
            </a:pPr>
            <a:fld id="{6E558A58-90CC-4869-A040-608AF9999321}" type="slidenum">
              <a:rPr lang="en-US" smtClean="0"/>
              <a:pPr>
                <a:defRPr/>
              </a:pPr>
              <a:t>3</a:t>
            </a:fld>
            <a:endParaRPr lang="en-US"/>
          </a:p>
        </p:txBody>
      </p:sp>
    </p:spTree>
    <p:extLst>
      <p:ext uri="{BB962C8B-B14F-4D97-AF65-F5344CB8AC3E}">
        <p14:creationId xmlns:p14="http://schemas.microsoft.com/office/powerpoint/2010/main" val="983016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58A58-90CC-4869-A040-608AF9999321}" type="slidenum">
              <a:rPr lang="en-US" smtClean="0"/>
              <a:pPr>
                <a:defRPr/>
              </a:pPr>
              <a:t>7</a:t>
            </a:fld>
            <a:endParaRPr lang="en-US"/>
          </a:p>
        </p:txBody>
      </p:sp>
    </p:spTree>
    <p:extLst>
      <p:ext uri="{BB962C8B-B14F-4D97-AF65-F5344CB8AC3E}">
        <p14:creationId xmlns:p14="http://schemas.microsoft.com/office/powerpoint/2010/main" val="2211825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with Pictures">
    <p:spTree>
      <p:nvGrpSpPr>
        <p:cNvPr id="1" name=""/>
        <p:cNvGrpSpPr/>
        <p:nvPr/>
      </p:nvGrpSpPr>
      <p:grpSpPr>
        <a:xfrm>
          <a:off x="0" y="0"/>
          <a:ext cx="0" cy="0"/>
          <a:chOff x="0" y="0"/>
          <a:chExt cx="0" cy="0"/>
        </a:xfrm>
      </p:grpSpPr>
      <p:sp>
        <p:nvSpPr>
          <p:cNvPr id="4" name="Rectangle 3"/>
          <p:cNvSpPr/>
          <p:nvPr/>
        </p:nvSpPr>
        <p:spPr>
          <a:xfrm>
            <a:off x="0" y="4800600"/>
            <a:ext cx="9144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10"/>
          <p:cNvSpPr txBox="1">
            <a:spLocks noChangeArrowheads="1"/>
          </p:cNvSpPr>
          <p:nvPr userDrawn="1"/>
        </p:nvSpPr>
        <p:spPr bwMode="auto">
          <a:xfrm>
            <a:off x="0" y="3178175"/>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n-US" sz="4000" b="0" dirty="0">
                <a:latin typeface="+mj-lt"/>
              </a:rPr>
              <a:t>Washington Health Benefit Exchange</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2400" y="1482725"/>
            <a:ext cx="12192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00050" y="4876800"/>
            <a:ext cx="8343900" cy="914400"/>
          </a:xfrm>
        </p:spPr>
        <p:txBody>
          <a:bodyPr>
            <a:noAutofit/>
          </a:bodyPr>
          <a:lstStyle>
            <a:lvl1pPr algn="ctr">
              <a:lnSpc>
                <a:spcPct val="150000"/>
              </a:lnSpc>
              <a:defRPr sz="2400" b="0" spc="-5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00050" y="5943600"/>
            <a:ext cx="8343900" cy="571500"/>
          </a:xfrm>
        </p:spPr>
        <p:txBody>
          <a:bodyPr>
            <a:normAutofit/>
          </a:bodyPr>
          <a:lstStyle>
            <a:lvl1pPr marL="0" indent="0" algn="ctr">
              <a:spcBef>
                <a:spcPts val="0"/>
              </a:spcBef>
              <a:buNone/>
              <a:defRPr sz="1800" cap="none"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17125738"/>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536432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3859" y="1714498"/>
            <a:ext cx="2630091" cy="2880360"/>
          </a:xfrm>
        </p:spPr>
        <p:txBody>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397765" y="457200"/>
            <a:ext cx="5431583"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13859" y="4590288"/>
            <a:ext cx="2635923"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E2DB07-4844-4F42-BCB6-5ECA946060E5}" type="datetime1">
              <a:rPr lang="en-US" smtClean="0"/>
              <a:t>10/2/2017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9F4224-87EE-47BA-AB3F-B06016CD10D4}" type="slidenum">
              <a:rPr lang="en-US"/>
              <a:pPr>
                <a:defRPr/>
              </a:pPr>
              <a:t>‹#›</a:t>
            </a:fld>
            <a:endParaRPr lang="en-US"/>
          </a:p>
        </p:txBody>
      </p:sp>
    </p:spTree>
    <p:extLst>
      <p:ext uri="{BB962C8B-B14F-4D97-AF65-F5344CB8AC3E}">
        <p14:creationId xmlns:p14="http://schemas.microsoft.com/office/powerpoint/2010/main" val="1854447743"/>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4"/>
          <p:cNvSpPr/>
          <p:nvPr/>
        </p:nvSpPr>
        <p:spPr>
          <a:xfrm>
            <a:off x="6115050" y="0"/>
            <a:ext cx="302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6399610" y="4591761"/>
            <a:ext cx="2344340"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6399610" y="1714500"/>
            <a:ext cx="2344340" cy="2877260"/>
          </a:xfrm>
        </p:spPr>
        <p:txBody>
          <a:bodyPr/>
          <a:lstStyle>
            <a:lvl1pPr>
              <a:defRPr sz="3000">
                <a:solidFill>
                  <a:schemeClr val="bg1"/>
                </a:solidFill>
              </a:defRPr>
            </a:lvl1pPr>
          </a:lstStyle>
          <a:p>
            <a:r>
              <a:rPr lang="en-US"/>
              <a:t>Click to edit Master title style</a:t>
            </a:r>
          </a:p>
        </p:txBody>
      </p:sp>
      <p:sp>
        <p:nvSpPr>
          <p:cNvPr id="6" name="Picture Placeholder 2"/>
          <p:cNvSpPr>
            <a:spLocks noGrp="1"/>
          </p:cNvSpPr>
          <p:nvPr>
            <p:ph type="pic" idx="1"/>
          </p:nvPr>
        </p:nvSpPr>
        <p:spPr>
          <a:xfrm>
            <a:off x="0" y="1"/>
            <a:ext cx="6076188"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194685569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23AAAE8-A7AA-4A53-9AD6-22BCD0D7D79A}" type="datetime1">
              <a:rPr lang="en-US" smtClean="0"/>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A5A924-90C0-4EA7-B1EF-2E6801A10980}" type="slidenum">
              <a:rPr lang="en-US"/>
              <a:pPr>
                <a:defRPr/>
              </a:pPr>
              <a:t>‹#›</a:t>
            </a:fld>
            <a:endParaRPr lang="en-US"/>
          </a:p>
        </p:txBody>
      </p:sp>
    </p:spTree>
    <p:extLst>
      <p:ext uri="{BB962C8B-B14F-4D97-AF65-F5344CB8AC3E}">
        <p14:creationId xmlns:p14="http://schemas.microsoft.com/office/powerpoint/2010/main" val="263066984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57200"/>
            <a:ext cx="1457325"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457200"/>
            <a:ext cx="5286375"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ACBC0C-D50C-460A-ACC3-36E9CF722361}" type="datetime1">
              <a:rPr lang="en-US" smtClean="0"/>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24F303-8A6E-4D98-B97D-DD788A264A35}" type="slidenum">
              <a:rPr lang="en-US"/>
              <a:pPr>
                <a:defRPr/>
              </a:pPr>
              <a:t>‹#›</a:t>
            </a:fld>
            <a:endParaRPr lang="en-US"/>
          </a:p>
        </p:txBody>
      </p:sp>
    </p:spTree>
    <p:extLst>
      <p:ext uri="{BB962C8B-B14F-4D97-AF65-F5344CB8AC3E}">
        <p14:creationId xmlns:p14="http://schemas.microsoft.com/office/powerpoint/2010/main" val="210172672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with Pictures">
    <p:spTree>
      <p:nvGrpSpPr>
        <p:cNvPr id="1" name=""/>
        <p:cNvGrpSpPr/>
        <p:nvPr/>
      </p:nvGrpSpPr>
      <p:grpSpPr>
        <a:xfrm>
          <a:off x="0" y="0"/>
          <a:ext cx="0" cy="0"/>
          <a:chOff x="0" y="0"/>
          <a:chExt cx="0" cy="0"/>
        </a:xfrm>
      </p:grpSpPr>
      <p:sp>
        <p:nvSpPr>
          <p:cNvPr id="2" name="Rectangle 1"/>
          <p:cNvSpPr/>
          <p:nvPr userDrawn="1"/>
        </p:nvSpPr>
        <p:spPr>
          <a:xfrm>
            <a:off x="0" y="4800600"/>
            <a:ext cx="9144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3075" y="2667000"/>
            <a:ext cx="56578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04067"/>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28600" y="304800"/>
            <a:ext cx="86868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28650" y="1600200"/>
            <a:ext cx="7886700" cy="2240280"/>
          </a:xfrm>
        </p:spPr>
        <p:txBody>
          <a:bodyPr/>
          <a:lstStyle>
            <a:lvl1pPr algn="ctr">
              <a:defRPr sz="4400" b="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Subtitle 2"/>
          <p:cNvSpPr>
            <a:spLocks noGrp="1"/>
          </p:cNvSpPr>
          <p:nvPr>
            <p:ph type="subTitle" idx="1"/>
          </p:nvPr>
        </p:nvSpPr>
        <p:spPr>
          <a:xfrm>
            <a:off x="628650" y="3854659"/>
            <a:ext cx="78867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867353012"/>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s">
    <p:spTree>
      <p:nvGrpSpPr>
        <p:cNvPr id="1" name=""/>
        <p:cNvGrpSpPr/>
        <p:nvPr/>
      </p:nvGrpSpPr>
      <p:grpSpPr>
        <a:xfrm>
          <a:off x="0" y="0"/>
          <a:ext cx="0" cy="0"/>
          <a:chOff x="0" y="0"/>
          <a:chExt cx="0" cy="0"/>
        </a:xfrm>
      </p:grpSpPr>
      <p:sp>
        <p:nvSpPr>
          <p:cNvPr id="7" name="Rectangle 6"/>
          <p:cNvSpPr/>
          <p:nvPr/>
        </p:nvSpPr>
        <p:spPr>
          <a:xfrm>
            <a:off x="0" y="4800600"/>
            <a:ext cx="9144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4800600"/>
            <a:ext cx="9144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00050" y="5115656"/>
            <a:ext cx="8343900" cy="914400"/>
          </a:xfrm>
        </p:spPr>
        <p:txBody>
          <a:bodyPr/>
          <a:lstStyle>
            <a:lvl1pPr algn="ctr">
              <a:defRPr sz="4400" b="0" i="0" spc="-5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00050" y="6043123"/>
            <a:ext cx="83439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Picture Placeholder 2"/>
          <p:cNvSpPr>
            <a:spLocks noGrp="1"/>
          </p:cNvSpPr>
          <p:nvPr>
            <p:ph type="pic" idx="10"/>
          </p:nvPr>
        </p:nvSpPr>
        <p:spPr>
          <a:xfrm>
            <a:off x="1" y="1"/>
            <a:ext cx="301752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3" name="Picture Placeholder 2"/>
          <p:cNvSpPr>
            <a:spLocks noGrp="1"/>
          </p:cNvSpPr>
          <p:nvPr>
            <p:ph type="pic" idx="11"/>
          </p:nvPr>
        </p:nvSpPr>
        <p:spPr>
          <a:xfrm>
            <a:off x="3063240" y="1"/>
            <a:ext cx="301752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14" name="Picture Placeholder 2"/>
          <p:cNvSpPr>
            <a:spLocks noGrp="1"/>
          </p:cNvSpPr>
          <p:nvPr>
            <p:ph type="pic" idx="12"/>
          </p:nvPr>
        </p:nvSpPr>
        <p:spPr>
          <a:xfrm>
            <a:off x="6126480" y="1"/>
            <a:ext cx="301752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959657123"/>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00638FA-84FB-49D3-82D7-23EF1B684D99}" type="datetime1">
              <a:rPr lang="en-US" smtClean="0"/>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2B859D-BCDE-4EC9-9810-99FB483D7D78}" type="slidenum">
              <a:rPr lang="en-US"/>
              <a:pPr>
                <a:defRPr/>
              </a:pPr>
              <a:t>‹#›</a:t>
            </a:fld>
            <a:endParaRPr lang="en-US"/>
          </a:p>
        </p:txBody>
      </p:sp>
    </p:spTree>
    <p:extLst>
      <p:ext uri="{BB962C8B-B14F-4D97-AF65-F5344CB8AC3E}">
        <p14:creationId xmlns:p14="http://schemas.microsoft.com/office/powerpoint/2010/main" val="318434026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228600" y="304800"/>
            <a:ext cx="86868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23888" y="2514600"/>
            <a:ext cx="7886700" cy="2743200"/>
          </a:xfrm>
        </p:spPr>
        <p:txBody>
          <a:bodyPr/>
          <a:lstStyle>
            <a:lvl1pPr algn="ctr">
              <a:defRPr sz="4400" spc="-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3888" y="5257800"/>
            <a:ext cx="78867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949610525"/>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714500"/>
            <a:ext cx="337185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714500"/>
            <a:ext cx="337185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3BD205B-B2E3-4D74-895A-1B9E5FB12FB1}" type="datetime1">
              <a:rPr lang="en-US" smtClean="0"/>
              <a:t>10/2/2017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C73037-115F-43A8-A58D-DA5F1E5FE161}" type="slidenum">
              <a:rPr lang="en-US"/>
              <a:pPr>
                <a:defRPr/>
              </a:pPr>
              <a:t>‹#›</a:t>
            </a:fld>
            <a:endParaRPr lang="en-US"/>
          </a:p>
        </p:txBody>
      </p:sp>
    </p:spTree>
    <p:extLst>
      <p:ext uri="{BB962C8B-B14F-4D97-AF65-F5344CB8AC3E}">
        <p14:creationId xmlns:p14="http://schemas.microsoft.com/office/powerpoint/2010/main" val="188501996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145286" y="1733162"/>
            <a:ext cx="3374136"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5286" y="2481944"/>
            <a:ext cx="3374136"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733162"/>
            <a:ext cx="3374136"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481944"/>
            <a:ext cx="3374136"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4C33ECB-27B1-4679-A99D-D7A5CBFFC724}" type="datetime1">
              <a:rPr lang="en-US" smtClean="0"/>
              <a:t>10/2/2017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2685FB-59A4-4F1A-B523-2E199A48CFA9}" type="slidenum">
              <a:rPr lang="en-US"/>
              <a:pPr>
                <a:defRPr/>
              </a:pPr>
              <a:t>‹#›</a:t>
            </a:fld>
            <a:endParaRPr lang="en-US"/>
          </a:p>
        </p:txBody>
      </p:sp>
    </p:spTree>
    <p:extLst>
      <p:ext uri="{BB962C8B-B14F-4D97-AF65-F5344CB8AC3E}">
        <p14:creationId xmlns:p14="http://schemas.microsoft.com/office/powerpoint/2010/main" val="399047898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E08D57C-925C-4BB1-A251-366821A6172C}" type="datetime1">
              <a:rPr lang="en-US" smtClean="0"/>
              <a:t>10/2/2017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26D1C1-36A8-41E6-A867-08F78BFC3D75}" type="slidenum">
              <a:rPr lang="en-US"/>
              <a:pPr>
                <a:defRPr/>
              </a:pPr>
              <a:t>‹#›</a:t>
            </a:fld>
            <a:endParaRPr lang="en-US"/>
          </a:p>
        </p:txBody>
      </p:sp>
    </p:spTree>
    <p:extLst>
      <p:ext uri="{BB962C8B-B14F-4D97-AF65-F5344CB8AC3E}">
        <p14:creationId xmlns:p14="http://schemas.microsoft.com/office/powerpoint/2010/main" val="5336619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363"/>
            <a:ext cx="9144000" cy="274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0" y="4572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1143000" y="1714500"/>
            <a:ext cx="68580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140450" y="6600825"/>
            <a:ext cx="1150938" cy="228600"/>
          </a:xfrm>
          <a:prstGeom prst="rect">
            <a:avLst/>
          </a:prstGeom>
        </p:spPr>
        <p:txBody>
          <a:bodyPr vert="horz" lIns="91440" tIns="45720" rIns="91440" bIns="45720" rtlCol="0" anchor="ctr"/>
          <a:lstStyle>
            <a:lvl1pPr algn="r" fontAlgn="auto">
              <a:spcBef>
                <a:spcPts val="0"/>
              </a:spcBef>
              <a:spcAft>
                <a:spcPts val="0"/>
              </a:spcAft>
              <a:defRPr sz="800">
                <a:solidFill>
                  <a:schemeClr val="bg1"/>
                </a:solidFill>
                <a:latin typeface="+mn-lt"/>
                <a:cs typeface="+mn-cs"/>
              </a:defRPr>
            </a:lvl1pPr>
          </a:lstStyle>
          <a:p>
            <a:pPr>
              <a:defRPr/>
            </a:pPr>
            <a:fld id="{D359251C-1D66-4EF5-A5A1-3637F090F6F6}" type="datetime1">
              <a:rPr lang="en-US" smtClean="0"/>
              <a:t>10/2/2017</a:t>
            </a:fld>
            <a:endParaRPr lang="en-US"/>
          </a:p>
        </p:txBody>
      </p:sp>
      <p:sp>
        <p:nvSpPr>
          <p:cNvPr id="5" name="Footer Placeholder 4"/>
          <p:cNvSpPr>
            <a:spLocks noGrp="1"/>
          </p:cNvSpPr>
          <p:nvPr>
            <p:ph type="ftr" sz="quarter" idx="3"/>
          </p:nvPr>
        </p:nvSpPr>
        <p:spPr>
          <a:xfrm>
            <a:off x="1143000" y="6600825"/>
            <a:ext cx="4868863" cy="228600"/>
          </a:xfrm>
          <a:prstGeom prst="rect">
            <a:avLst/>
          </a:prstGeom>
        </p:spPr>
        <p:txBody>
          <a:bodyPr vert="horz" lIns="91440" tIns="45720" rIns="91440" bIns="45720" rtlCol="0" anchor="ctr"/>
          <a:lstStyle>
            <a:lvl1pPr algn="l" fontAlgn="auto">
              <a:spcBef>
                <a:spcPts val="0"/>
              </a:spcBef>
              <a:spcAft>
                <a:spcPts val="0"/>
              </a:spcAft>
              <a:defRPr sz="80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421563" y="6600825"/>
            <a:ext cx="579437" cy="228600"/>
          </a:xfrm>
          <a:prstGeom prst="rect">
            <a:avLst/>
          </a:prstGeom>
        </p:spPr>
        <p:txBody>
          <a:bodyPr vert="horz" lIns="91440" tIns="45720" rIns="91440" bIns="45720" rtlCol="0" anchor="ctr"/>
          <a:lstStyle>
            <a:lvl1pPr algn="r" fontAlgn="auto">
              <a:spcBef>
                <a:spcPts val="0"/>
              </a:spcBef>
              <a:spcAft>
                <a:spcPts val="0"/>
              </a:spcAft>
              <a:defRPr sz="800">
                <a:solidFill>
                  <a:schemeClr val="bg1"/>
                </a:solidFill>
                <a:latin typeface="+mn-lt"/>
                <a:cs typeface="+mn-cs"/>
              </a:defRPr>
            </a:lvl1pPr>
          </a:lstStyle>
          <a:p>
            <a:pPr>
              <a:defRPr/>
            </a:pPr>
            <a:fld id="{1BCBCE2F-7564-4643-AEFC-AD1FA5457D75}" type="slidenum">
              <a:rPr lang="en-US"/>
              <a:pPr>
                <a:defRPr/>
              </a:pPr>
              <a:t>‹#›</a:t>
            </a:fld>
            <a:endParaRPr lang="en-US"/>
          </a:p>
        </p:txBody>
      </p:sp>
      <p:pic>
        <p:nvPicPr>
          <p:cNvPr id="1032"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4775" y="6019800"/>
            <a:ext cx="42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36" r:id="rId5"/>
    <p:sldLayoutId id="2147484158" r:id="rId6"/>
    <p:sldLayoutId id="2147484137" r:id="rId7"/>
    <p:sldLayoutId id="2147484138" r:id="rId8"/>
    <p:sldLayoutId id="2147484139" r:id="rId9"/>
    <p:sldLayoutId id="2147484159" r:id="rId10"/>
    <p:sldLayoutId id="2147484140" r:id="rId11"/>
    <p:sldLayoutId id="2147484160" r:id="rId12"/>
    <p:sldLayoutId id="2147484141" r:id="rId13"/>
    <p:sldLayoutId id="2147484142" r:id="rId14"/>
  </p:sldLayoutIdLst>
  <p:transition spd="med">
    <p:fade/>
  </p:transition>
  <p:hf hdr="0" ftr="0" dt="0"/>
  <p:txStyles>
    <p:titleStyle>
      <a:lvl1pPr algn="ctr" rtl="0" eaLnBrk="0" fontAlgn="base" hangingPunct="0">
        <a:lnSpc>
          <a:spcPct val="90000"/>
        </a:lnSpc>
        <a:spcBef>
          <a:spcPct val="0"/>
        </a:spcBef>
        <a:spcAft>
          <a:spcPct val="0"/>
        </a:spcAft>
        <a:defRPr sz="3600" b="0" kern="1200">
          <a:solidFill>
            <a:schemeClr val="accent1"/>
          </a:solidFill>
          <a:latin typeface="+mj-lt"/>
          <a:ea typeface="+mj-ea"/>
          <a:cs typeface="+mj-cs"/>
        </a:defRPr>
      </a:lvl1pPr>
      <a:lvl2pPr algn="ctr" rtl="0" eaLnBrk="0" fontAlgn="base" hangingPunct="0">
        <a:lnSpc>
          <a:spcPct val="90000"/>
        </a:lnSpc>
        <a:spcBef>
          <a:spcPct val="0"/>
        </a:spcBef>
        <a:spcAft>
          <a:spcPct val="0"/>
        </a:spcAft>
        <a:defRPr sz="3600" b="1">
          <a:solidFill>
            <a:schemeClr val="accent1"/>
          </a:solidFill>
          <a:latin typeface="Calibri Light"/>
        </a:defRPr>
      </a:lvl2pPr>
      <a:lvl3pPr algn="ctr" rtl="0" eaLnBrk="0" fontAlgn="base" hangingPunct="0">
        <a:lnSpc>
          <a:spcPct val="90000"/>
        </a:lnSpc>
        <a:spcBef>
          <a:spcPct val="0"/>
        </a:spcBef>
        <a:spcAft>
          <a:spcPct val="0"/>
        </a:spcAft>
        <a:defRPr sz="3600" b="1">
          <a:solidFill>
            <a:schemeClr val="accent1"/>
          </a:solidFill>
          <a:latin typeface="Calibri Light"/>
        </a:defRPr>
      </a:lvl3pPr>
      <a:lvl4pPr algn="ctr" rtl="0" eaLnBrk="0" fontAlgn="base" hangingPunct="0">
        <a:lnSpc>
          <a:spcPct val="90000"/>
        </a:lnSpc>
        <a:spcBef>
          <a:spcPct val="0"/>
        </a:spcBef>
        <a:spcAft>
          <a:spcPct val="0"/>
        </a:spcAft>
        <a:defRPr sz="3600" b="1">
          <a:solidFill>
            <a:schemeClr val="accent1"/>
          </a:solidFill>
          <a:latin typeface="Calibri Light"/>
        </a:defRPr>
      </a:lvl4pPr>
      <a:lvl5pPr algn="ctr" rtl="0" eaLnBrk="0" fontAlgn="base" hangingPunct="0">
        <a:lnSpc>
          <a:spcPct val="90000"/>
        </a:lnSpc>
        <a:spcBef>
          <a:spcPct val="0"/>
        </a:spcBef>
        <a:spcAft>
          <a:spcPct val="0"/>
        </a:spcAft>
        <a:defRPr sz="3600" b="1">
          <a:solidFill>
            <a:schemeClr val="accent1"/>
          </a:solidFill>
          <a:latin typeface="Calibri Light"/>
        </a:defRPr>
      </a:lvl5pPr>
      <a:lvl6pPr marL="457200" algn="l" rtl="0" eaLnBrk="1" fontAlgn="base" hangingPunct="1">
        <a:lnSpc>
          <a:spcPct val="90000"/>
        </a:lnSpc>
        <a:spcBef>
          <a:spcPct val="0"/>
        </a:spcBef>
        <a:spcAft>
          <a:spcPct val="0"/>
        </a:spcAft>
        <a:defRPr sz="3400">
          <a:solidFill>
            <a:schemeClr val="accent1"/>
          </a:solidFill>
          <a:latin typeface="Calibri Light"/>
        </a:defRPr>
      </a:lvl6pPr>
      <a:lvl7pPr marL="914400" algn="l" rtl="0" eaLnBrk="1" fontAlgn="base" hangingPunct="1">
        <a:lnSpc>
          <a:spcPct val="90000"/>
        </a:lnSpc>
        <a:spcBef>
          <a:spcPct val="0"/>
        </a:spcBef>
        <a:spcAft>
          <a:spcPct val="0"/>
        </a:spcAft>
        <a:defRPr sz="3400">
          <a:solidFill>
            <a:schemeClr val="accent1"/>
          </a:solidFill>
          <a:latin typeface="Calibri Light"/>
        </a:defRPr>
      </a:lvl7pPr>
      <a:lvl8pPr marL="1371600" algn="l" rtl="0" eaLnBrk="1" fontAlgn="base" hangingPunct="1">
        <a:lnSpc>
          <a:spcPct val="90000"/>
        </a:lnSpc>
        <a:spcBef>
          <a:spcPct val="0"/>
        </a:spcBef>
        <a:spcAft>
          <a:spcPct val="0"/>
        </a:spcAft>
        <a:defRPr sz="3400">
          <a:solidFill>
            <a:schemeClr val="accent1"/>
          </a:solidFill>
          <a:latin typeface="Calibri Light"/>
        </a:defRPr>
      </a:lvl8pPr>
      <a:lvl9pPr marL="1828800" algn="l" rtl="0" eaLnBrk="1" fontAlgn="base" hangingPunct="1">
        <a:lnSpc>
          <a:spcPct val="90000"/>
        </a:lnSpc>
        <a:spcBef>
          <a:spcPct val="0"/>
        </a:spcBef>
        <a:spcAft>
          <a:spcPct val="0"/>
        </a:spcAft>
        <a:defRPr sz="3400">
          <a:solidFill>
            <a:schemeClr val="accent1"/>
          </a:solidFill>
          <a:latin typeface="Calibri Light"/>
        </a:defRPr>
      </a:lvl9pPr>
    </p:titleStyle>
    <p:bodyStyle>
      <a:lvl1pPr marL="273050" indent="-228600" algn="l" rtl="0" eaLnBrk="0" fontAlgn="base" hangingPunct="0">
        <a:lnSpc>
          <a:spcPct val="90000"/>
        </a:lnSpc>
        <a:spcBef>
          <a:spcPts val="1800"/>
        </a:spcBef>
        <a:spcAft>
          <a:spcPct val="0"/>
        </a:spcAft>
        <a:buClr>
          <a:schemeClr val="accent1"/>
        </a:buClr>
        <a:buSzPct val="100000"/>
        <a:buFont typeface="Arial" pitchFamily="34" charset="0"/>
        <a:buChar char="▪"/>
        <a:defRPr sz="2400" kern="1200">
          <a:solidFill>
            <a:schemeClr val="tx1"/>
          </a:solidFill>
          <a:latin typeface="+mn-lt"/>
          <a:ea typeface="+mn-ea"/>
          <a:cs typeface="+mn-cs"/>
        </a:defRPr>
      </a:lvl1pPr>
      <a:lvl2pPr marL="593725" indent="-228600" algn="l" rtl="0" eaLnBrk="0" fontAlgn="base" hangingPunct="0">
        <a:lnSpc>
          <a:spcPct val="90000"/>
        </a:lnSpc>
        <a:spcBef>
          <a:spcPts val="800"/>
        </a:spcBef>
        <a:spcAft>
          <a:spcPct val="0"/>
        </a:spcAft>
        <a:buClr>
          <a:schemeClr val="accent1"/>
        </a:buClr>
        <a:buSzPct val="100000"/>
        <a:buFont typeface="Arial" pitchFamily="34" charset="0"/>
        <a:buChar char="▪"/>
        <a:defRPr sz="2000"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Clr>
          <a:schemeClr val="accent1"/>
        </a:buClr>
        <a:buSzPct val="100000"/>
        <a:buFont typeface="Arial" pitchFamily="34" charset="0"/>
        <a:buChar char="▪"/>
        <a:defRPr kern="1200">
          <a:solidFill>
            <a:schemeClr val="tx1"/>
          </a:solidFill>
          <a:latin typeface="+mn-lt"/>
          <a:ea typeface="+mn-ea"/>
          <a:cs typeface="+mn-cs"/>
        </a:defRPr>
      </a:lvl3pPr>
      <a:lvl4pPr marL="1187450" indent="-182563" algn="l" rtl="0" eaLnBrk="0" fontAlgn="base" hangingPunct="0">
        <a:lnSpc>
          <a:spcPct val="90000"/>
        </a:lnSpc>
        <a:spcBef>
          <a:spcPts val="800"/>
        </a:spcBef>
        <a:spcAft>
          <a:spcPct val="0"/>
        </a:spcAft>
        <a:buClr>
          <a:schemeClr val="accent1"/>
        </a:buClr>
        <a:buSzPct val="100000"/>
        <a:buFont typeface="Arial" pitchFamily="34" charset="0"/>
        <a:buChar char="▪"/>
        <a:defRPr sz="1600" kern="1200">
          <a:solidFill>
            <a:schemeClr val="tx1"/>
          </a:solidFill>
          <a:latin typeface="+mn-lt"/>
          <a:ea typeface="+mn-ea"/>
          <a:cs typeface="+mn-cs"/>
        </a:defRPr>
      </a:lvl4pPr>
      <a:lvl5pPr marL="1462088" indent="-182563" algn="l" rtl="0" eaLnBrk="0" fontAlgn="base" hangingPunct="0">
        <a:lnSpc>
          <a:spcPct val="90000"/>
        </a:lnSpc>
        <a:spcBef>
          <a:spcPts val="800"/>
        </a:spcBef>
        <a:spcAft>
          <a:spcPct val="0"/>
        </a:spcAft>
        <a:buClr>
          <a:schemeClr val="accent1"/>
        </a:buClr>
        <a:buSzPct val="100000"/>
        <a:buFont typeface="Arial" pitchFamily="34" charset="0"/>
        <a:buChar char="▪"/>
        <a:defRPr sz="16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navigator.lms@wahbexchange.org" TargetMode="External"/><Relationship Id="rId2" Type="http://schemas.openxmlformats.org/officeDocument/2006/relationships/hyperlink" Target="https://hpfed.wahbexchange.org/" TargetMode="Externa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navigator.lms@wahbexchange.org" TargetMode="Externa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hyperlink" Target="mailto:navigator.lms@wahbexchange.org"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navigator.lms@wahbexchange.org"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mailto:navigator.lms@wahbexchange.org"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rtlCol="0"/>
          <a:lstStyle/>
          <a:p>
            <a:pPr eaLnBrk="1" hangingPunct="1">
              <a:defRPr/>
            </a:pPr>
            <a:r>
              <a:rPr lang="en-US" dirty="0"/>
              <a:t>Learning Management System</a:t>
            </a:r>
          </a:p>
        </p:txBody>
      </p:sp>
      <p:sp>
        <p:nvSpPr>
          <p:cNvPr id="8" name="Subtitle 7"/>
          <p:cNvSpPr>
            <a:spLocks noGrp="1"/>
          </p:cNvSpPr>
          <p:nvPr>
            <p:ph type="subTitle" idx="1"/>
          </p:nvPr>
        </p:nvSpPr>
        <p:spPr/>
        <p:txBody>
          <a:bodyPr>
            <a:noAutofit/>
          </a:bodyPr>
          <a:lstStyle/>
          <a:p>
            <a:pPr eaLnBrk="1" hangingPunct="1">
              <a:defRPr/>
            </a:pPr>
            <a:r>
              <a:rPr lang="en-US" sz="2000" dirty="0"/>
              <a:t>In-Service Day Demonstration</a:t>
            </a:r>
          </a:p>
          <a:p>
            <a:pPr eaLnBrk="1" hangingPunct="1">
              <a:defRPr/>
            </a:pPr>
            <a:r>
              <a:rPr lang="en-US" sz="2000" dirty="0"/>
              <a:t>Marty Burns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b="1" dirty="0">
                <a:solidFill>
                  <a:srgbClr val="92D050"/>
                </a:solidFill>
              </a:rPr>
              <a:t>Important email addresses to remember</a:t>
            </a:r>
          </a:p>
        </p:txBody>
      </p:sp>
      <p:sp>
        <p:nvSpPr>
          <p:cNvPr id="3" name="Content Placeholder 2"/>
          <p:cNvSpPr>
            <a:spLocks noGrp="1"/>
          </p:cNvSpPr>
          <p:nvPr>
            <p:ph idx="1"/>
          </p:nvPr>
        </p:nvSpPr>
        <p:spPr>
          <a:xfrm>
            <a:off x="372762" y="1371600"/>
            <a:ext cx="8534400" cy="4800600"/>
          </a:xfrm>
        </p:spPr>
        <p:txBody>
          <a:bodyPr/>
          <a:lstStyle/>
          <a:p>
            <a:pPr marL="44450" indent="0">
              <a:buNone/>
            </a:pPr>
            <a:r>
              <a:rPr lang="en-US" dirty="0"/>
              <a:t>Access to the Learning Management System login screen: </a:t>
            </a:r>
            <a:r>
              <a:rPr lang="en-US" dirty="0">
                <a:hlinkClick r:id="rId2"/>
              </a:rPr>
              <a:t>https://hpfed.wahbexchange.org</a:t>
            </a:r>
            <a:endParaRPr lang="en-US" dirty="0"/>
          </a:p>
          <a:p>
            <a:pPr marL="44450" indent="0">
              <a:buNone/>
            </a:pPr>
            <a:endParaRPr lang="en-US" sz="1200" dirty="0"/>
          </a:p>
          <a:p>
            <a:pPr marL="44450" indent="0">
              <a:buNone/>
            </a:pPr>
            <a:r>
              <a:rPr lang="en-US" dirty="0"/>
              <a:t>If you would like to request a new LMS password, send an email to:  </a:t>
            </a:r>
            <a:r>
              <a:rPr lang="en-US" dirty="0">
                <a:solidFill>
                  <a:srgbClr val="0F78D7"/>
                </a:solidFill>
                <a:hlinkClick r:id="rId3"/>
              </a:rPr>
              <a:t>navigator.lms@wahbexchange.org</a:t>
            </a:r>
            <a:endParaRPr lang="en-US" dirty="0">
              <a:solidFill>
                <a:srgbClr val="0F78D7"/>
              </a:solidFill>
            </a:endParaRPr>
          </a:p>
          <a:p>
            <a:pPr marL="44450" indent="0">
              <a:buNone/>
            </a:pPr>
            <a:endParaRPr lang="en-US" sz="1200" dirty="0"/>
          </a:p>
          <a:p>
            <a:pPr marL="44450" indent="0">
              <a:buNone/>
            </a:pPr>
            <a:r>
              <a:rPr lang="en-US" dirty="0"/>
              <a:t>If you need assistance with your Healthplanfinder access, please contact the HPF Service Desk. </a:t>
            </a: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10</a:t>
            </a:fld>
            <a:endParaRPr lang="en-US"/>
          </a:p>
        </p:txBody>
      </p:sp>
      <p:pic>
        <p:nvPicPr>
          <p:cNvPr id="5" name="Picture 4"/>
          <p:cNvPicPr>
            <a:picLocks noChangeAspect="1"/>
          </p:cNvPicPr>
          <p:nvPr/>
        </p:nvPicPr>
        <p:blipFill>
          <a:blip r:embed="rId4"/>
          <a:stretch>
            <a:fillRect/>
          </a:stretch>
        </p:blipFill>
        <p:spPr>
          <a:xfrm>
            <a:off x="381000" y="4648200"/>
            <a:ext cx="3238500" cy="942975"/>
          </a:xfrm>
          <a:prstGeom prst="rect">
            <a:avLst/>
          </a:prstGeom>
        </p:spPr>
      </p:pic>
    </p:spTree>
    <p:extLst>
      <p:ext uri="{BB962C8B-B14F-4D97-AF65-F5344CB8AC3E}">
        <p14:creationId xmlns:p14="http://schemas.microsoft.com/office/powerpoint/2010/main" val="40034774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7416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LMS Demonstration Agenda</a:t>
            </a:r>
          </a:p>
        </p:txBody>
      </p:sp>
      <p:sp>
        <p:nvSpPr>
          <p:cNvPr id="3" name="Content Placeholder 2"/>
          <p:cNvSpPr>
            <a:spLocks noGrp="1"/>
          </p:cNvSpPr>
          <p:nvPr>
            <p:ph idx="1"/>
          </p:nvPr>
        </p:nvSpPr>
        <p:spPr>
          <a:xfrm>
            <a:off x="914400" y="1524000"/>
            <a:ext cx="7772400" cy="4419600"/>
          </a:xfrm>
        </p:spPr>
        <p:txBody>
          <a:bodyPr/>
          <a:lstStyle/>
          <a:p>
            <a:r>
              <a:rPr lang="en-US" dirty="0">
                <a:solidFill>
                  <a:schemeClr val="tx1">
                    <a:lumMod val="95000"/>
                    <a:lumOff val="5000"/>
                  </a:schemeClr>
                </a:solidFill>
              </a:rPr>
              <a:t>Introductions</a:t>
            </a:r>
          </a:p>
          <a:p>
            <a:r>
              <a:rPr lang="en-US" dirty="0">
                <a:solidFill>
                  <a:schemeClr val="tx1">
                    <a:lumMod val="95000"/>
                    <a:lumOff val="5000"/>
                  </a:schemeClr>
                </a:solidFill>
              </a:rPr>
              <a:t>Review top 5 frequently asked questions (FAQs)</a:t>
            </a:r>
          </a:p>
          <a:p>
            <a:r>
              <a:rPr lang="en-US" dirty="0">
                <a:solidFill>
                  <a:schemeClr val="tx1">
                    <a:lumMod val="95000"/>
                    <a:lumOff val="5000"/>
                  </a:schemeClr>
                </a:solidFill>
              </a:rPr>
              <a:t>LMS demonstration</a:t>
            </a:r>
          </a:p>
          <a:p>
            <a:r>
              <a:rPr lang="en-US" dirty="0">
                <a:solidFill>
                  <a:schemeClr val="tx1">
                    <a:lumMod val="95000"/>
                    <a:lumOff val="5000"/>
                  </a:schemeClr>
                </a:solidFill>
              </a:rPr>
              <a:t>Q and A</a:t>
            </a: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2</a:t>
            </a:fld>
            <a:endParaRPr lang="en-US"/>
          </a:p>
        </p:txBody>
      </p:sp>
    </p:spTree>
    <p:extLst>
      <p:ext uri="{BB962C8B-B14F-4D97-AF65-F5344CB8AC3E}">
        <p14:creationId xmlns:p14="http://schemas.microsoft.com/office/powerpoint/2010/main" val="276610179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218" y="447675"/>
            <a:ext cx="7421563" cy="838200"/>
          </a:xfrm>
        </p:spPr>
        <p:txBody>
          <a:bodyPr/>
          <a:lstStyle/>
          <a:p>
            <a:pPr algn="l"/>
            <a:r>
              <a:rPr lang="en-US" dirty="0">
                <a:solidFill>
                  <a:srgbClr val="0F78D7"/>
                </a:solidFill>
              </a:rPr>
              <a:t>FAQ #5  </a:t>
            </a:r>
            <a:r>
              <a:rPr lang="en-US" sz="2800" dirty="0">
                <a:solidFill>
                  <a:srgbClr val="0F78D7"/>
                </a:solidFill>
              </a:rPr>
              <a:t>Where do I find the Navigator Training and Resource Page?</a:t>
            </a:r>
          </a:p>
        </p:txBody>
      </p:sp>
      <p:sp>
        <p:nvSpPr>
          <p:cNvPr id="3" name="Content Placeholder 2"/>
          <p:cNvSpPr>
            <a:spLocks noGrp="1"/>
          </p:cNvSpPr>
          <p:nvPr>
            <p:ph idx="1"/>
          </p:nvPr>
        </p:nvSpPr>
        <p:spPr>
          <a:xfrm>
            <a:off x="533400" y="1524000"/>
            <a:ext cx="8001000" cy="4648200"/>
          </a:xfrm>
        </p:spPr>
        <p:txBody>
          <a:bodyPr/>
          <a:lstStyle/>
          <a:p>
            <a:r>
              <a:rPr lang="en-US" dirty="0">
                <a:solidFill>
                  <a:srgbClr val="000000"/>
                </a:solidFill>
              </a:rPr>
              <a:t>You can find the “Navigator Training and Resource Page” toward the bottom middle of your LMS Dashboard.</a:t>
            </a: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3</a:t>
            </a:fld>
            <a:endParaRPr lang="en-US"/>
          </a:p>
        </p:txBody>
      </p:sp>
      <p:cxnSp>
        <p:nvCxnSpPr>
          <p:cNvPr id="10" name="Straight Arrow Connector 9"/>
          <p:cNvCxnSpPr/>
          <p:nvPr/>
        </p:nvCxnSpPr>
        <p:spPr>
          <a:xfrm>
            <a:off x="3276600" y="2895600"/>
            <a:ext cx="1234308" cy="3259494"/>
          </a:xfrm>
          <a:prstGeom prst="straightConnector1">
            <a:avLst/>
          </a:prstGeom>
          <a:ln w="8255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3"/>
          <a:stretch>
            <a:fillRect/>
          </a:stretch>
        </p:blipFill>
        <p:spPr>
          <a:xfrm>
            <a:off x="4585553" y="2514600"/>
            <a:ext cx="3457435" cy="4038600"/>
          </a:xfrm>
          <a:prstGeom prst="rect">
            <a:avLst/>
          </a:prstGeom>
        </p:spPr>
      </p:pic>
    </p:spTree>
    <p:extLst>
      <p:ext uri="{BB962C8B-B14F-4D97-AF65-F5344CB8AC3E}">
        <p14:creationId xmlns:p14="http://schemas.microsoft.com/office/powerpoint/2010/main" val="420519891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6993"/>
            <a:ext cx="7848600" cy="838200"/>
          </a:xfrm>
        </p:spPr>
        <p:txBody>
          <a:bodyPr/>
          <a:lstStyle/>
          <a:p>
            <a:pPr algn="l"/>
            <a:r>
              <a:rPr lang="en-US" dirty="0">
                <a:solidFill>
                  <a:srgbClr val="0F78D7"/>
                </a:solidFill>
              </a:rPr>
              <a:t>FAQ #4 – </a:t>
            </a:r>
            <a:r>
              <a:rPr lang="en-US" sz="2800" dirty="0">
                <a:solidFill>
                  <a:srgbClr val="0F78D7"/>
                </a:solidFill>
              </a:rPr>
              <a:t>Can I review the PowerPoint while taking the exam?</a:t>
            </a:r>
          </a:p>
        </p:txBody>
      </p:sp>
      <p:sp>
        <p:nvSpPr>
          <p:cNvPr id="3" name="Content Placeholder 2"/>
          <p:cNvSpPr>
            <a:spLocks noGrp="1"/>
          </p:cNvSpPr>
          <p:nvPr>
            <p:ph idx="1"/>
          </p:nvPr>
        </p:nvSpPr>
        <p:spPr>
          <a:xfrm>
            <a:off x="457200" y="1714500"/>
            <a:ext cx="8153400" cy="4457700"/>
          </a:xfrm>
        </p:spPr>
        <p:txBody>
          <a:bodyPr/>
          <a:lstStyle/>
          <a:p>
            <a:r>
              <a:rPr lang="en-US" dirty="0">
                <a:solidFill>
                  <a:srgbClr val="000000"/>
                </a:solidFill>
              </a:rPr>
              <a:t>Yes! You may use your notes, reference materials and any of the training materials during each exam. </a:t>
            </a:r>
            <a:r>
              <a:rPr lang="en-US" i="1" dirty="0">
                <a:solidFill>
                  <a:srgbClr val="000000"/>
                </a:solidFill>
              </a:rPr>
              <a:t>Demonstration to follow.</a:t>
            </a:r>
          </a:p>
          <a:p>
            <a:r>
              <a:rPr lang="en-US" dirty="0">
                <a:solidFill>
                  <a:srgbClr val="000000"/>
                </a:solidFill>
              </a:rPr>
              <a:t>All exams are open book.</a:t>
            </a: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4</a:t>
            </a:fld>
            <a:endParaRPr lang="en-US"/>
          </a:p>
        </p:txBody>
      </p:sp>
    </p:spTree>
    <p:extLst>
      <p:ext uri="{BB962C8B-B14F-4D97-AF65-F5344CB8AC3E}">
        <p14:creationId xmlns:p14="http://schemas.microsoft.com/office/powerpoint/2010/main" val="262589092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47675"/>
            <a:ext cx="8001000" cy="838200"/>
          </a:xfrm>
        </p:spPr>
        <p:txBody>
          <a:bodyPr/>
          <a:lstStyle/>
          <a:p>
            <a:pPr algn="l"/>
            <a:r>
              <a:rPr lang="en-US" dirty="0">
                <a:solidFill>
                  <a:srgbClr val="0F78D7"/>
                </a:solidFill>
              </a:rPr>
              <a:t>FAQ #3– </a:t>
            </a:r>
            <a:r>
              <a:rPr lang="en-US" sz="2800" dirty="0">
                <a:solidFill>
                  <a:srgbClr val="0F78D7"/>
                </a:solidFill>
              </a:rPr>
              <a:t>How can I retrieve a copy of my certificates?</a:t>
            </a:r>
          </a:p>
        </p:txBody>
      </p:sp>
      <p:sp>
        <p:nvSpPr>
          <p:cNvPr id="3" name="Content Placeholder 2"/>
          <p:cNvSpPr>
            <a:spLocks noGrp="1"/>
          </p:cNvSpPr>
          <p:nvPr>
            <p:ph idx="1"/>
          </p:nvPr>
        </p:nvSpPr>
        <p:spPr>
          <a:xfrm>
            <a:off x="571500" y="1444104"/>
            <a:ext cx="8191500" cy="5389182"/>
          </a:xfrm>
        </p:spPr>
        <p:txBody>
          <a:bodyPr/>
          <a:lstStyle/>
          <a:p>
            <a:r>
              <a:rPr lang="en-US" sz="2000" dirty="0">
                <a:solidFill>
                  <a:schemeClr val="tx1">
                    <a:lumMod val="95000"/>
                    <a:lumOff val="5000"/>
                  </a:schemeClr>
                </a:solidFill>
              </a:rPr>
              <a:t>You should receive a certificate for each course you complete and pass.  There are two ways to retrieve a copy of your certificates. If you don’t receive one, please email </a:t>
            </a:r>
            <a:r>
              <a:rPr lang="en-US" sz="1800" u="sng" dirty="0">
                <a:solidFill>
                  <a:schemeClr val="tx1">
                    <a:lumMod val="95000"/>
                    <a:lumOff val="5000"/>
                  </a:schemeClr>
                </a:solidFill>
                <a:hlinkClick r:id="rId2"/>
              </a:rPr>
              <a:t>navigator.lms@wahbexchange.org</a:t>
            </a:r>
            <a:r>
              <a:rPr lang="en-US" sz="1800" dirty="0">
                <a:solidFill>
                  <a:schemeClr val="tx1">
                    <a:lumMod val="95000"/>
                    <a:lumOff val="5000"/>
                  </a:schemeClr>
                </a:solidFill>
              </a:rPr>
              <a:t>.  </a:t>
            </a:r>
          </a:p>
          <a:p>
            <a:pPr lvl="0"/>
            <a:r>
              <a:rPr lang="en-US" sz="2000" dirty="0">
                <a:solidFill>
                  <a:schemeClr val="tx1">
                    <a:lumMod val="95000"/>
                    <a:lumOff val="5000"/>
                  </a:schemeClr>
                </a:solidFill>
              </a:rPr>
              <a:t>Under LMS Resources you will see a </a:t>
            </a:r>
            <a:r>
              <a:rPr lang="en-US" sz="2000" b="1" i="1" dirty="0">
                <a:solidFill>
                  <a:srgbClr val="7030A0"/>
                </a:solidFill>
              </a:rPr>
              <a:t>“How to Retrieve a copy of my Certificate”</a:t>
            </a:r>
            <a:r>
              <a:rPr lang="en-US" sz="2000" dirty="0">
                <a:solidFill>
                  <a:schemeClr val="tx1">
                    <a:lumMod val="95000"/>
                    <a:lumOff val="5000"/>
                  </a:schemeClr>
                </a:solidFill>
              </a:rPr>
              <a:t>.  Click on that link for instructions on how to retrieve a copy of your certificate.</a:t>
            </a:r>
          </a:p>
          <a:p>
            <a:pPr lvl="0"/>
            <a:r>
              <a:rPr lang="en-US" sz="2000" dirty="0">
                <a:solidFill>
                  <a:schemeClr val="tx1">
                    <a:lumMod val="95000"/>
                    <a:lumOff val="5000"/>
                  </a:schemeClr>
                </a:solidFill>
              </a:rPr>
              <a:t>Type ‘Certificates’ in search; My Certificates; Link location – My Certificates.  All your certificates will be displayed.  Click on the course certificate you want and click print.</a:t>
            </a: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5</a:t>
            </a:fld>
            <a:endParaRPr lang="en-US"/>
          </a:p>
        </p:txBody>
      </p:sp>
      <p:pic>
        <p:nvPicPr>
          <p:cNvPr id="5" name="Picture 4"/>
          <p:cNvPicPr/>
          <p:nvPr/>
        </p:nvPicPr>
        <p:blipFill>
          <a:blip r:embed="rId3"/>
          <a:stretch>
            <a:fillRect/>
          </a:stretch>
        </p:blipFill>
        <p:spPr>
          <a:xfrm>
            <a:off x="1546584" y="4813463"/>
            <a:ext cx="2378097" cy="476250"/>
          </a:xfrm>
          <a:prstGeom prst="rect">
            <a:avLst/>
          </a:prstGeom>
        </p:spPr>
      </p:pic>
      <p:pic>
        <p:nvPicPr>
          <p:cNvPr id="6" name="Picture 5"/>
          <p:cNvPicPr/>
          <p:nvPr/>
        </p:nvPicPr>
        <p:blipFill>
          <a:blip r:embed="rId4"/>
          <a:stretch>
            <a:fillRect/>
          </a:stretch>
        </p:blipFill>
        <p:spPr>
          <a:xfrm>
            <a:off x="1618666" y="5289713"/>
            <a:ext cx="4095750" cy="514350"/>
          </a:xfrm>
          <a:prstGeom prst="rect">
            <a:avLst/>
          </a:prstGeom>
          <a:ln>
            <a:solidFill>
              <a:schemeClr val="accent1"/>
            </a:solidFill>
          </a:ln>
        </p:spPr>
      </p:pic>
      <p:pic>
        <p:nvPicPr>
          <p:cNvPr id="7" name="Picture 6"/>
          <p:cNvPicPr/>
          <p:nvPr/>
        </p:nvPicPr>
        <p:blipFill>
          <a:blip r:embed="rId5"/>
          <a:stretch>
            <a:fillRect/>
          </a:stretch>
        </p:blipFill>
        <p:spPr>
          <a:xfrm>
            <a:off x="1618666" y="5920307"/>
            <a:ext cx="2600325" cy="342900"/>
          </a:xfrm>
          <a:prstGeom prst="rect">
            <a:avLst/>
          </a:prstGeom>
          <a:ln>
            <a:solidFill>
              <a:schemeClr val="accent1"/>
            </a:solidFill>
          </a:ln>
        </p:spPr>
      </p:pic>
    </p:spTree>
    <p:extLst>
      <p:ext uri="{BB962C8B-B14F-4D97-AF65-F5344CB8AC3E}">
        <p14:creationId xmlns:p14="http://schemas.microsoft.com/office/powerpoint/2010/main" val="4137106332"/>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94644"/>
            <a:ext cx="7620000" cy="838200"/>
          </a:xfrm>
        </p:spPr>
        <p:txBody>
          <a:bodyPr/>
          <a:lstStyle/>
          <a:p>
            <a:pPr algn="l"/>
            <a:r>
              <a:rPr lang="en-US" dirty="0">
                <a:solidFill>
                  <a:srgbClr val="0F78D7"/>
                </a:solidFill>
              </a:rPr>
              <a:t>FAQ #2– </a:t>
            </a:r>
            <a:r>
              <a:rPr lang="en-US" sz="2800" dirty="0">
                <a:solidFill>
                  <a:srgbClr val="0F78D7"/>
                </a:solidFill>
              </a:rPr>
              <a:t>Why doesn’t my exam open up even though I’ve completed the video?</a:t>
            </a:r>
          </a:p>
        </p:txBody>
      </p:sp>
      <p:sp>
        <p:nvSpPr>
          <p:cNvPr id="3" name="Content Placeholder 2"/>
          <p:cNvSpPr>
            <a:spLocks noGrp="1"/>
          </p:cNvSpPr>
          <p:nvPr>
            <p:ph idx="1"/>
          </p:nvPr>
        </p:nvSpPr>
        <p:spPr>
          <a:xfrm>
            <a:off x="762000" y="1821656"/>
            <a:ext cx="7772400" cy="4457700"/>
          </a:xfrm>
        </p:spPr>
        <p:txBody>
          <a:bodyPr/>
          <a:lstStyle/>
          <a:p>
            <a:r>
              <a:rPr lang="en-US" sz="2000" dirty="0">
                <a:solidFill>
                  <a:schemeClr val="tx1">
                    <a:lumMod val="95000"/>
                    <a:lumOff val="5000"/>
                  </a:schemeClr>
                </a:solidFill>
              </a:rPr>
              <a:t>The Learning Management System was designed with the requirement that each training module must be watched from beginning to end, without skipping through slides.</a:t>
            </a:r>
          </a:p>
          <a:p>
            <a:r>
              <a:rPr lang="en-US" sz="2000" dirty="0">
                <a:solidFill>
                  <a:schemeClr val="tx1">
                    <a:lumMod val="95000"/>
                    <a:lumOff val="5000"/>
                  </a:schemeClr>
                </a:solidFill>
              </a:rPr>
              <a:t>If you skip through slides and get to the end of a training course twice you will be locked out of that training module and will need to contact the LMS email (</a:t>
            </a:r>
            <a:r>
              <a:rPr lang="en-US" sz="2000" u="sng" dirty="0">
                <a:solidFill>
                  <a:schemeClr val="tx1">
                    <a:lumMod val="95000"/>
                    <a:lumOff val="5000"/>
                  </a:schemeClr>
                </a:solidFill>
                <a:hlinkClick r:id="rId2"/>
              </a:rPr>
              <a:t>navigator.lms@wahbexchange.org</a:t>
            </a:r>
            <a:r>
              <a:rPr lang="en-US" sz="2000" dirty="0">
                <a:solidFill>
                  <a:schemeClr val="tx1">
                    <a:lumMod val="95000"/>
                    <a:lumOff val="5000"/>
                  </a:schemeClr>
                </a:solidFill>
              </a:rPr>
              <a:t>) to have your training module reset.  This is not a system issue.  The Learning Management System is functioning as designed.</a:t>
            </a:r>
          </a:p>
          <a:p>
            <a:r>
              <a:rPr lang="en-US" sz="2000" dirty="0">
                <a:solidFill>
                  <a:schemeClr val="tx1">
                    <a:lumMod val="95000"/>
                    <a:lumOff val="5000"/>
                  </a:schemeClr>
                </a:solidFill>
              </a:rPr>
              <a:t>After you complete the module from beginning to end you will be allowed to move on to the corresponding exam or attestation form.</a:t>
            </a:r>
          </a:p>
          <a:p>
            <a:endParaRPr lang="en-US" sz="1800" dirty="0"/>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6</a:t>
            </a:fld>
            <a:endParaRPr lang="en-US"/>
          </a:p>
        </p:txBody>
      </p:sp>
    </p:spTree>
    <p:extLst>
      <p:ext uri="{BB962C8B-B14F-4D97-AF65-F5344CB8AC3E}">
        <p14:creationId xmlns:p14="http://schemas.microsoft.com/office/powerpoint/2010/main" val="70773605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7675"/>
            <a:ext cx="7772400" cy="838200"/>
          </a:xfrm>
        </p:spPr>
        <p:txBody>
          <a:bodyPr/>
          <a:lstStyle/>
          <a:p>
            <a:pPr algn="l"/>
            <a:r>
              <a:rPr lang="en-US" sz="2800" dirty="0">
                <a:solidFill>
                  <a:srgbClr val="0F78D7"/>
                </a:solidFill>
              </a:rPr>
              <a:t>FAQ #1 – Can’t login to LMS, why doesn’t my username work?</a:t>
            </a:r>
          </a:p>
        </p:txBody>
      </p:sp>
      <p:sp>
        <p:nvSpPr>
          <p:cNvPr id="3" name="Content Placeholder 2"/>
          <p:cNvSpPr>
            <a:spLocks noGrp="1"/>
          </p:cNvSpPr>
          <p:nvPr>
            <p:ph idx="1"/>
          </p:nvPr>
        </p:nvSpPr>
        <p:spPr>
          <a:xfrm>
            <a:off x="304800" y="1524000"/>
            <a:ext cx="8534400" cy="4876800"/>
          </a:xfrm>
        </p:spPr>
        <p:txBody>
          <a:bodyPr/>
          <a:lstStyle/>
          <a:p>
            <a:pPr marL="44450" indent="0">
              <a:buNone/>
            </a:pPr>
            <a:r>
              <a:rPr lang="en-US" sz="2000" dirty="0">
                <a:solidFill>
                  <a:schemeClr val="tx1">
                    <a:lumMod val="95000"/>
                    <a:lumOff val="5000"/>
                  </a:schemeClr>
                </a:solidFill>
              </a:rPr>
              <a:t>There may be a number of reasons you’re not able to login to the LMS: </a:t>
            </a:r>
          </a:p>
          <a:p>
            <a:pPr lvl="0"/>
            <a:r>
              <a:rPr lang="en-US" sz="1800" dirty="0">
                <a:solidFill>
                  <a:schemeClr val="tx1">
                    <a:lumMod val="95000"/>
                    <a:lumOff val="5000"/>
                  </a:schemeClr>
                </a:solidFill>
              </a:rPr>
              <a:t>It’s been a while since your last login (every 1</a:t>
            </a:r>
            <a:r>
              <a:rPr lang="en-US" sz="1800" baseline="30000" dirty="0">
                <a:solidFill>
                  <a:schemeClr val="tx1">
                    <a:lumMod val="95000"/>
                    <a:lumOff val="5000"/>
                  </a:schemeClr>
                </a:solidFill>
              </a:rPr>
              <a:t>st</a:t>
            </a:r>
            <a:r>
              <a:rPr lang="en-US" sz="1800" dirty="0">
                <a:solidFill>
                  <a:schemeClr val="tx1">
                    <a:lumMod val="95000"/>
                    <a:lumOff val="5000"/>
                  </a:schemeClr>
                </a:solidFill>
              </a:rPr>
              <a:t> Wednesday of the month the LMS does an update and if you don’t login often, you may need to reset your password when you try to login again) You’re sent LMS Password reset instructions when you receive your “Welcome to the LMS” letter.  Please keep them and refer back to them when this occurs.</a:t>
            </a:r>
          </a:p>
          <a:p>
            <a:pPr lvl="0"/>
            <a:r>
              <a:rPr lang="en-US" sz="1800" dirty="0">
                <a:solidFill>
                  <a:schemeClr val="tx1">
                    <a:lumMod val="95000"/>
                    <a:lumOff val="5000"/>
                  </a:schemeClr>
                </a:solidFill>
              </a:rPr>
              <a:t>You submitted your email address three times incorrectly (locked out). Please send an email to </a:t>
            </a:r>
            <a:r>
              <a:rPr lang="en-US" sz="1800" u="sng" dirty="0">
                <a:solidFill>
                  <a:schemeClr val="tx1">
                    <a:lumMod val="95000"/>
                    <a:lumOff val="5000"/>
                  </a:schemeClr>
                </a:solidFill>
                <a:hlinkClick r:id="rId3"/>
              </a:rPr>
              <a:t>navigator.lms@wahbexchange.org</a:t>
            </a:r>
            <a:r>
              <a:rPr lang="en-US" sz="1800" dirty="0">
                <a:solidFill>
                  <a:schemeClr val="tx1">
                    <a:lumMod val="95000"/>
                    <a:lumOff val="5000"/>
                  </a:schemeClr>
                </a:solidFill>
              </a:rPr>
              <a:t>  for assistance - “please reset my LMS password”.  We get many navigators that are having trouble with their password that don’t indicate LMS.  </a:t>
            </a:r>
            <a:r>
              <a:rPr lang="en-US" sz="1800" i="1" dirty="0">
                <a:solidFill>
                  <a:schemeClr val="tx1">
                    <a:lumMod val="95000"/>
                    <a:lumOff val="5000"/>
                  </a:schemeClr>
                </a:solidFill>
              </a:rPr>
              <a:t>If you email the </a:t>
            </a:r>
            <a:r>
              <a:rPr lang="en-US" sz="1800" i="1" dirty="0">
                <a:solidFill>
                  <a:schemeClr val="tx1">
                    <a:lumMod val="95000"/>
                    <a:lumOff val="5000"/>
                  </a:schemeClr>
                </a:solidFill>
                <a:hlinkClick r:id="rId3"/>
              </a:rPr>
              <a:t>navigator.lms@wahbexchange.org</a:t>
            </a:r>
            <a:r>
              <a:rPr lang="en-US" sz="1800" i="1" dirty="0">
                <a:solidFill>
                  <a:schemeClr val="tx1">
                    <a:lumMod val="95000"/>
                    <a:lumOff val="5000"/>
                  </a:schemeClr>
                </a:solidFill>
              </a:rPr>
              <a:t>  inbox and request a password I will ask you which one…  HPF or LMS?</a:t>
            </a:r>
          </a:p>
          <a:p>
            <a:pPr lvl="0"/>
            <a:r>
              <a:rPr lang="en-US" sz="1800" dirty="0">
                <a:solidFill>
                  <a:schemeClr val="tx1">
                    <a:lumMod val="95000"/>
                    <a:lumOff val="5000"/>
                  </a:schemeClr>
                </a:solidFill>
              </a:rPr>
              <a:t>If you’re not able to access your LMS account and you’re not receiving an automatic response from the Learning Management System, contact your Lead Organization or send an email to </a:t>
            </a:r>
            <a:r>
              <a:rPr lang="en-US" sz="1800" dirty="0">
                <a:solidFill>
                  <a:schemeClr val="tx1">
                    <a:lumMod val="95000"/>
                    <a:lumOff val="5000"/>
                  </a:schemeClr>
                </a:solidFill>
                <a:hlinkClick r:id="rId3"/>
              </a:rPr>
              <a:t>navigator.lms@wahbexchange.org</a:t>
            </a:r>
            <a:r>
              <a:rPr lang="en-US" sz="1800" dirty="0">
                <a:solidFill>
                  <a:schemeClr val="tx1">
                    <a:lumMod val="95000"/>
                    <a:lumOff val="5000"/>
                  </a:schemeClr>
                </a:solidFill>
              </a:rPr>
              <a:t> (your account may be closed).</a:t>
            </a:r>
            <a:endParaRPr lang="en-US" sz="1800" dirty="0">
              <a:solidFill>
                <a:schemeClr val="tx1">
                  <a:lumMod val="65000"/>
                  <a:lumOff val="35000"/>
                </a:schemeClr>
              </a:solidFill>
            </a:endParaRPr>
          </a:p>
          <a:p>
            <a:endParaRPr lang="en-US" sz="1800" dirty="0"/>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7</a:t>
            </a:fld>
            <a:endParaRPr lang="en-US"/>
          </a:p>
        </p:txBody>
      </p:sp>
    </p:spTree>
    <p:extLst>
      <p:ext uri="{BB962C8B-B14F-4D97-AF65-F5344CB8AC3E}">
        <p14:creationId xmlns:p14="http://schemas.microsoft.com/office/powerpoint/2010/main" val="345060700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33400"/>
          </a:xfrm>
        </p:spPr>
        <p:txBody>
          <a:bodyPr/>
          <a:lstStyle/>
          <a:p>
            <a:r>
              <a:rPr lang="en-US" dirty="0"/>
              <a:t>FAQ</a:t>
            </a:r>
          </a:p>
        </p:txBody>
      </p:sp>
      <p:sp>
        <p:nvSpPr>
          <p:cNvPr id="3" name="Content Placeholder 2"/>
          <p:cNvSpPr>
            <a:spLocks noGrp="1"/>
          </p:cNvSpPr>
          <p:nvPr>
            <p:ph idx="1"/>
          </p:nvPr>
        </p:nvSpPr>
        <p:spPr>
          <a:xfrm>
            <a:off x="533400" y="990600"/>
            <a:ext cx="8229600" cy="5181600"/>
          </a:xfrm>
        </p:spPr>
        <p:txBody>
          <a:bodyPr/>
          <a:lstStyle/>
          <a:p>
            <a:r>
              <a:rPr lang="en-US" dirty="0">
                <a:solidFill>
                  <a:srgbClr val="0F78D7"/>
                </a:solidFill>
              </a:rPr>
              <a:t>Why haven’t I received my </a:t>
            </a:r>
            <a:r>
              <a:rPr lang="en-US" i="1" dirty="0">
                <a:solidFill>
                  <a:srgbClr val="0F78D7"/>
                </a:solidFill>
              </a:rPr>
              <a:t>Healthplanfinder</a:t>
            </a:r>
            <a:r>
              <a:rPr lang="en-US" dirty="0">
                <a:solidFill>
                  <a:srgbClr val="0F78D7"/>
                </a:solidFill>
              </a:rPr>
              <a:t> credentials when I’ve completed all of my LMS required courses?</a:t>
            </a:r>
          </a:p>
          <a:p>
            <a:pPr marL="365125" lvl="1" indent="0">
              <a:buNone/>
            </a:pPr>
            <a:r>
              <a:rPr lang="en-US" sz="1600" dirty="0">
                <a:solidFill>
                  <a:schemeClr val="tx1">
                    <a:lumMod val="95000"/>
                    <a:lumOff val="5000"/>
                  </a:schemeClr>
                </a:solidFill>
              </a:rPr>
              <a:t>Most common reason you haven’t received your HPF credentials is because of one or two of the reasons listed below:</a:t>
            </a:r>
          </a:p>
          <a:p>
            <a:pPr lvl="1"/>
            <a:r>
              <a:rPr lang="en-US" sz="1600" dirty="0">
                <a:solidFill>
                  <a:schemeClr val="tx1">
                    <a:lumMod val="95000"/>
                    <a:lumOff val="5000"/>
                  </a:schemeClr>
                </a:solidFill>
              </a:rPr>
              <a:t>You haven’t returned your signed User Agreement or signed Job Shadowing Attestation per the instructions on the Job Shadowing course.</a:t>
            </a:r>
          </a:p>
          <a:p>
            <a:pPr lvl="1"/>
            <a:r>
              <a:rPr lang="en-US" sz="1600" dirty="0">
                <a:solidFill>
                  <a:schemeClr val="tx1">
                    <a:lumMod val="95000"/>
                    <a:lumOff val="5000"/>
                  </a:schemeClr>
                </a:solidFill>
              </a:rPr>
              <a:t>You haven’t passed one of the courses.  You can complete a course, but you need to have a passing grade in order to receive your HPF credentials.  You have two attempts to pass an exam.  If you don’t pass on the second attempt you can send an email to </a:t>
            </a:r>
            <a:r>
              <a:rPr lang="en-US" sz="1600" dirty="0">
                <a:solidFill>
                  <a:schemeClr val="tx1">
                    <a:lumMod val="95000"/>
                    <a:lumOff val="5000"/>
                  </a:schemeClr>
                </a:solidFill>
                <a:hlinkClick r:id="rId2"/>
              </a:rPr>
              <a:t>navigator.lms@wahbexchange.org</a:t>
            </a:r>
            <a:r>
              <a:rPr lang="en-US" sz="1600" dirty="0">
                <a:solidFill>
                  <a:schemeClr val="tx1">
                    <a:lumMod val="95000"/>
                    <a:lumOff val="5000"/>
                  </a:schemeClr>
                </a:solidFill>
              </a:rPr>
              <a:t> (after you review the training material </a:t>
            </a:r>
            <a:r>
              <a:rPr lang="en-US" sz="1600" dirty="0">
                <a:solidFill>
                  <a:schemeClr val="tx1">
                    <a:lumMod val="95000"/>
                    <a:lumOff val="5000"/>
                  </a:schemeClr>
                </a:solidFill>
                <a:sym typeface="Wingdings" panose="05000000000000000000" pitchFamily="2" charset="2"/>
              </a:rPr>
              <a:t></a:t>
            </a:r>
            <a:r>
              <a:rPr lang="en-US" sz="1600" dirty="0">
                <a:solidFill>
                  <a:schemeClr val="tx1">
                    <a:lumMod val="95000"/>
                    <a:lumOff val="5000"/>
                  </a:schemeClr>
                </a:solidFill>
              </a:rPr>
              <a:t>).</a:t>
            </a:r>
          </a:p>
          <a:p>
            <a:r>
              <a:rPr lang="en-US" dirty="0">
                <a:solidFill>
                  <a:srgbClr val="0F78D7"/>
                </a:solidFill>
              </a:rPr>
              <a:t>When do I need to contact my IT?</a:t>
            </a:r>
          </a:p>
          <a:p>
            <a:pPr lvl="1"/>
            <a:r>
              <a:rPr lang="en-US" sz="1600" dirty="0"/>
              <a:t>When you aren’t receiving emails</a:t>
            </a:r>
          </a:p>
          <a:p>
            <a:pPr lvl="1"/>
            <a:r>
              <a:rPr lang="en-US" sz="1600" dirty="0"/>
              <a:t>When the modules won’t play</a:t>
            </a:r>
          </a:p>
          <a:p>
            <a:pPr lvl="1"/>
            <a:r>
              <a:rPr lang="en-US" sz="1600" dirty="0"/>
              <a:t>When you don’t hear any sound from the modules</a:t>
            </a:r>
          </a:p>
          <a:p>
            <a:endParaRPr lang="en-US"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8</a:t>
            </a:fld>
            <a:endParaRPr lang="en-US"/>
          </a:p>
        </p:txBody>
      </p:sp>
    </p:spTree>
    <p:extLst>
      <p:ext uri="{BB962C8B-B14F-4D97-AF65-F5344CB8AC3E}">
        <p14:creationId xmlns:p14="http://schemas.microsoft.com/office/powerpoint/2010/main" val="148542450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839200" cy="485775"/>
          </a:xfrm>
        </p:spPr>
        <p:txBody>
          <a:bodyPr/>
          <a:lstStyle/>
          <a:p>
            <a:r>
              <a:rPr lang="en-US" dirty="0"/>
              <a:t>FAQs Continued</a:t>
            </a:r>
          </a:p>
        </p:txBody>
      </p:sp>
      <p:sp>
        <p:nvSpPr>
          <p:cNvPr id="3" name="Content Placeholder 2"/>
          <p:cNvSpPr>
            <a:spLocks noGrp="1"/>
          </p:cNvSpPr>
          <p:nvPr>
            <p:ph idx="1"/>
          </p:nvPr>
        </p:nvSpPr>
        <p:spPr>
          <a:xfrm>
            <a:off x="609600" y="990600"/>
            <a:ext cx="7924800" cy="5257800"/>
          </a:xfrm>
        </p:spPr>
        <p:txBody>
          <a:bodyPr/>
          <a:lstStyle/>
          <a:p>
            <a:r>
              <a:rPr lang="en-US" dirty="0">
                <a:solidFill>
                  <a:srgbClr val="0F78D7"/>
                </a:solidFill>
              </a:rPr>
              <a:t>My email address has changed, who do I tell?</a:t>
            </a:r>
          </a:p>
          <a:p>
            <a:pPr lvl="1"/>
            <a:r>
              <a:rPr lang="en-US" dirty="0">
                <a:solidFill>
                  <a:schemeClr val="tx1">
                    <a:lumMod val="95000"/>
                    <a:lumOff val="5000"/>
                  </a:schemeClr>
                </a:solidFill>
              </a:rPr>
              <a:t>Contact your Lead Org and they will submit a form to the LMS Admin with all your new information. </a:t>
            </a: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a:p>
            <a:pPr lvl="1"/>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pPr>
              <a:defRPr/>
            </a:pPr>
            <a:fld id="{B82B859D-BCDE-4EC9-9810-99FB483D7D78}" type="slidenum">
              <a:rPr lang="en-US" smtClean="0"/>
              <a:pPr>
                <a:defRPr/>
              </a:pPr>
              <a:t>9</a:t>
            </a:fld>
            <a:endParaRPr lang="en-US"/>
          </a:p>
        </p:txBody>
      </p:sp>
    </p:spTree>
    <p:extLst>
      <p:ext uri="{BB962C8B-B14F-4D97-AF65-F5344CB8AC3E}">
        <p14:creationId xmlns:p14="http://schemas.microsoft.com/office/powerpoint/2010/main" val="2115877665"/>
      </p:ext>
    </p:extLst>
  </p:cSld>
  <p:clrMapOvr>
    <a:masterClrMapping/>
  </p:clrMapOvr>
  <p:transition spd="med">
    <p:fade/>
  </p:transition>
</p:sld>
</file>

<file path=ppt/theme/theme1.xml><?xml version="1.0" encoding="utf-8"?>
<a:theme xmlns:a="http://schemas.openxmlformats.org/drawingml/2006/main" name="HBE Master Template wBranding">
  <a:themeElements>
    <a:clrScheme name="Custom 1">
      <a:dk1>
        <a:sysClr val="windowText" lastClr="000000"/>
      </a:dk1>
      <a:lt1>
        <a:sysClr val="window" lastClr="FFFFFF"/>
      </a:lt1>
      <a:dk2>
        <a:srgbClr val="17406D"/>
      </a:dk2>
      <a:lt2>
        <a:srgbClr val="DBEFF9"/>
      </a:lt2>
      <a:accent1>
        <a:srgbClr val="073763"/>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ashington Healthplanfinder">
      <a:majorFont>
        <a:latin typeface="Glypha LT Std"/>
        <a:ea typeface=""/>
        <a:cs typeface=""/>
      </a:majorFont>
      <a:minorFont>
        <a:latin typeface="Avenir LT Std 45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9BC1F0B17C22429E9BA70AB4A85767" ma:contentTypeVersion="1" ma:contentTypeDescription="Create a new document." ma:contentTypeScope="" ma:versionID="e1153641db7edf28968d8a91258501be">
  <xsd:schema xmlns:xsd="http://www.w3.org/2001/XMLSchema" xmlns:xs="http://www.w3.org/2001/XMLSchema" xmlns:p="http://schemas.microsoft.com/office/2006/metadata/properties" xmlns:ns3="8976116c-7cb8-46b5-b1e5-b8a23ae4571b" targetNamespace="http://schemas.microsoft.com/office/2006/metadata/properties" ma:root="true" ma:fieldsID="76687e4c1f102e6a849672fdb0beeb38" ns3:_="">
    <xsd:import namespace="8976116c-7cb8-46b5-b1e5-b8a23ae4571b"/>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76116c-7cb8-46b5-b1e5-b8a23ae457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353DA0-A495-4499-A480-D6A231F1696A}">
  <ds:schemaRefs>
    <ds:schemaRef ds:uri="http://schemas.microsoft.com/office/2006/documentManagement/types"/>
    <ds:schemaRef ds:uri="http://www.w3.org/XML/1998/namespace"/>
    <ds:schemaRef ds:uri="http://purl.org/dc/elements/1.1/"/>
    <ds:schemaRef ds:uri="8976116c-7cb8-46b5-b1e5-b8a23ae4571b"/>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0602C57-CE00-4333-A4E7-EED47531B3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76116c-7cb8-46b5-b1e5-b8a23ae457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BC504-03FE-4A13-8464-49C10C10DA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23519</TotalTime>
  <Words>912</Words>
  <Application>Microsoft Office PowerPoint</Application>
  <PresentationFormat>On-screen Show (4:3)</PresentationFormat>
  <Paragraphs>70</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Avenir LT Std 45 Book</vt:lpstr>
      <vt:lpstr>Calibri</vt:lpstr>
      <vt:lpstr>Calibri Light</vt:lpstr>
      <vt:lpstr>Glypha LT Std</vt:lpstr>
      <vt:lpstr>Wingdings</vt:lpstr>
      <vt:lpstr>HBE Master Template wBranding</vt:lpstr>
      <vt:lpstr>Learning Management System</vt:lpstr>
      <vt:lpstr>LMS Demonstration Agenda</vt:lpstr>
      <vt:lpstr>FAQ #5  Where do I find the Navigator Training and Resource Page?</vt:lpstr>
      <vt:lpstr>FAQ #4 – Can I review the PowerPoint while taking the exam?</vt:lpstr>
      <vt:lpstr>FAQ #3– How can I retrieve a copy of my certificates?</vt:lpstr>
      <vt:lpstr>FAQ #2– Why doesn’t my exam open up even though I’ve completed the video?</vt:lpstr>
      <vt:lpstr>FAQ #1 – Can’t login to LMS, why doesn’t my username work?</vt:lpstr>
      <vt:lpstr>FAQ</vt:lpstr>
      <vt:lpstr>FAQs Continued</vt:lpstr>
      <vt:lpstr>Important email addresses to remember</vt:lpstr>
      <vt:lpstr>PowerPoint Presentation</vt:lpstr>
    </vt:vector>
  </TitlesOfParts>
  <Company>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Tracie Cleavelin</dc:creator>
  <cp:lastModifiedBy>Brown, Christine</cp:lastModifiedBy>
  <cp:revision>669</cp:revision>
  <cp:lastPrinted>2017-06-15T23:53:48Z</cp:lastPrinted>
  <dcterms:created xsi:type="dcterms:W3CDTF">2012-12-03T20:55:24Z</dcterms:created>
  <dcterms:modified xsi:type="dcterms:W3CDTF">2017-10-02T18:04:57Z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0x010100859BC1F0B17C22429E9BA70AB4A85767</vt:lpwstr>
  </property>
  <property fmtid="{D5CDD505-2E9C-101B-9397-08002B2CF9AE}" pid="3" name="IsMyDocuments">
    <vt:bool>true</vt:bool>
  </property>
</Properties>
</file>