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277" r:id="rId2"/>
    <p:sldId id="403" r:id="rId3"/>
    <p:sldId id="375" r:id="rId4"/>
    <p:sldId id="363" r:id="rId5"/>
    <p:sldId id="366" r:id="rId6"/>
    <p:sldId id="364" r:id="rId7"/>
    <p:sldId id="354" r:id="rId8"/>
    <p:sldId id="404" r:id="rId9"/>
    <p:sldId id="385" r:id="rId10"/>
    <p:sldId id="381" r:id="rId11"/>
    <p:sldId id="377" r:id="rId12"/>
    <p:sldId id="402" r:id="rId13"/>
    <p:sldId id="378" r:id="rId14"/>
    <p:sldId id="355" r:id="rId15"/>
    <p:sldId id="356" r:id="rId16"/>
    <p:sldId id="357" r:id="rId17"/>
    <p:sldId id="386" r:id="rId18"/>
    <p:sldId id="387" r:id="rId19"/>
    <p:sldId id="388" r:id="rId20"/>
    <p:sldId id="389" r:id="rId21"/>
    <p:sldId id="390" r:id="rId22"/>
    <p:sldId id="401"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403"/>
            <p14:sldId id="375"/>
            <p14:sldId id="363"/>
            <p14:sldId id="366"/>
            <p14:sldId id="364"/>
            <p14:sldId id="354"/>
            <p14:sldId id="404"/>
            <p14:sldId id="385"/>
            <p14:sldId id="381"/>
            <p14:sldId id="377"/>
            <p14:sldId id="402"/>
            <p14:sldId id="378"/>
            <p14:sldId id="355"/>
            <p14:sldId id="356"/>
            <p14:sldId id="357"/>
            <p14:sldId id="386"/>
            <p14:sldId id="387"/>
            <p14:sldId id="388"/>
            <p14:sldId id="389"/>
            <p14:sldId id="390"/>
            <p14:sldId id="401"/>
          </p14:sldIdLst>
        </p14:section>
        <p14:section name="Author Your Presentation" id="{16378913-E5ED-4281-BAF5-F1F938CB0BED}">
          <p14:sldIdLst/>
        </p14:section>
        <p14:section name="Enrich Your Presentation" id="{E2D565D1-BA5E-44E6-A40E-50A644912248}">
          <p14:sldIdLst/>
        </p14:section>
        <p14:section name="Deliver Your Presentation" id="{71D59651-8EFA-4415-9623-98B4C4A8699C}">
          <p14:sldIdLst/>
        </p14:section>
        <p14:section name="There's More!" id="{2E16B512-814A-4DC1-A986-25475E10E0E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9825" autoAdjust="0"/>
  </p:normalViewPr>
  <p:slideViewPr>
    <p:cSldViewPr>
      <p:cViewPr varScale="1">
        <p:scale>
          <a:sx n="80" d="100"/>
          <a:sy n="80" d="100"/>
        </p:scale>
        <p:origin x="1632" y="29"/>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40" d="100"/>
        <a:sy n="140" d="100"/>
      </p:scale>
      <p:origin x="0" y="-12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707618BF-6877-49E7-98DF-85F56F7A2ABF}" type="datetimeFigureOut">
              <a:rPr lang="en-US" smtClean="0"/>
              <a:t>10/3/2017</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D1D8D51-7505-47BE-8E3D-CFBBF0FBDDCD}" type="slidenum">
              <a:rPr lang="en-US" smtClean="0"/>
              <a:t>‹#›</a:t>
            </a:fld>
            <a:endParaRPr lang="en-US"/>
          </a:p>
        </p:txBody>
      </p:sp>
    </p:spTree>
    <p:extLst>
      <p:ext uri="{BB962C8B-B14F-4D97-AF65-F5344CB8AC3E}">
        <p14:creationId xmlns:p14="http://schemas.microsoft.com/office/powerpoint/2010/main" val="970728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0F830A1-3891-4B82-A120-081866556DA0}" type="datetimeFigureOut">
              <a:rPr lang="en-US" smtClean="0"/>
              <a:pPr/>
              <a:t>10/3/2017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39447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96946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B7345-3FC0-4FBE-8C45-AE8086AA208A}" type="slidenum">
              <a:rPr lang="en-US" smtClean="0"/>
              <a:t>3</a:t>
            </a:fld>
            <a:endParaRPr lang="en-US" dirty="0"/>
          </a:p>
        </p:txBody>
      </p:sp>
    </p:spTree>
    <p:extLst>
      <p:ext uri="{BB962C8B-B14F-4D97-AF65-F5344CB8AC3E}">
        <p14:creationId xmlns:p14="http://schemas.microsoft.com/office/powerpoint/2010/main" val="251565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99CC7-BD19-4C73-89FE-B439467B6F19}" type="slidenum">
              <a:rPr lang="en-US" smtClean="0"/>
              <a:t>5</a:t>
            </a:fld>
            <a:endParaRPr lang="en-US" dirty="0"/>
          </a:p>
        </p:txBody>
      </p:sp>
    </p:spTree>
    <p:extLst>
      <p:ext uri="{BB962C8B-B14F-4D97-AF65-F5344CB8AC3E}">
        <p14:creationId xmlns:p14="http://schemas.microsoft.com/office/powerpoint/2010/main" val="3358882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B7345-3FC0-4FBE-8C45-AE8086AA208A}" type="slidenum">
              <a:rPr lang="en-US" smtClean="0"/>
              <a:t>7</a:t>
            </a:fld>
            <a:endParaRPr lang="en-US" dirty="0"/>
          </a:p>
        </p:txBody>
      </p:sp>
    </p:spTree>
    <p:extLst>
      <p:ext uri="{BB962C8B-B14F-4D97-AF65-F5344CB8AC3E}">
        <p14:creationId xmlns:p14="http://schemas.microsoft.com/office/powerpoint/2010/main" val="4220489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B7345-3FC0-4FBE-8C45-AE8086AA208A}" type="slidenum">
              <a:rPr lang="en-US" smtClean="0"/>
              <a:t>9</a:t>
            </a:fld>
            <a:endParaRPr lang="en-US" dirty="0"/>
          </a:p>
        </p:txBody>
      </p:sp>
    </p:spTree>
    <p:extLst>
      <p:ext uri="{BB962C8B-B14F-4D97-AF65-F5344CB8AC3E}">
        <p14:creationId xmlns:p14="http://schemas.microsoft.com/office/powerpoint/2010/main" val="422048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45F6DF-C159-4846-B220-8FBDDDBA30D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78225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B7345-3FC0-4FBE-8C45-AE8086AA208A}" type="slidenum">
              <a:rPr lang="en-US" smtClean="0"/>
              <a:t>16</a:t>
            </a:fld>
            <a:endParaRPr lang="en-US" dirty="0"/>
          </a:p>
        </p:txBody>
      </p:sp>
    </p:spTree>
    <p:extLst>
      <p:ext uri="{BB962C8B-B14F-4D97-AF65-F5344CB8AC3E}">
        <p14:creationId xmlns:p14="http://schemas.microsoft.com/office/powerpoint/2010/main" val="51037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defRPr>
            </a:lvl1pPr>
            <a:lvl2pPr marL="744076" indent="-286182">
              <a:defRPr sz="2000">
                <a:solidFill>
                  <a:schemeClr val="tx1"/>
                </a:solidFill>
                <a:latin typeface="Arial" pitchFamily="34" charset="0"/>
              </a:defRPr>
            </a:lvl2pPr>
            <a:lvl3pPr marL="1144731" indent="-228946">
              <a:defRPr sz="2000">
                <a:solidFill>
                  <a:schemeClr val="tx1"/>
                </a:solidFill>
                <a:latin typeface="Arial" pitchFamily="34" charset="0"/>
              </a:defRPr>
            </a:lvl3pPr>
            <a:lvl4pPr marL="1602624" indent="-228946">
              <a:defRPr sz="2000">
                <a:solidFill>
                  <a:schemeClr val="tx1"/>
                </a:solidFill>
                <a:latin typeface="Arial" pitchFamily="34" charset="0"/>
              </a:defRPr>
            </a:lvl4pPr>
            <a:lvl5pPr marL="2060517" indent="-228946">
              <a:defRPr sz="2000">
                <a:solidFill>
                  <a:schemeClr val="tx1"/>
                </a:solidFill>
                <a:latin typeface="Arial" pitchFamily="34" charset="0"/>
              </a:defRPr>
            </a:lvl5pPr>
            <a:lvl6pPr marL="2518409" indent="-228946" eaLnBrk="0" fontAlgn="base" hangingPunct="0">
              <a:spcBef>
                <a:spcPct val="0"/>
              </a:spcBef>
              <a:spcAft>
                <a:spcPct val="0"/>
              </a:spcAft>
              <a:defRPr sz="2000">
                <a:solidFill>
                  <a:schemeClr val="tx1"/>
                </a:solidFill>
                <a:latin typeface="Arial" pitchFamily="34" charset="0"/>
              </a:defRPr>
            </a:lvl6pPr>
            <a:lvl7pPr marL="2976301" indent="-228946" eaLnBrk="0" fontAlgn="base" hangingPunct="0">
              <a:spcBef>
                <a:spcPct val="0"/>
              </a:spcBef>
              <a:spcAft>
                <a:spcPct val="0"/>
              </a:spcAft>
              <a:defRPr sz="2000">
                <a:solidFill>
                  <a:schemeClr val="tx1"/>
                </a:solidFill>
                <a:latin typeface="Arial" pitchFamily="34" charset="0"/>
              </a:defRPr>
            </a:lvl7pPr>
            <a:lvl8pPr marL="3434194" indent="-228946" eaLnBrk="0" fontAlgn="base" hangingPunct="0">
              <a:spcBef>
                <a:spcPct val="0"/>
              </a:spcBef>
              <a:spcAft>
                <a:spcPct val="0"/>
              </a:spcAft>
              <a:defRPr sz="2000">
                <a:solidFill>
                  <a:schemeClr val="tx1"/>
                </a:solidFill>
                <a:latin typeface="Arial" pitchFamily="34" charset="0"/>
              </a:defRPr>
            </a:lvl8pPr>
            <a:lvl9pPr marL="3892087" indent="-228946" eaLnBrk="0" fontAlgn="base" hangingPunct="0">
              <a:spcBef>
                <a:spcPct val="0"/>
              </a:spcBef>
              <a:spcAft>
                <a:spcPct val="0"/>
              </a:spcAft>
              <a:defRPr sz="2000">
                <a:solidFill>
                  <a:schemeClr val="tx1"/>
                </a:solidFill>
                <a:latin typeface="Arial" pitchFamily="34" charset="0"/>
              </a:defRPr>
            </a:lvl9pPr>
          </a:lstStyle>
          <a:p>
            <a:fld id="{0651CEBE-36B5-4FD2-A3C0-C98D452DEABB}" type="slidenum">
              <a:rPr lang="en-US" altLang="en-US" sz="1200"/>
              <a:pPr/>
              <a:t>19</a:t>
            </a:fld>
            <a:endParaRPr lang="en-US" altLang="en-US" sz="1200" dirty="0"/>
          </a:p>
        </p:txBody>
      </p:sp>
      <p:sp>
        <p:nvSpPr>
          <p:cNvPr id="50179" name="Rectangle 2"/>
          <p:cNvSpPr>
            <a:spLocks noGrp="1" noRot="1" noChangeAspect="1" noChangeArrowheads="1" noTextEdit="1"/>
          </p:cNvSpPr>
          <p:nvPr>
            <p:ph type="sldImg"/>
          </p:nvPr>
        </p:nvSpPr>
        <p:spPr>
          <a:xfrm>
            <a:off x="1187450" y="700088"/>
            <a:ext cx="4651375" cy="3487737"/>
          </a:xfrm>
          <a:ln w="12700" cap="flat"/>
        </p:spPr>
      </p:sp>
      <p:sp>
        <p:nvSpPr>
          <p:cNvPr id="50180" name="Rectangle 3"/>
          <p:cNvSpPr>
            <a:spLocks noGrp="1" noChangeArrowheads="1"/>
          </p:cNvSpPr>
          <p:nvPr>
            <p:ph type="body" idx="1"/>
          </p:nvPr>
        </p:nvSpPr>
        <p:spPr>
          <a:xfrm>
            <a:off x="936733" y="4422459"/>
            <a:ext cx="5149637" cy="4188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01" tIns="46102" rIns="92201" bIns="46102"/>
          <a:lstStyle/>
          <a:p>
            <a:pPr eaLnBrk="1" hangingPunct="1"/>
            <a:endParaRPr lang="en-US" altLang="en-US" dirty="0">
              <a:latin typeface="Arial" pitchFamily="34" charset="0"/>
            </a:endParaRPr>
          </a:p>
        </p:txBody>
      </p:sp>
    </p:spTree>
    <p:extLst>
      <p:ext uri="{BB962C8B-B14F-4D97-AF65-F5344CB8AC3E}">
        <p14:creationId xmlns:p14="http://schemas.microsoft.com/office/powerpoint/2010/main" val="395191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8B7345-3FC0-4FBE-8C45-AE8086AA208A}" type="slidenum">
              <a:rPr lang="en-US" smtClean="0"/>
              <a:t>20</a:t>
            </a:fld>
            <a:endParaRPr lang="en-US" dirty="0"/>
          </a:p>
        </p:txBody>
      </p:sp>
    </p:spTree>
    <p:extLst>
      <p:ext uri="{BB962C8B-B14F-4D97-AF65-F5344CB8AC3E}">
        <p14:creationId xmlns:p14="http://schemas.microsoft.com/office/powerpoint/2010/main" val="1640179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10/3/2017</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10/3/2017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a:t>Click icon to add media</a:t>
            </a: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10/3/2017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8050E-B668-4FA7-85AD-C750C80A6E9B}"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10/3/2017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mall 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14239" y="472333"/>
            <a:ext cx="8315523" cy="681704"/>
          </a:xfrm>
        </p:spPr>
        <p:txBody>
          <a:bodyPr lIns="0" tIns="0" rIns="0" bIns="0" anchor="t" anchorCtr="0">
            <a:normAutofit/>
          </a:bodyPr>
          <a:lstStyle>
            <a:lvl1pPr algn="l" defTabSz="914400" rtl="0" eaLnBrk="1" latinLnBrk="0" hangingPunct="1">
              <a:lnSpc>
                <a:spcPct val="90000"/>
              </a:lnSpc>
              <a:spcBef>
                <a:spcPct val="0"/>
              </a:spcBef>
              <a:buNone/>
              <a:defRPr lang="en-US" sz="2600" b="0" i="1" u="none" kern="1200" spc="80" baseline="0" dirty="0">
                <a:solidFill>
                  <a:srgbClr val="216B87"/>
                </a:solidFill>
                <a:uFill>
                  <a:solidFill>
                    <a:schemeClr val="accent3"/>
                  </a:solidFill>
                </a:uFill>
                <a:latin typeface="Franklin Gothic Demi"/>
                <a:ea typeface="+mj-ea"/>
                <a:cs typeface="+mj-cs"/>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Franklin Gothic Book" panose="020B05030201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Franklin Gothic Book" panose="020B0503020102020204" pitchFamily="34" charset="0"/>
              </a:defRPr>
            </a:lvl1pPr>
          </a:lstStyle>
          <a:p>
            <a:endParaRPr lang="en-US" dirty="0"/>
          </a:p>
        </p:txBody>
      </p:sp>
      <p:sp>
        <p:nvSpPr>
          <p:cNvPr id="6" name="Slide Number Placeholder 5"/>
          <p:cNvSpPr>
            <a:spLocks noGrp="1"/>
          </p:cNvSpPr>
          <p:nvPr>
            <p:ph type="sldNum" sz="quarter" idx="12"/>
          </p:nvPr>
        </p:nvSpPr>
        <p:spPr>
          <a:xfrm>
            <a:off x="6476869" y="6375271"/>
            <a:ext cx="2057400" cy="365125"/>
          </a:xfrm>
        </p:spPr>
        <p:txBody>
          <a:bodyPr/>
          <a:lstStyle>
            <a:lvl1pPr>
              <a:defRPr>
                <a:latin typeface="Franklin Gothic Book" panose="020B0503020102020204" pitchFamily="34" charset="0"/>
              </a:defRPr>
            </a:lvl1pPr>
          </a:lstStyle>
          <a:p>
            <a:fld id="{C1FBBD93-D250-4539-A27E-B94B06C2EDBD}" type="slidenum">
              <a:rPr lang="en-US" smtClean="0"/>
              <a:pPr/>
              <a:t>‹#›</a:t>
            </a:fld>
            <a:endParaRPr lang="en-US" dirty="0"/>
          </a:p>
        </p:txBody>
      </p:sp>
      <p:cxnSp>
        <p:nvCxnSpPr>
          <p:cNvPr id="8" name="Straight Connector 7"/>
          <p:cNvCxnSpPr/>
          <p:nvPr userDrawn="1"/>
        </p:nvCxnSpPr>
        <p:spPr>
          <a:xfrm>
            <a:off x="414118" y="899999"/>
            <a:ext cx="8321040" cy="0"/>
          </a:xfrm>
          <a:prstGeom prst="line">
            <a:avLst/>
          </a:prstGeom>
          <a:ln w="12700">
            <a:solidFill>
              <a:srgbClr val="FF593D"/>
            </a:solidFill>
          </a:ln>
        </p:spPr>
        <p:style>
          <a:lnRef idx="1">
            <a:schemeClr val="accent2"/>
          </a:lnRef>
          <a:fillRef idx="0">
            <a:schemeClr val="accent2"/>
          </a:fillRef>
          <a:effectRef idx="0">
            <a:schemeClr val="accent2"/>
          </a:effectRef>
          <a:fontRef idx="minor">
            <a:schemeClr val="tx1"/>
          </a:fontRef>
        </p:style>
      </p:cxnSp>
      <p:sp>
        <p:nvSpPr>
          <p:cNvPr id="7" name="Content Placeholder 2"/>
          <p:cNvSpPr>
            <a:spLocks noGrp="1"/>
          </p:cNvSpPr>
          <p:nvPr>
            <p:ph idx="1"/>
          </p:nvPr>
        </p:nvSpPr>
        <p:spPr>
          <a:xfrm>
            <a:off x="422517" y="1311691"/>
            <a:ext cx="8307274" cy="4865272"/>
          </a:xfrm>
        </p:spPr>
        <p:txBody>
          <a:bodyPr/>
          <a:lstStyle>
            <a:lvl1pPr>
              <a:buClr>
                <a:srgbClr val="FF0000"/>
              </a:buClr>
              <a:defRPr baseline="0">
                <a:latin typeface="Franklin Gothic Book" panose="020B0503020102020204" pitchFamily="34" charset="0"/>
              </a:defRPr>
            </a:lvl1pPr>
            <a:lvl2pPr>
              <a:buClr>
                <a:srgbClr val="FF0000"/>
              </a:buClr>
              <a:defRPr baseline="0">
                <a:latin typeface="Franklin Gothic Book" panose="020B0503020102020204" pitchFamily="34" charset="0"/>
              </a:defRPr>
            </a:lvl2pPr>
            <a:lvl3pPr>
              <a:buClr>
                <a:srgbClr val="FF0000"/>
              </a:buClr>
              <a:defRPr baseline="0">
                <a:latin typeface="Franklin Gothic Book" panose="020B0503020102020204" pitchFamily="34" charset="0"/>
              </a:defRPr>
            </a:lvl3pPr>
            <a:lvl4pPr>
              <a:buClr>
                <a:srgbClr val="FF0000"/>
              </a:buClr>
              <a:defRPr baseline="0">
                <a:latin typeface="Franklin Gothic Book" panose="020B0503020102020204" pitchFamily="34" charset="0"/>
              </a:defRPr>
            </a:lvl4pPr>
            <a:lvl5pPr>
              <a:buClr>
                <a:srgbClr val="FF0000"/>
              </a:buClr>
              <a:defRPr baseline="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033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10/3/2017</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10/3/2017</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10/3/2017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10/3/2017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10/3/2017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10/3/2017</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10/3/2017</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10/3/2017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8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kingcounty.gov/depts/health/locations/health-insurance/access-and-outreach/navigator-assistance.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mailto:jennifer.covert@kingcounty.gov" TargetMode="External"/><Relationship Id="rId3" Type="http://schemas.openxmlformats.org/officeDocument/2006/relationships/hyperlink" Target="mailto:miguel.urquiza@kingcounty.gov" TargetMode="External"/><Relationship Id="rId7" Type="http://schemas.openxmlformats.org/officeDocument/2006/relationships/hyperlink" Target="mailto:luis.salazar@kingcounty.gov" TargetMode="External"/><Relationship Id="rId2" Type="http://schemas.openxmlformats.org/officeDocument/2006/relationships/hyperlink" Target="mailto:cindy.mai@kingcounty.gov" TargetMode="External"/><Relationship Id="rId1" Type="http://schemas.openxmlformats.org/officeDocument/2006/relationships/slideLayout" Target="../slideLayouts/slideLayout14.xml"/><Relationship Id="rId6" Type="http://schemas.openxmlformats.org/officeDocument/2006/relationships/hyperlink" Target="mailto:callista.kennedy@kingcounty.gov" TargetMode="External"/><Relationship Id="rId5" Type="http://schemas.openxmlformats.org/officeDocument/2006/relationships/hyperlink" Target="mailto:carmen.olvera@kingcounty.gov" TargetMode="External"/><Relationship Id="rId4" Type="http://schemas.openxmlformats.org/officeDocument/2006/relationships/hyperlink" Target="mailto:Bishaw.Gezie@kingcounty.gov" TargetMode="External"/><Relationship Id="rId9" Type="http://schemas.openxmlformats.org/officeDocument/2006/relationships/hyperlink" Target="http://www.kingcounty.gov/health/acc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sz="3600" b="1" dirty="0">
                <a:solidFill>
                  <a:schemeClr val="tx1"/>
                </a:solidFill>
              </a:rPr>
              <a:t>Public Health-Seattle &amp; King County</a:t>
            </a:r>
          </a:p>
        </p:txBody>
      </p:sp>
      <p:sp>
        <p:nvSpPr>
          <p:cNvPr id="5" name="Title 4"/>
          <p:cNvSpPr>
            <a:spLocks noGrp="1"/>
          </p:cNvSpPr>
          <p:nvPr>
            <p:ph type="title"/>
          </p:nvPr>
        </p:nvSpPr>
        <p:spPr>
          <a:xfrm>
            <a:off x="228600" y="3048000"/>
            <a:ext cx="7239000" cy="1828800"/>
          </a:xfrm>
        </p:spPr>
        <p:txBody>
          <a:bodyPr>
            <a:normAutofit/>
          </a:bodyPr>
          <a:lstStyle/>
          <a:p>
            <a:pPr algn="l"/>
            <a:r>
              <a:rPr lang="en-US" sz="4000" b="0" dirty="0">
                <a:solidFill>
                  <a:srgbClr val="7BCF27"/>
                </a:solidFill>
                <a:latin typeface="Calibri" pitchFamily="34" charset="0"/>
              </a:rPr>
              <a:t/>
            </a:r>
            <a:br>
              <a:rPr lang="en-US" sz="4000" b="0" dirty="0">
                <a:solidFill>
                  <a:srgbClr val="7BCF27"/>
                </a:solidFill>
                <a:latin typeface="Calibri" pitchFamily="34" charset="0"/>
              </a:rPr>
            </a:br>
            <a:r>
              <a:rPr lang="en-US" sz="4000" b="0" dirty="0" smtClean="0">
                <a:solidFill>
                  <a:srgbClr val="7BCF27"/>
                </a:solidFill>
                <a:latin typeface="Calibri" pitchFamily="34" charset="0"/>
              </a:rPr>
              <a:t>When to Submit an Error Ticket</a:t>
            </a:r>
            <a:endParaRPr lang="en-US" sz="4000" b="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35052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13769" y="5181600"/>
            <a:ext cx="4510915" cy="923330"/>
          </a:xfrm>
          <a:prstGeom prst="rect">
            <a:avLst/>
          </a:prstGeom>
          <a:noFill/>
        </p:spPr>
        <p:txBody>
          <a:bodyPr wrap="none" rtlCol="0">
            <a:spAutoFit/>
          </a:bodyPr>
          <a:lstStyle/>
          <a:p>
            <a:pPr algn="ctr"/>
            <a:r>
              <a:rPr lang="en-US" b="1" dirty="0" smtClean="0">
                <a:solidFill>
                  <a:schemeClr val="bg1"/>
                </a:solidFill>
              </a:rPr>
              <a:t>Callista Kennedy</a:t>
            </a:r>
            <a:endParaRPr lang="en-US" b="1" dirty="0" smtClean="0">
              <a:solidFill>
                <a:schemeClr val="bg1"/>
              </a:solidFill>
            </a:endParaRPr>
          </a:p>
          <a:p>
            <a:pPr algn="ctr"/>
            <a:r>
              <a:rPr lang="en-US" b="1" dirty="0" smtClean="0">
                <a:solidFill>
                  <a:schemeClr val="bg1"/>
                </a:solidFill>
              </a:rPr>
              <a:t>Project Program Manager/Access &amp; Outreach</a:t>
            </a:r>
          </a:p>
          <a:p>
            <a:pPr algn="ctr"/>
            <a:r>
              <a:rPr lang="en-US" b="1" dirty="0" smtClean="0">
                <a:solidFill>
                  <a:schemeClr val="bg1"/>
                </a:solidFill>
              </a:rPr>
              <a:t>(206) 263-8368</a:t>
            </a:r>
            <a:endParaRPr lang="en-US"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858000" cy="762000"/>
          </a:xfrm>
        </p:spPr>
        <p:txBody>
          <a:bodyPr>
            <a:normAutofit fontScale="90000"/>
          </a:bodyPr>
          <a:lstStyle/>
          <a:p>
            <a:r>
              <a:rPr lang="en-US" sz="3600" b="1" cap="none" dirty="0" smtClean="0"/>
              <a:t>3069</a:t>
            </a:r>
            <a:r>
              <a:rPr lang="en-US" sz="3600" cap="none" dirty="0">
                <a:latin typeface="Franklin Gothic Book" panose="020B0503020102020204" pitchFamily="34" charset="0"/>
              </a:rPr>
              <a:t/>
            </a:r>
            <a:br>
              <a:rPr lang="en-US" sz="3600" cap="none" dirty="0">
                <a:latin typeface="Franklin Gothic Book" panose="020B0503020102020204" pitchFamily="34" charset="0"/>
              </a:rPr>
            </a:br>
            <a:endParaRPr lang="en-US" dirty="0">
              <a:latin typeface="Franklin Gothic Book" panose="020B0503020102020204" pitchFamily="34" charset="0"/>
            </a:endParaRPr>
          </a:p>
        </p:txBody>
      </p:sp>
      <p:sp>
        <p:nvSpPr>
          <p:cNvPr id="3" name="Content Placeholder 2"/>
          <p:cNvSpPr>
            <a:spLocks noGrp="1"/>
          </p:cNvSpPr>
          <p:nvPr>
            <p:ph idx="1"/>
          </p:nvPr>
        </p:nvSpPr>
        <p:spPr>
          <a:xfrm>
            <a:off x="457200" y="1066800"/>
            <a:ext cx="8229600" cy="5059363"/>
          </a:xfrm>
        </p:spPr>
        <p:txBody>
          <a:bodyPr>
            <a:normAutofit/>
          </a:bodyPr>
          <a:lstStyle/>
          <a:p>
            <a:pPr lvl="0"/>
            <a:r>
              <a:rPr lang="en-US" sz="2400" b="1" dirty="0">
                <a:solidFill>
                  <a:schemeClr val="accent2">
                    <a:lumMod val="75000"/>
                  </a:schemeClr>
                </a:solidFill>
              </a:rPr>
              <a:t>Occurs when</a:t>
            </a:r>
            <a:r>
              <a:rPr lang="en-US" sz="2400" dirty="0">
                <a:solidFill>
                  <a:schemeClr val="accent2">
                    <a:lumMod val="75000"/>
                  </a:schemeClr>
                </a:solidFill>
              </a:rPr>
              <a:t> </a:t>
            </a:r>
            <a:r>
              <a:rPr lang="en-US" sz="2400" dirty="0"/>
              <a:t>there is an existing change-reporting request that is pending in our system. This is also possible when an application is submitted when the system is very slow and clicks the submit button multiple times. </a:t>
            </a:r>
            <a:endParaRPr lang="en-US" sz="2400" dirty="0" smtClean="0"/>
          </a:p>
          <a:p>
            <a:pPr lvl="0"/>
            <a:endParaRPr lang="en-US" sz="2400" dirty="0"/>
          </a:p>
          <a:p>
            <a:pPr lvl="0"/>
            <a:r>
              <a:rPr lang="en-US" sz="2400" b="1" dirty="0">
                <a:solidFill>
                  <a:schemeClr val="accent2">
                    <a:lumMod val="75000"/>
                  </a:schemeClr>
                </a:solidFill>
              </a:rPr>
              <a:t>Resolution</a:t>
            </a:r>
            <a:r>
              <a:rPr lang="en-US" sz="2400" dirty="0">
                <a:solidFill>
                  <a:schemeClr val="accent2">
                    <a:lumMod val="75000"/>
                  </a:schemeClr>
                </a:solidFill>
              </a:rPr>
              <a:t>: </a:t>
            </a:r>
            <a:r>
              <a:rPr lang="en-US" sz="2400" dirty="0"/>
              <a:t>Wait 5 minutes and log back into their account. Changes take time to take effect. Attempt to re-determine eligibility/resubmit the application.  If you continue to get the same error code after following the resolution steps provided, refer to your Troubleshooting Desk Aid for further instructions.</a:t>
            </a:r>
          </a:p>
          <a:p>
            <a:pPr marL="365125" lvl="1" indent="0">
              <a:buNone/>
            </a:pPr>
            <a:endParaRPr lang="en-US" dirty="0">
              <a:latin typeface="Franklin Gothic Book" panose="020B0503020102020204" pitchFamily="34" charset="0"/>
            </a:endParaRPr>
          </a:p>
        </p:txBody>
      </p:sp>
      <p:sp>
        <p:nvSpPr>
          <p:cNvPr id="4" name="Slide Number Placeholder 3"/>
          <p:cNvSpPr>
            <a:spLocks noGrp="1"/>
          </p:cNvSpPr>
          <p:nvPr>
            <p:ph type="sldNum" sz="quarter" idx="12"/>
          </p:nvPr>
        </p:nvSpPr>
        <p:spPr/>
        <p:txBody>
          <a:bodyPr/>
          <a:lstStyle/>
          <a:p>
            <a:pPr>
              <a:defRPr/>
            </a:pPr>
            <a:fld id="{388A37AE-89CB-46F6-AF6A-F91D63F75764}" type="slidenum">
              <a:rPr lang="en-US" smtClean="0">
                <a:solidFill>
                  <a:prstClr val="white"/>
                </a:solidFill>
              </a:rPr>
              <a:pPr>
                <a:defRPr/>
              </a:pPr>
              <a:t>10</a:t>
            </a:fld>
            <a:endParaRPr lang="en-US" dirty="0">
              <a:solidFill>
                <a:prstClr val="white"/>
              </a:solidFill>
            </a:endParaRPr>
          </a:p>
        </p:txBody>
      </p:sp>
    </p:spTree>
    <p:extLst>
      <p:ext uri="{BB962C8B-B14F-4D97-AF65-F5344CB8AC3E}">
        <p14:creationId xmlns:p14="http://schemas.microsoft.com/office/powerpoint/2010/main" val="263392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Franklin Gothic Book" panose="020B0503020102020204" pitchFamily="34" charset="0"/>
              </a:rPr>
              <a:t>What if the Resolution Doesn’t Work</a:t>
            </a:r>
            <a:endParaRPr lang="en-US" dirty="0"/>
          </a:p>
        </p:txBody>
      </p:sp>
      <p:pic>
        <p:nvPicPr>
          <p:cNvPr id="5" name="Picture 4"/>
          <p:cNvPicPr>
            <a:picLocks noChangeAspect="1"/>
          </p:cNvPicPr>
          <p:nvPr/>
        </p:nvPicPr>
        <p:blipFill rotWithShape="1">
          <a:blip r:embed="rId2"/>
          <a:srcRect l="28846" t="47656" r="29487" b="20313"/>
          <a:stretch/>
        </p:blipFill>
        <p:spPr>
          <a:xfrm>
            <a:off x="1295400" y="1428749"/>
            <a:ext cx="6019800" cy="3600451"/>
          </a:xfrm>
          <a:prstGeom prst="rect">
            <a:avLst/>
          </a:prstGeom>
        </p:spPr>
      </p:pic>
      <p:sp>
        <p:nvSpPr>
          <p:cNvPr id="6" name="TextBox 5"/>
          <p:cNvSpPr txBox="1"/>
          <p:nvPr/>
        </p:nvSpPr>
        <p:spPr>
          <a:xfrm>
            <a:off x="464755" y="986134"/>
            <a:ext cx="7173310" cy="461665"/>
          </a:xfrm>
          <a:prstGeom prst="rect">
            <a:avLst/>
          </a:prstGeom>
          <a:noFill/>
        </p:spPr>
        <p:txBody>
          <a:bodyPr wrap="square" rtlCol="0">
            <a:spAutoFit/>
          </a:bodyPr>
          <a:lstStyle/>
          <a:p>
            <a:r>
              <a:rPr lang="en-US" sz="2400" dirty="0" smtClean="0">
                <a:solidFill>
                  <a:schemeClr val="accent2">
                    <a:lumMod val="75000"/>
                  </a:schemeClr>
                </a:solidFill>
              </a:rPr>
              <a:t>This is when we refer to the Escalation in the Desk Aid</a:t>
            </a:r>
            <a:endParaRPr lang="en-US" sz="2400" dirty="0">
              <a:solidFill>
                <a:schemeClr val="accent2">
                  <a:lumMod val="75000"/>
                </a:schemeClr>
              </a:solidFill>
            </a:endParaRPr>
          </a:p>
        </p:txBody>
      </p:sp>
      <p:sp>
        <p:nvSpPr>
          <p:cNvPr id="7" name="TextBox 6"/>
          <p:cNvSpPr txBox="1"/>
          <p:nvPr/>
        </p:nvSpPr>
        <p:spPr>
          <a:xfrm>
            <a:off x="1143000" y="5181600"/>
            <a:ext cx="6324600" cy="923330"/>
          </a:xfrm>
          <a:prstGeom prst="rect">
            <a:avLst/>
          </a:prstGeom>
          <a:noFill/>
        </p:spPr>
        <p:txBody>
          <a:bodyPr wrap="square" rtlCol="0">
            <a:spAutoFit/>
          </a:bodyPr>
          <a:lstStyle/>
          <a:p>
            <a:r>
              <a:rPr lang="en-US" dirty="0" smtClean="0">
                <a:solidFill>
                  <a:srgbClr val="FF0000"/>
                </a:solidFill>
              </a:rPr>
              <a:t>A ticket isn’t always necessary, many codes are resolved by the Exchange in over night batches.  Follow the Desk Aid instructions for when to request a Ticket</a:t>
            </a:r>
            <a:endParaRPr lang="en-US" dirty="0">
              <a:solidFill>
                <a:srgbClr val="FF0000"/>
              </a:solidFill>
            </a:endParaRPr>
          </a:p>
        </p:txBody>
      </p:sp>
    </p:spTree>
    <p:extLst>
      <p:ext uri="{BB962C8B-B14F-4D97-AF65-F5344CB8AC3E}">
        <p14:creationId xmlns:p14="http://schemas.microsoft.com/office/powerpoint/2010/main" val="187431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HCA Error Codes</a:t>
            </a:r>
            <a:endParaRPr lang="en-US" dirty="0"/>
          </a:p>
        </p:txBody>
      </p:sp>
      <p:sp>
        <p:nvSpPr>
          <p:cNvPr id="3" name="Content Placeholder 2"/>
          <p:cNvSpPr>
            <a:spLocks noGrp="1"/>
          </p:cNvSpPr>
          <p:nvPr>
            <p:ph idx="1"/>
          </p:nvPr>
        </p:nvSpPr>
        <p:spPr>
          <a:xfrm>
            <a:off x="228600" y="1219200"/>
            <a:ext cx="8534400" cy="4525963"/>
          </a:xfrm>
        </p:spPr>
        <p:txBody>
          <a:bodyPr>
            <a:normAutofit/>
          </a:bodyPr>
          <a:lstStyle/>
          <a:p>
            <a:pPr marL="457200">
              <a:spcBef>
                <a:spcPts val="0"/>
              </a:spcBef>
              <a:buNone/>
              <a:defRPr/>
            </a:pPr>
            <a:r>
              <a:rPr lang="en-US" sz="3000" b="1" dirty="0" smtClean="0">
                <a:latin typeface="Franklin Gothic Book" panose="020B0503020102020204" pitchFamily="34" charset="0"/>
              </a:rPr>
              <a:t>There are certain error codes that are generated by ACES and Must be resolved by HCA</a:t>
            </a:r>
            <a:endParaRPr lang="en-US" sz="4700" dirty="0">
              <a:latin typeface="Franklin Gothic Book" panose="020B0503020102020204" pitchFamily="34" charset="0"/>
            </a:endParaRPr>
          </a:p>
          <a:p>
            <a:pPr marL="2914650" lvl="5" indent="-171450">
              <a:spcBef>
                <a:spcPts val="0"/>
              </a:spcBef>
              <a:defRPr/>
            </a:pPr>
            <a:r>
              <a:rPr lang="en-US" sz="2800" dirty="0" smtClean="0">
                <a:latin typeface="Franklin Gothic Book" panose="020B0503020102020204" pitchFamily="34" charset="0"/>
              </a:rPr>
              <a:t>3013</a:t>
            </a:r>
          </a:p>
          <a:p>
            <a:pPr marL="2914650" lvl="5" indent="-171450">
              <a:spcBef>
                <a:spcPts val="0"/>
              </a:spcBef>
              <a:defRPr/>
            </a:pPr>
            <a:r>
              <a:rPr lang="en-US" sz="2800" dirty="0" smtClean="0">
                <a:latin typeface="Franklin Gothic Book" panose="020B0503020102020204" pitchFamily="34" charset="0"/>
              </a:rPr>
              <a:t>3059</a:t>
            </a:r>
          </a:p>
          <a:p>
            <a:pPr marL="2914650" lvl="5" indent="-171450">
              <a:spcBef>
                <a:spcPts val="0"/>
              </a:spcBef>
              <a:defRPr/>
            </a:pPr>
            <a:r>
              <a:rPr lang="en-US" sz="2800" dirty="0" smtClean="0">
                <a:latin typeface="Franklin Gothic Book" panose="020B0503020102020204" pitchFamily="34" charset="0"/>
              </a:rPr>
              <a:t>3066</a:t>
            </a:r>
          </a:p>
          <a:p>
            <a:pPr marL="2914650" lvl="5" indent="-171450">
              <a:spcBef>
                <a:spcPts val="0"/>
              </a:spcBef>
              <a:defRPr/>
            </a:pPr>
            <a:r>
              <a:rPr lang="en-US" sz="2800" dirty="0" smtClean="0">
                <a:latin typeface="Franklin Gothic Book" panose="020B0503020102020204" pitchFamily="34" charset="0"/>
              </a:rPr>
              <a:t>3068</a:t>
            </a:r>
            <a:endParaRPr lang="en-US" sz="2800" dirty="0">
              <a:latin typeface="Franklin Gothic Book" panose="020B0503020102020204" pitchFamily="34" charset="0"/>
            </a:endParaRPr>
          </a:p>
          <a:p>
            <a:pPr marL="2914650" lvl="5" indent="-171450">
              <a:spcBef>
                <a:spcPts val="0"/>
              </a:spcBef>
              <a:defRPr/>
            </a:pPr>
            <a:r>
              <a:rPr lang="en-US" sz="2800" dirty="0" smtClean="0">
                <a:latin typeface="Franklin Gothic Book" panose="020B0503020102020204" pitchFamily="34" charset="0"/>
              </a:rPr>
              <a:t>3074</a:t>
            </a:r>
            <a:endParaRPr lang="en-US" sz="6000" dirty="0">
              <a:latin typeface="Franklin Gothic Book" panose="020B0503020102020204" pitchFamily="34" charset="0"/>
            </a:endParaRPr>
          </a:p>
          <a:p>
            <a:pPr marL="0" lvl="2" indent="0">
              <a:buNone/>
            </a:pPr>
            <a:r>
              <a:rPr lang="en-US" sz="3200" dirty="0">
                <a:solidFill>
                  <a:srgbClr val="00B050"/>
                </a:solidFill>
                <a:latin typeface="Franklin Gothic Book" panose="020B0503020102020204" pitchFamily="34" charset="0"/>
              </a:rPr>
              <a:t>Contact one of the local HCA Reps or HCA </a:t>
            </a:r>
          </a:p>
          <a:p>
            <a:pPr marL="0" indent="0">
              <a:buNone/>
            </a:pPr>
            <a:r>
              <a:rPr lang="en-US" sz="2900" dirty="0" smtClean="0">
                <a:solidFill>
                  <a:srgbClr val="00B050"/>
                </a:solidFill>
              </a:rPr>
              <a:t>Customer Service at 800-562-3022</a:t>
            </a:r>
            <a:endParaRPr lang="en-US" sz="2900" dirty="0">
              <a:solidFill>
                <a:srgbClr val="00B050"/>
              </a:solidFill>
            </a:endParaRPr>
          </a:p>
        </p:txBody>
      </p:sp>
    </p:spTree>
    <p:extLst>
      <p:ext uri="{BB962C8B-B14F-4D97-AF65-F5344CB8AC3E}">
        <p14:creationId xmlns:p14="http://schemas.microsoft.com/office/powerpoint/2010/main" val="351541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ranklin Gothic Book" panose="020B0503020102020204" pitchFamily="34" charset="0"/>
              </a:rPr>
              <a:t>Partnering</a:t>
            </a:r>
            <a:r>
              <a:rPr lang="en-US" dirty="0">
                <a:latin typeface="Franklin Gothic Book" panose="020B0503020102020204" pitchFamily="34" charset="0"/>
              </a:rPr>
              <a:t>	</a:t>
            </a:r>
          </a:p>
        </p:txBody>
      </p:sp>
      <p:sp>
        <p:nvSpPr>
          <p:cNvPr id="3" name="Content Placeholder 2"/>
          <p:cNvSpPr>
            <a:spLocks noGrp="1"/>
          </p:cNvSpPr>
          <p:nvPr>
            <p:ph idx="1"/>
          </p:nvPr>
        </p:nvSpPr>
        <p:spPr>
          <a:xfrm>
            <a:off x="457200" y="1143000"/>
            <a:ext cx="8229600" cy="4525963"/>
          </a:xfrm>
        </p:spPr>
        <p:txBody>
          <a:bodyPr>
            <a:normAutofit/>
          </a:bodyPr>
          <a:lstStyle/>
          <a:p>
            <a:pPr marL="171450" indent="0">
              <a:spcBef>
                <a:spcPts val="0"/>
              </a:spcBef>
              <a:buFont typeface="Arial" charset="0"/>
              <a:buNone/>
              <a:defRPr/>
            </a:pPr>
            <a:r>
              <a:rPr lang="en-US" sz="2400" dirty="0" smtClean="0">
                <a:latin typeface="Franklin Gothic Book" panose="020B0503020102020204" pitchFamily="34" charset="0"/>
              </a:rPr>
              <a:t>With the April 2017 System Release there were enhancements to the Navigator functionality </a:t>
            </a:r>
          </a:p>
          <a:p>
            <a:pPr marL="171450" indent="0">
              <a:spcBef>
                <a:spcPts val="0"/>
              </a:spcBef>
              <a:buFont typeface="Arial" charset="0"/>
              <a:buNone/>
              <a:defRPr/>
            </a:pPr>
            <a:endParaRPr lang="en-US" sz="2400" dirty="0">
              <a:latin typeface="Franklin Gothic Book" panose="020B0503020102020204" pitchFamily="34" charset="0"/>
            </a:endParaRPr>
          </a:p>
          <a:p>
            <a:pPr marL="171450" indent="0">
              <a:spcBef>
                <a:spcPts val="0"/>
              </a:spcBef>
              <a:buFont typeface="Arial" charset="0"/>
              <a:buNone/>
              <a:defRPr/>
            </a:pPr>
            <a:r>
              <a:rPr lang="en-US" sz="2400" dirty="0" smtClean="0">
                <a:solidFill>
                  <a:srgbClr val="00B050"/>
                </a:solidFill>
                <a:latin typeface="Franklin Gothic Book" panose="020B0503020102020204" pitchFamily="34" charset="0"/>
              </a:rPr>
              <a:t>Navigators now:</a:t>
            </a:r>
            <a:endParaRPr lang="en-US" sz="2400" dirty="0">
              <a:solidFill>
                <a:srgbClr val="00B050"/>
              </a:solidFill>
              <a:latin typeface="Franklin Gothic Book" panose="020B0503020102020204" pitchFamily="34" charset="0"/>
            </a:endParaRPr>
          </a:p>
          <a:p>
            <a:pPr marL="1028700" lvl="1" indent="-457200">
              <a:spcBef>
                <a:spcPts val="0"/>
              </a:spcBef>
              <a:buFont typeface="Arial" pitchFamily="34" charset="0"/>
              <a:buChar char="•"/>
              <a:defRPr/>
            </a:pPr>
            <a:r>
              <a:rPr lang="en-US" sz="2400" dirty="0" smtClean="0">
                <a:solidFill>
                  <a:srgbClr val="00B050"/>
                </a:solidFill>
                <a:latin typeface="Franklin Gothic Book" panose="020B0503020102020204" pitchFamily="34" charset="0"/>
              </a:rPr>
              <a:t>1 broker </a:t>
            </a:r>
            <a:r>
              <a:rPr lang="en-US" sz="2400" b="1" u="sng" dirty="0" smtClean="0">
                <a:solidFill>
                  <a:srgbClr val="00B050"/>
                </a:solidFill>
                <a:latin typeface="Franklin Gothic Book" panose="020B0503020102020204" pitchFamily="34" charset="0"/>
              </a:rPr>
              <a:t>and </a:t>
            </a:r>
            <a:r>
              <a:rPr lang="en-US" sz="2400" dirty="0" smtClean="0">
                <a:solidFill>
                  <a:srgbClr val="00B050"/>
                </a:solidFill>
                <a:latin typeface="Franklin Gothic Book" panose="020B0503020102020204" pitchFamily="34" charset="0"/>
              </a:rPr>
              <a:t>1 navigator can be partnered on an individual user account at the same time</a:t>
            </a:r>
            <a:endParaRPr lang="en-US" sz="2400" dirty="0">
              <a:solidFill>
                <a:srgbClr val="00B050"/>
              </a:solidFill>
              <a:latin typeface="Franklin Gothic Book" panose="020B0503020102020204" pitchFamily="34" charset="0"/>
            </a:endParaRPr>
          </a:p>
          <a:p>
            <a:pPr marL="1028700" lvl="1" indent="-457200">
              <a:spcBef>
                <a:spcPts val="0"/>
              </a:spcBef>
              <a:buFont typeface="Arial" pitchFamily="34" charset="0"/>
              <a:buChar char="•"/>
              <a:defRPr/>
            </a:pPr>
            <a:r>
              <a:rPr lang="en-US" sz="2400" dirty="0" smtClean="0">
                <a:solidFill>
                  <a:srgbClr val="00B050"/>
                </a:solidFill>
                <a:latin typeface="Franklin Gothic Book" panose="020B0503020102020204" pitchFamily="34" charset="0"/>
              </a:rPr>
              <a:t>Can decline pending partnership requests</a:t>
            </a:r>
            <a:endParaRPr lang="en-US" sz="2400" dirty="0">
              <a:solidFill>
                <a:srgbClr val="00B050"/>
              </a:solidFill>
              <a:latin typeface="Franklin Gothic Book" panose="020B0503020102020204" pitchFamily="34" charset="0"/>
            </a:endParaRPr>
          </a:p>
          <a:p>
            <a:pPr marL="1028700" lvl="1" indent="-457200">
              <a:spcBef>
                <a:spcPts val="0"/>
              </a:spcBef>
              <a:buFont typeface="Arial" pitchFamily="34" charset="0"/>
              <a:buChar char="•"/>
              <a:defRPr/>
            </a:pPr>
            <a:r>
              <a:rPr lang="en-US" sz="2400" dirty="0" smtClean="0">
                <a:solidFill>
                  <a:srgbClr val="00B050"/>
                </a:solidFill>
                <a:latin typeface="Franklin Gothic Book" panose="020B0503020102020204" pitchFamily="34" charset="0"/>
              </a:rPr>
              <a:t>Can terminate any partnership(s) you hold with a customer</a:t>
            </a:r>
            <a:endParaRPr lang="en-US" sz="2400" dirty="0">
              <a:solidFill>
                <a:srgbClr val="00B050"/>
              </a:solidFill>
              <a:latin typeface="Franklin Gothic Book" panose="020B0503020102020204" pitchFamily="34" charset="0"/>
            </a:endParaRPr>
          </a:p>
          <a:p>
            <a:pPr marL="0" indent="0">
              <a:buNone/>
            </a:pPr>
            <a:r>
              <a:rPr lang="en-US" dirty="0" smtClean="0">
                <a:solidFill>
                  <a:srgbClr val="FF0000"/>
                </a:solidFill>
              </a:rPr>
              <a:t>However there are still times you may need help</a:t>
            </a:r>
            <a:endParaRPr lang="en-US" dirty="0">
              <a:solidFill>
                <a:srgbClr val="FF0000"/>
              </a:solidFill>
            </a:endParaRPr>
          </a:p>
        </p:txBody>
      </p:sp>
    </p:spTree>
    <p:extLst>
      <p:ext uri="{BB962C8B-B14F-4D97-AF65-F5344CB8AC3E}">
        <p14:creationId xmlns:p14="http://schemas.microsoft.com/office/powerpoint/2010/main" val="99272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 Cont..</a:t>
            </a:r>
            <a:endParaRPr lang="en-US" dirty="0"/>
          </a:p>
        </p:txBody>
      </p:sp>
      <p:sp>
        <p:nvSpPr>
          <p:cNvPr id="3" name="Content Placeholder 2"/>
          <p:cNvSpPr>
            <a:spLocks noGrp="1"/>
          </p:cNvSpPr>
          <p:nvPr>
            <p:ph idx="1"/>
          </p:nvPr>
        </p:nvSpPr>
        <p:spPr>
          <a:xfrm>
            <a:off x="76200" y="1219200"/>
            <a:ext cx="8839200" cy="4525963"/>
          </a:xfrm>
        </p:spPr>
        <p:txBody>
          <a:bodyPr>
            <a:normAutofit fontScale="92500" lnSpcReduction="20000"/>
          </a:bodyPr>
          <a:lstStyle/>
          <a:p>
            <a:pPr marL="457200" lvl="1" indent="0">
              <a:spcBef>
                <a:spcPts val="0"/>
              </a:spcBef>
              <a:spcAft>
                <a:spcPts val="600"/>
              </a:spcAft>
              <a:buNone/>
              <a:defRPr/>
            </a:pPr>
            <a:r>
              <a:rPr lang="en-US" dirty="0" smtClean="0">
                <a:solidFill>
                  <a:srgbClr val="00B050"/>
                </a:solidFill>
              </a:rPr>
              <a:t>You may still need help and should submit a partnership request:</a:t>
            </a:r>
          </a:p>
          <a:p>
            <a:pPr marL="457200" lvl="1" indent="0">
              <a:spcBef>
                <a:spcPts val="0"/>
              </a:spcBef>
              <a:spcAft>
                <a:spcPts val="600"/>
              </a:spcAft>
              <a:buNone/>
              <a:defRPr/>
            </a:pPr>
            <a:endParaRPr lang="en-US" sz="2400" dirty="0" smtClean="0">
              <a:solidFill>
                <a:srgbClr val="00B050"/>
              </a:solidFill>
            </a:endParaRPr>
          </a:p>
          <a:p>
            <a:pPr lvl="1">
              <a:spcBef>
                <a:spcPts val="0"/>
              </a:spcBef>
              <a:spcAft>
                <a:spcPts val="600"/>
              </a:spcAft>
              <a:buFont typeface="Arial" panose="020B0604020202020204" pitchFamily="34" charset="0"/>
              <a:buChar char="•"/>
              <a:defRPr/>
            </a:pPr>
            <a:r>
              <a:rPr lang="en-US" sz="2400" dirty="0" smtClean="0"/>
              <a:t>The Primary Applicant has no social security number</a:t>
            </a:r>
          </a:p>
          <a:p>
            <a:pPr lvl="1">
              <a:spcBef>
                <a:spcPts val="0"/>
              </a:spcBef>
              <a:spcAft>
                <a:spcPts val="600"/>
              </a:spcAft>
              <a:buFont typeface="Arial" panose="020B0604020202020204" pitchFamily="34" charset="0"/>
              <a:buChar char="•"/>
              <a:defRPr/>
            </a:pPr>
            <a:r>
              <a:rPr lang="en-US" sz="2400" dirty="0" smtClean="0"/>
              <a:t>The Primary Applicants name(first or last) has less than 3 letters</a:t>
            </a:r>
          </a:p>
          <a:p>
            <a:pPr lvl="1">
              <a:spcBef>
                <a:spcPts val="0"/>
              </a:spcBef>
              <a:spcAft>
                <a:spcPts val="600"/>
              </a:spcAft>
              <a:buFont typeface="Arial" panose="020B0604020202020204" pitchFamily="34" charset="0"/>
              <a:buChar char="•"/>
              <a:defRPr/>
            </a:pPr>
            <a:r>
              <a:rPr lang="en-US" sz="2400" dirty="0" smtClean="0"/>
              <a:t>You get connected to a closed application</a:t>
            </a:r>
          </a:p>
          <a:p>
            <a:pPr lvl="1">
              <a:spcBef>
                <a:spcPts val="0"/>
              </a:spcBef>
              <a:spcAft>
                <a:spcPts val="600"/>
              </a:spcAft>
              <a:buFont typeface="Arial" panose="020B0604020202020204" pitchFamily="34" charset="0"/>
              <a:buChar char="•"/>
              <a:defRPr/>
            </a:pPr>
            <a:r>
              <a:rPr lang="en-US" sz="2400" dirty="0" smtClean="0"/>
              <a:t>There is an error in an existing required field so no application is found</a:t>
            </a:r>
          </a:p>
          <a:p>
            <a:pPr lvl="1">
              <a:spcBef>
                <a:spcPts val="0"/>
              </a:spcBef>
              <a:spcAft>
                <a:spcPts val="600"/>
              </a:spcAft>
              <a:buFont typeface="Arial" panose="020B0604020202020204" pitchFamily="34" charset="0"/>
              <a:buChar char="•"/>
              <a:defRPr/>
            </a:pPr>
            <a:r>
              <a:rPr lang="en-US" sz="2400" dirty="0" smtClean="0"/>
              <a:t>You were connected to an application and the person your looking for is not the Primary Applicant</a:t>
            </a:r>
          </a:p>
          <a:p>
            <a:pPr lvl="1">
              <a:spcBef>
                <a:spcPts val="0"/>
              </a:spcBef>
              <a:spcAft>
                <a:spcPts val="600"/>
              </a:spcAft>
              <a:buFont typeface="Arial" panose="020B0604020202020204" pitchFamily="34" charset="0"/>
              <a:buChar char="•"/>
              <a:defRPr/>
            </a:pPr>
            <a:r>
              <a:rPr lang="en-US" sz="2400" dirty="0" smtClean="0"/>
              <a:t>The person is sure they are in the system but they are not found via your client search</a:t>
            </a:r>
            <a:endParaRPr lang="en-US" sz="2400" dirty="0" smtClean="0"/>
          </a:p>
          <a:p>
            <a:pPr marL="457200" lvl="1" indent="0">
              <a:spcBef>
                <a:spcPts val="0"/>
              </a:spcBef>
              <a:spcAft>
                <a:spcPts val="600"/>
              </a:spcAft>
              <a:buNone/>
              <a:defRPr/>
            </a:pPr>
            <a:r>
              <a:rPr lang="en-US" sz="1800" dirty="0"/>
              <a:t>	</a:t>
            </a:r>
            <a:endParaRPr lang="en-US" sz="1800" dirty="0"/>
          </a:p>
          <a:p>
            <a:pPr marL="457200" lvl="1" indent="0">
              <a:lnSpc>
                <a:spcPct val="150000"/>
              </a:lnSpc>
              <a:spcBef>
                <a:spcPts val="0"/>
              </a:spcBef>
              <a:spcAft>
                <a:spcPts val="600"/>
              </a:spcAft>
              <a:buNone/>
              <a:defRPr/>
            </a:pPr>
            <a:endParaRPr lang="en-US" dirty="0"/>
          </a:p>
        </p:txBody>
      </p:sp>
      <p:sp>
        <p:nvSpPr>
          <p:cNvPr id="6" name="Slide Number Placeholder 5"/>
          <p:cNvSpPr>
            <a:spLocks noGrp="1"/>
          </p:cNvSpPr>
          <p:nvPr>
            <p:ph type="sldNum" sz="quarter" idx="12"/>
          </p:nvPr>
        </p:nvSpPr>
        <p:spPr/>
        <p:txBody>
          <a:bodyPr/>
          <a:lstStyle/>
          <a:p>
            <a:fld id="{DD9BB6D1-082D-4E35-976B-ACCAF78B666D}" type="slidenum">
              <a:rPr lang="en-US" smtClean="0"/>
              <a:t>14</a:t>
            </a:fld>
            <a:endParaRPr lang="en-US" dirty="0"/>
          </a:p>
        </p:txBody>
      </p:sp>
    </p:spTree>
    <p:extLst>
      <p:ext uri="{BB962C8B-B14F-4D97-AF65-F5344CB8AC3E}">
        <p14:creationId xmlns:p14="http://schemas.microsoft.com/office/powerpoint/2010/main" val="303462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Starting New Applications</a:t>
            </a:r>
            <a:endParaRPr lang="en-US" dirty="0"/>
          </a:p>
        </p:txBody>
      </p:sp>
      <p:sp>
        <p:nvSpPr>
          <p:cNvPr id="4" name="Content Placeholder 3"/>
          <p:cNvSpPr>
            <a:spLocks noGrp="1"/>
          </p:cNvSpPr>
          <p:nvPr>
            <p:ph idx="1"/>
          </p:nvPr>
        </p:nvSpPr>
        <p:spPr>
          <a:xfrm>
            <a:off x="436180" y="1600200"/>
            <a:ext cx="8229600" cy="3352800"/>
          </a:xfrm>
        </p:spPr>
        <p:txBody>
          <a:bodyPr/>
          <a:lstStyle/>
          <a:p>
            <a:pPr marL="0" indent="0">
              <a:buNone/>
            </a:pPr>
            <a:r>
              <a:rPr lang="en-US" altLang="en-US" sz="3600" dirty="0">
                <a:solidFill>
                  <a:srgbClr val="00B050"/>
                </a:solidFill>
              </a:rPr>
              <a:t>When to create a new </a:t>
            </a:r>
            <a:r>
              <a:rPr lang="en-US" altLang="en-US" sz="3600" dirty="0" smtClean="0">
                <a:solidFill>
                  <a:srgbClr val="00B050"/>
                </a:solidFill>
              </a:rPr>
              <a:t>application</a:t>
            </a:r>
          </a:p>
          <a:p>
            <a:r>
              <a:rPr lang="en-US" altLang="en-US" sz="2800" dirty="0"/>
              <a:t>The applicant is requesting their own coverage</a:t>
            </a:r>
          </a:p>
          <a:p>
            <a:r>
              <a:rPr lang="en-US" altLang="en-US" sz="2800" dirty="0"/>
              <a:t>The applicant is 18+</a:t>
            </a:r>
          </a:p>
          <a:p>
            <a:r>
              <a:rPr lang="en-US" altLang="en-US" sz="2800" dirty="0"/>
              <a:t>The applicant is not already the Primary Applicant (PA) on their own application</a:t>
            </a:r>
          </a:p>
          <a:p>
            <a:pPr marL="0" indent="0">
              <a:buNone/>
            </a:pPr>
            <a:endParaRPr lang="en-US" dirty="0"/>
          </a:p>
        </p:txBody>
      </p:sp>
      <p:sp>
        <p:nvSpPr>
          <p:cNvPr id="3" name="Slide Number Placeholder 2"/>
          <p:cNvSpPr>
            <a:spLocks noGrp="1"/>
          </p:cNvSpPr>
          <p:nvPr>
            <p:ph type="sldNum" sz="quarter" idx="12"/>
          </p:nvPr>
        </p:nvSpPr>
        <p:spPr/>
        <p:txBody>
          <a:bodyPr/>
          <a:lstStyle/>
          <a:p>
            <a:fld id="{DD9BB6D1-082D-4E35-976B-ACCAF78B666D}" type="slidenum">
              <a:rPr lang="en-US" smtClean="0"/>
              <a:t>15</a:t>
            </a:fld>
            <a:endParaRPr lang="en-US" dirty="0"/>
          </a:p>
        </p:txBody>
      </p:sp>
    </p:spTree>
    <p:extLst>
      <p:ext uri="{BB962C8B-B14F-4D97-AF65-F5344CB8AC3E}">
        <p14:creationId xmlns:p14="http://schemas.microsoft.com/office/powerpoint/2010/main" val="230448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t>Starting New Applications Cont..</a:t>
            </a:r>
            <a:endParaRPr lang="en-US" sz="2800" dirty="0"/>
          </a:p>
        </p:txBody>
      </p:sp>
      <p:sp>
        <p:nvSpPr>
          <p:cNvPr id="3" name="Content Placeholder 2"/>
          <p:cNvSpPr>
            <a:spLocks noGrp="1"/>
          </p:cNvSpPr>
          <p:nvPr>
            <p:ph idx="1"/>
          </p:nvPr>
        </p:nvSpPr>
        <p:spPr>
          <a:xfrm>
            <a:off x="533400" y="2971800"/>
            <a:ext cx="8229600" cy="5105400"/>
          </a:xfrm>
        </p:spPr>
        <p:txBody>
          <a:bodyPr>
            <a:normAutofit/>
          </a:bodyPr>
          <a:lstStyle/>
          <a:p>
            <a:endParaRPr lang="en-US" dirty="0"/>
          </a:p>
          <a:p>
            <a:endParaRPr lang="en-US" sz="3000" b="1" dirty="0">
              <a:solidFill>
                <a:srgbClr val="78BE43"/>
              </a:solidFill>
            </a:endParaRPr>
          </a:p>
          <a:p>
            <a:endParaRPr lang="en-US" sz="3000" b="1" dirty="0">
              <a:solidFill>
                <a:srgbClr val="78BE43"/>
              </a:solidFill>
            </a:endParaRPr>
          </a:p>
        </p:txBody>
      </p:sp>
      <p:sp>
        <p:nvSpPr>
          <p:cNvPr id="10" name="TextBox 9"/>
          <p:cNvSpPr txBox="1"/>
          <p:nvPr/>
        </p:nvSpPr>
        <p:spPr>
          <a:xfrm>
            <a:off x="1066800" y="914400"/>
            <a:ext cx="7162800" cy="646331"/>
          </a:xfrm>
          <a:prstGeom prst="rect">
            <a:avLst/>
          </a:prstGeom>
          <a:noFill/>
        </p:spPr>
        <p:txBody>
          <a:bodyPr wrap="square" rtlCol="0">
            <a:spAutoFit/>
          </a:bodyPr>
          <a:lstStyle/>
          <a:p>
            <a:pPr algn="ctr"/>
            <a:endParaRPr lang="en-US" dirty="0"/>
          </a:p>
          <a:p>
            <a:pPr marL="285750" indent="-285750" algn="ctr">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DD9BB6D1-082D-4E35-976B-ACCAF78B666D}" type="slidenum">
              <a:rPr lang="en-US" smtClean="0"/>
              <a:t>16</a:t>
            </a:fld>
            <a:endParaRPr lang="en-US" dirty="0"/>
          </a:p>
        </p:txBody>
      </p:sp>
      <p:pic>
        <p:nvPicPr>
          <p:cNvPr id="4" name="Picture 3"/>
          <p:cNvPicPr>
            <a:picLocks noChangeAspect="1"/>
          </p:cNvPicPr>
          <p:nvPr/>
        </p:nvPicPr>
        <p:blipFill rotWithShape="1">
          <a:blip r:embed="rId3"/>
          <a:srcRect l="33333" t="29845" r="34583" b="35271"/>
          <a:stretch/>
        </p:blipFill>
        <p:spPr>
          <a:xfrm>
            <a:off x="1524000" y="1447800"/>
            <a:ext cx="5867400" cy="3429000"/>
          </a:xfrm>
          <a:prstGeom prst="rect">
            <a:avLst/>
          </a:prstGeom>
        </p:spPr>
      </p:pic>
      <p:sp>
        <p:nvSpPr>
          <p:cNvPr id="6" name="TextBox 5"/>
          <p:cNvSpPr txBox="1"/>
          <p:nvPr/>
        </p:nvSpPr>
        <p:spPr>
          <a:xfrm>
            <a:off x="304800" y="5257800"/>
            <a:ext cx="8610600" cy="707886"/>
          </a:xfrm>
          <a:prstGeom prst="rect">
            <a:avLst/>
          </a:prstGeom>
          <a:noFill/>
        </p:spPr>
        <p:txBody>
          <a:bodyPr wrap="square" rtlCol="0">
            <a:spAutoFit/>
          </a:bodyPr>
          <a:lstStyle/>
          <a:p>
            <a:r>
              <a:rPr lang="en-US" sz="2000" dirty="0" smtClean="0">
                <a:solidFill>
                  <a:srgbClr val="FF0000"/>
                </a:solidFill>
              </a:rPr>
              <a:t>The Enhanced users can help create the new application without duplicating the Person ID.  DO NOT USE WORK AROUNDS, ASK FOR ASSISTANCE</a:t>
            </a:r>
            <a:endParaRPr lang="en-US" sz="2000" dirty="0">
              <a:solidFill>
                <a:srgbClr val="FF0000"/>
              </a:solidFill>
            </a:endParaRPr>
          </a:p>
        </p:txBody>
      </p:sp>
    </p:spTree>
    <p:extLst>
      <p:ext uri="{BB962C8B-B14F-4D97-AF65-F5344CB8AC3E}">
        <p14:creationId xmlns:p14="http://schemas.microsoft.com/office/powerpoint/2010/main" val="4050885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228600"/>
            <a:ext cx="7391400" cy="533400"/>
          </a:xfrm>
        </p:spPr>
        <p:txBody>
          <a:bodyPr>
            <a:normAutofit fontScale="90000"/>
          </a:bodyPr>
          <a:lstStyle/>
          <a:p>
            <a:r>
              <a:rPr lang="en-US" altLang="en-US" dirty="0" smtClean="0">
                <a:latin typeface="Franklin Gothic Book" panose="020B0503020102020204" pitchFamily="34" charset="0"/>
              </a:rPr>
              <a:t>19 YR Olds Ageing Out of Children’s Apple Health</a:t>
            </a:r>
            <a:endParaRPr lang="en-US" altLang="en-US" dirty="0">
              <a:latin typeface="Franklin Gothic Book" panose="020B0503020102020204" pitchFamily="34" charset="0"/>
            </a:endParaRPr>
          </a:p>
        </p:txBody>
      </p:sp>
      <p:sp>
        <p:nvSpPr>
          <p:cNvPr id="3" name="Content Placeholder 2"/>
          <p:cNvSpPr>
            <a:spLocks noGrp="1"/>
          </p:cNvSpPr>
          <p:nvPr>
            <p:ph idx="1"/>
          </p:nvPr>
        </p:nvSpPr>
        <p:spPr>
          <a:xfrm>
            <a:off x="504825" y="1066800"/>
            <a:ext cx="7158038" cy="4648200"/>
          </a:xfrm>
        </p:spPr>
        <p:txBody>
          <a:bodyPr>
            <a:noAutofit/>
          </a:bodyPr>
          <a:lstStyle/>
          <a:p>
            <a:pPr marL="0" indent="0" fontAlgn="auto">
              <a:lnSpc>
                <a:spcPct val="90000"/>
              </a:lnSpc>
              <a:spcAft>
                <a:spcPts val="0"/>
              </a:spcAft>
              <a:buNone/>
              <a:defRPr/>
            </a:pPr>
            <a:r>
              <a:rPr lang="en-US" sz="2400" dirty="0" smtClean="0">
                <a:solidFill>
                  <a:srgbClr val="FF0000"/>
                </a:solidFill>
                <a:latin typeface="Franklin Gothic Book" panose="020B0503020102020204" pitchFamily="34" charset="0"/>
              </a:rPr>
              <a:t>Just a word about 19yr olds…</a:t>
            </a:r>
          </a:p>
          <a:p>
            <a:pPr indent="-342900" fontAlgn="auto">
              <a:lnSpc>
                <a:spcPct val="90000"/>
              </a:lnSpc>
              <a:spcAft>
                <a:spcPts val="0"/>
              </a:spcAft>
              <a:buFont typeface="Arial" pitchFamily="34" charset="0"/>
              <a:buChar char="•"/>
              <a:defRPr/>
            </a:pPr>
            <a:r>
              <a:rPr lang="en-US" sz="2400" dirty="0" smtClean="0">
                <a:latin typeface="Franklin Gothic Book" panose="020B0503020102020204" pitchFamily="34" charset="0"/>
              </a:rPr>
              <a:t>Remember in most case they are not the Primary Applicant on their existing coverage. You may need to speak with the PA as well as the 19yr old</a:t>
            </a:r>
          </a:p>
          <a:p>
            <a:pPr marL="0" indent="0" fontAlgn="auto">
              <a:lnSpc>
                <a:spcPct val="90000"/>
              </a:lnSpc>
              <a:spcAft>
                <a:spcPts val="0"/>
              </a:spcAft>
              <a:buNone/>
              <a:defRPr/>
            </a:pPr>
            <a:endParaRPr lang="en-US" sz="2400" dirty="0">
              <a:latin typeface="Franklin Gothic Book" panose="020B0503020102020204" pitchFamily="34" charset="0"/>
            </a:endParaRPr>
          </a:p>
          <a:p>
            <a:pPr indent="-342900" fontAlgn="auto">
              <a:lnSpc>
                <a:spcPct val="90000"/>
              </a:lnSpc>
              <a:spcAft>
                <a:spcPts val="0"/>
              </a:spcAft>
              <a:buFont typeface="Arial" pitchFamily="34" charset="0"/>
              <a:buChar char="•"/>
              <a:defRPr/>
            </a:pPr>
            <a:r>
              <a:rPr lang="en-US" sz="2400" dirty="0" smtClean="0">
                <a:latin typeface="Franklin Gothic Book" panose="020B0503020102020204" pitchFamily="34" charset="0"/>
              </a:rPr>
              <a:t>If they are still being claimed as a dependent by their parents then the tax filer and other household dependents must be included if they choose to do a separate application</a:t>
            </a:r>
          </a:p>
          <a:p>
            <a:pPr indent="-342900" fontAlgn="auto">
              <a:lnSpc>
                <a:spcPct val="90000"/>
              </a:lnSpc>
              <a:spcAft>
                <a:spcPts val="0"/>
              </a:spcAft>
              <a:buFont typeface="Arial" pitchFamily="34" charset="0"/>
              <a:buChar char="•"/>
              <a:defRPr/>
            </a:pPr>
            <a:endParaRPr lang="en-US" sz="2400" dirty="0">
              <a:latin typeface="Franklin Gothic Book" panose="020B0503020102020204" pitchFamily="34" charset="0"/>
            </a:endParaRPr>
          </a:p>
          <a:p>
            <a:pPr indent="-342900" fontAlgn="auto">
              <a:lnSpc>
                <a:spcPct val="90000"/>
              </a:lnSpc>
              <a:spcAft>
                <a:spcPts val="0"/>
              </a:spcAft>
              <a:buFont typeface="Arial" pitchFamily="34" charset="0"/>
              <a:buChar char="•"/>
              <a:defRPr/>
            </a:pPr>
            <a:r>
              <a:rPr lang="en-US" sz="2400" dirty="0" smtClean="0">
                <a:latin typeface="Franklin Gothic Book" panose="020B0503020102020204" pitchFamily="34" charset="0"/>
              </a:rPr>
              <a:t>They will not automatically be eligible for Adult Apple Health just because they were on the Free Children’s program</a:t>
            </a:r>
            <a:endParaRPr lang="en-US" sz="2400" dirty="0">
              <a:latin typeface="Franklin Gothic Book" panose="020B0503020102020204" pitchFamily="34" charset="0"/>
            </a:endParaRPr>
          </a:p>
        </p:txBody>
      </p:sp>
      <p:sp>
        <p:nvSpPr>
          <p:cNvPr id="4" name="Rectangle 3"/>
          <p:cNvSpPr/>
          <p:nvPr/>
        </p:nvSpPr>
        <p:spPr>
          <a:xfrm>
            <a:off x="0" y="6477000"/>
            <a:ext cx="9144000" cy="381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1371600"/>
          </a:xfrm>
        </p:spPr>
        <p:txBody>
          <a:bodyPr>
            <a:normAutofit/>
          </a:bodyPr>
          <a:lstStyle/>
          <a:p>
            <a:pPr>
              <a:defRPr/>
            </a:pPr>
            <a:r>
              <a:rPr lang="en-US" dirty="0" smtClean="0">
                <a:solidFill>
                  <a:schemeClr val="tx1"/>
                </a:solidFill>
                <a:latin typeface="Franklin Gothic Book" panose="020B0503020102020204" pitchFamily="34" charset="0"/>
              </a:rPr>
              <a:t>Carrier Issues</a:t>
            </a:r>
            <a:r>
              <a:rPr lang="en-US" dirty="0">
                <a:solidFill>
                  <a:schemeClr val="accent1">
                    <a:tint val="88000"/>
                    <a:satMod val="150000"/>
                  </a:schemeClr>
                </a:solidFill>
                <a:latin typeface="Franklin Gothic Book" panose="020B0503020102020204" pitchFamily="34" charset="0"/>
              </a:rPr>
              <a:t/>
            </a:r>
            <a:br>
              <a:rPr lang="en-US" dirty="0">
                <a:solidFill>
                  <a:schemeClr val="accent1">
                    <a:tint val="88000"/>
                    <a:satMod val="150000"/>
                  </a:schemeClr>
                </a:solidFill>
                <a:latin typeface="Franklin Gothic Book" panose="020B0503020102020204" pitchFamily="34" charset="0"/>
              </a:rPr>
            </a:br>
            <a:endParaRPr lang="en-US" dirty="0">
              <a:latin typeface="Franklin Gothic Book" panose="020B0503020102020204" pitchFamily="34" charset="0"/>
            </a:endParaRPr>
          </a:p>
        </p:txBody>
      </p:sp>
      <p:sp>
        <p:nvSpPr>
          <p:cNvPr id="6" name="Rectangle 5"/>
          <p:cNvSpPr/>
          <p:nvPr/>
        </p:nvSpPr>
        <p:spPr>
          <a:xfrm>
            <a:off x="0" y="6477000"/>
            <a:ext cx="9144000" cy="381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143000"/>
            <a:ext cx="8229600" cy="3276599"/>
          </a:xfrm>
        </p:spPr>
        <p:txBody>
          <a:bodyPr/>
          <a:lstStyle/>
          <a:p>
            <a:r>
              <a:rPr lang="en-US" dirty="0" smtClean="0"/>
              <a:t>Most carrier issues need to be handled between the customer and the carrier.  However you should ask for assistance if:</a:t>
            </a:r>
          </a:p>
          <a:p>
            <a:pPr lvl="2"/>
            <a:r>
              <a:rPr lang="en-US" dirty="0" smtClean="0">
                <a:solidFill>
                  <a:srgbClr val="00B050"/>
                </a:solidFill>
              </a:rPr>
              <a:t>Customer has been shuffled back and forth between the carrier and the exchange</a:t>
            </a:r>
          </a:p>
          <a:p>
            <a:pPr lvl="2"/>
            <a:r>
              <a:rPr lang="en-US" dirty="0" smtClean="0">
                <a:solidFill>
                  <a:srgbClr val="00B050"/>
                </a:solidFill>
              </a:rPr>
              <a:t>There have been repeated calls to the carrier with no resolution</a:t>
            </a:r>
          </a:p>
        </p:txBody>
      </p:sp>
      <p:sp>
        <p:nvSpPr>
          <p:cNvPr id="5" name="TextBox 4"/>
          <p:cNvSpPr txBox="1"/>
          <p:nvPr/>
        </p:nvSpPr>
        <p:spPr>
          <a:xfrm>
            <a:off x="533400" y="4648200"/>
            <a:ext cx="8001000" cy="1200329"/>
          </a:xfrm>
          <a:prstGeom prst="rect">
            <a:avLst/>
          </a:prstGeom>
          <a:noFill/>
        </p:spPr>
        <p:txBody>
          <a:bodyPr wrap="square" rtlCol="0">
            <a:spAutoFit/>
          </a:bodyPr>
          <a:lstStyle/>
          <a:p>
            <a:r>
              <a:rPr lang="en-US" sz="2400" dirty="0" smtClean="0">
                <a:solidFill>
                  <a:srgbClr val="FF0000"/>
                </a:solidFill>
              </a:rPr>
              <a:t>There are times when the Enhanced User may contact our contact person at the carrier directly, this may not always result in a </a:t>
            </a:r>
            <a:r>
              <a:rPr lang="en-US" sz="2400" dirty="0" err="1" smtClean="0">
                <a:solidFill>
                  <a:srgbClr val="FF0000"/>
                </a:solidFill>
              </a:rPr>
              <a:t>zendesk</a:t>
            </a:r>
            <a:r>
              <a:rPr lang="en-US" sz="2400" dirty="0" smtClean="0">
                <a:solidFill>
                  <a:srgbClr val="FF0000"/>
                </a:solidFill>
              </a:rPr>
              <a:t> ticket</a:t>
            </a:r>
            <a:endParaRPr lang="en-US" sz="2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228600"/>
            <a:ext cx="8610600" cy="762000"/>
          </a:xfrm>
          <a:noFill/>
        </p:spPr>
        <p:txBody>
          <a:bodyPr lIns="92075" tIns="46038" rIns="92075" bIns="46038"/>
          <a:lstStyle/>
          <a:p>
            <a:pPr eaLnBrk="1" hangingPunct="1"/>
            <a:r>
              <a:rPr lang="en-US" altLang="en-US" sz="3200" dirty="0" smtClean="0">
                <a:latin typeface="Arial" pitchFamily="34" charset="0"/>
              </a:rPr>
              <a:t>  What Enhanced Users Cannot Do</a:t>
            </a:r>
            <a:endParaRPr lang="en-US" altLang="en-US" sz="3200" dirty="0">
              <a:latin typeface="Arial" pitchFamily="34" charset="0"/>
            </a:endParaRPr>
          </a:p>
        </p:txBody>
      </p:sp>
      <p:sp>
        <p:nvSpPr>
          <p:cNvPr id="23555" name="Rectangle 3"/>
          <p:cNvSpPr>
            <a:spLocks noGrp="1" noChangeArrowheads="1"/>
          </p:cNvSpPr>
          <p:nvPr>
            <p:ph idx="1"/>
          </p:nvPr>
        </p:nvSpPr>
        <p:spPr>
          <a:xfrm>
            <a:off x="457200" y="1189037"/>
            <a:ext cx="7700963" cy="3687763"/>
          </a:xfrm>
        </p:spPr>
        <p:txBody>
          <a:bodyPr lIns="92075" tIns="46038" rIns="92075" bIns="46038"/>
          <a:lstStyle/>
          <a:p>
            <a:pPr eaLnBrk="1" hangingPunct="1">
              <a:defRPr/>
            </a:pPr>
            <a:r>
              <a:rPr lang="en-US" sz="2200" dirty="0" smtClean="0">
                <a:latin typeface="Franklin Gothic Book" panose="020B0503020102020204" pitchFamily="34" charset="0"/>
              </a:rPr>
              <a:t>Review Documents-we can make sure documents are uploaded correctly and are legible.  The review of the documents must be completed by the Exchange Team for QHP and by HCA for Apple Health</a:t>
            </a:r>
          </a:p>
          <a:p>
            <a:pPr eaLnBrk="1" hangingPunct="1">
              <a:defRPr/>
            </a:pPr>
            <a:endParaRPr lang="en-US" sz="2200" dirty="0">
              <a:latin typeface="Franklin Gothic Book" panose="020B0503020102020204" pitchFamily="34" charset="0"/>
            </a:endParaRPr>
          </a:p>
          <a:p>
            <a:pPr eaLnBrk="1" hangingPunct="1">
              <a:defRPr/>
            </a:pPr>
            <a:r>
              <a:rPr lang="en-US" sz="2200" dirty="0" smtClean="0">
                <a:latin typeface="Franklin Gothic Book" panose="020B0503020102020204" pitchFamily="34" charset="0"/>
              </a:rPr>
              <a:t>Change an eligibility result or un-pend Medicaid</a:t>
            </a:r>
          </a:p>
          <a:p>
            <a:pPr marL="0" indent="0" eaLnBrk="1" hangingPunct="1">
              <a:buNone/>
              <a:defRPr/>
            </a:pPr>
            <a:endParaRPr lang="en-US" sz="2200" dirty="0">
              <a:latin typeface="Franklin Gothic Book" panose="020B0503020102020204" pitchFamily="34" charset="0"/>
            </a:endParaRPr>
          </a:p>
          <a:p>
            <a:pPr marL="0" indent="0" eaLnBrk="1" hangingPunct="1">
              <a:buNone/>
              <a:defRPr/>
            </a:pPr>
            <a:endParaRPr lang="en-US" sz="2200" dirty="0">
              <a:latin typeface="Franklin Gothic Book" panose="020B0503020102020204" pitchFamily="34" charset="0"/>
            </a:endParaRPr>
          </a:p>
        </p:txBody>
      </p:sp>
      <p:sp>
        <p:nvSpPr>
          <p:cNvPr id="4" name="Rectangle 3"/>
          <p:cNvSpPr/>
          <p:nvPr/>
        </p:nvSpPr>
        <p:spPr>
          <a:xfrm>
            <a:off x="0" y="6477000"/>
            <a:ext cx="9144000" cy="381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Reach Out to Enhanced Users for Assistance</a:t>
            </a:r>
            <a:endParaRPr lang="en-US" dirty="0"/>
          </a:p>
        </p:txBody>
      </p:sp>
      <p:sp>
        <p:nvSpPr>
          <p:cNvPr id="3" name="Content Placeholder 2"/>
          <p:cNvSpPr>
            <a:spLocks noGrp="1"/>
          </p:cNvSpPr>
          <p:nvPr>
            <p:ph idx="1"/>
          </p:nvPr>
        </p:nvSpPr>
        <p:spPr>
          <a:xfrm>
            <a:off x="417130" y="1143000"/>
            <a:ext cx="8229600" cy="4525963"/>
          </a:xfrm>
        </p:spPr>
        <p:txBody>
          <a:bodyPr/>
          <a:lstStyle/>
          <a:p>
            <a:r>
              <a:rPr lang="en-US" dirty="0" smtClean="0"/>
              <a:t>Error Codes</a:t>
            </a:r>
          </a:p>
          <a:p>
            <a:r>
              <a:rPr lang="en-US" dirty="0" smtClean="0"/>
              <a:t>Partnering</a:t>
            </a:r>
          </a:p>
          <a:p>
            <a:r>
              <a:rPr lang="en-US" dirty="0" smtClean="0"/>
              <a:t>Starting New Applications</a:t>
            </a:r>
          </a:p>
          <a:p>
            <a:r>
              <a:rPr lang="en-US" dirty="0" smtClean="0"/>
              <a:t>Carrier Issues</a:t>
            </a:r>
          </a:p>
          <a:p>
            <a:r>
              <a:rPr lang="en-US" dirty="0" smtClean="0"/>
              <a:t>What We Cannot Do</a:t>
            </a:r>
          </a:p>
          <a:p>
            <a:r>
              <a:rPr lang="en-US" dirty="0" smtClean="0"/>
              <a:t>How to Request a Ticket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63385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How </a:t>
            </a:r>
            <a:r>
              <a:rPr lang="en-US" altLang="en-US" dirty="0" smtClean="0"/>
              <a:t>To Send A </a:t>
            </a:r>
            <a:r>
              <a:rPr lang="en-US" altLang="en-US" dirty="0" smtClean="0"/>
              <a:t>Ticket Request </a:t>
            </a:r>
            <a:endParaRPr lang="en-US" altLang="en-US" dirty="0"/>
          </a:p>
        </p:txBody>
      </p:sp>
      <p:sp>
        <p:nvSpPr>
          <p:cNvPr id="2" name="Content Placeholder 1"/>
          <p:cNvSpPr>
            <a:spLocks noGrp="1"/>
          </p:cNvSpPr>
          <p:nvPr>
            <p:ph idx="1"/>
          </p:nvPr>
        </p:nvSpPr>
        <p:spPr>
          <a:xfrm>
            <a:off x="419100" y="990600"/>
            <a:ext cx="8229600" cy="4800600"/>
          </a:xfrm>
        </p:spPr>
        <p:txBody>
          <a:bodyPr>
            <a:normAutofit/>
          </a:bodyPr>
          <a:lstStyle/>
          <a:p>
            <a:pPr marL="0" indent="0">
              <a:buNone/>
            </a:pPr>
            <a:r>
              <a:rPr lang="en-US" sz="2800" dirty="0" smtClean="0"/>
              <a:t>Go to King County’s assistance for Navigators page</a:t>
            </a:r>
          </a:p>
          <a:p>
            <a:pPr marL="0" indent="0">
              <a:buNone/>
            </a:pPr>
            <a:r>
              <a:rPr lang="en-US" sz="1600" dirty="0">
                <a:hlinkClick r:id="rId3"/>
              </a:rPr>
              <a:t>http://</a:t>
            </a:r>
            <a:r>
              <a:rPr lang="en-US" sz="1600" dirty="0" smtClean="0">
                <a:hlinkClick r:id="rId3"/>
              </a:rPr>
              <a:t>www.kingcounty.gov/depts/health/locations/health-insurance/access-and-outreach/navigator-assistance.aspx</a:t>
            </a:r>
            <a:endParaRPr lang="en-US" sz="1600" dirty="0" smtClean="0"/>
          </a:p>
          <a:p>
            <a:pPr marL="0" indent="0">
              <a:buNone/>
            </a:pPr>
            <a:endParaRPr lang="en-US" sz="2800" dirty="0"/>
          </a:p>
        </p:txBody>
      </p:sp>
      <p:pic>
        <p:nvPicPr>
          <p:cNvPr id="3" name="Picture 2"/>
          <p:cNvPicPr>
            <a:picLocks noChangeAspect="1"/>
          </p:cNvPicPr>
          <p:nvPr/>
        </p:nvPicPr>
        <p:blipFill rotWithShape="1">
          <a:blip r:embed="rId4"/>
          <a:srcRect l="26797" t="1563" r="3922" b="17187"/>
          <a:stretch/>
        </p:blipFill>
        <p:spPr>
          <a:xfrm>
            <a:off x="914400" y="2057400"/>
            <a:ext cx="6705600" cy="4495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How To Send A Ticket Request </a:t>
            </a:r>
            <a:endParaRPr lang="en-US" dirty="0">
              <a:solidFill>
                <a:srgbClr val="78BE43"/>
              </a:solidFill>
              <a:latin typeface="Franklin Gothic Book" panose="020B0503020102020204" pitchFamily="34" charset="0"/>
            </a:endParaRPr>
          </a:p>
        </p:txBody>
      </p:sp>
      <p:sp>
        <p:nvSpPr>
          <p:cNvPr id="4" name="Slide Number Placeholder 3"/>
          <p:cNvSpPr>
            <a:spLocks noGrp="1"/>
          </p:cNvSpPr>
          <p:nvPr>
            <p:ph type="sldNum" sz="quarter" idx="12"/>
          </p:nvPr>
        </p:nvSpPr>
        <p:spPr/>
        <p:txBody>
          <a:bodyPr/>
          <a:lstStyle/>
          <a:p>
            <a:fld id="{F1C6F1FF-40D8-4811-B563-9A48ACBA9A37}" type="slidenum">
              <a:rPr lang="en-US" smtClean="0"/>
              <a:pPr/>
              <a:t>21</a:t>
            </a:fld>
            <a:endParaRPr lang="en-US" dirty="0"/>
          </a:p>
        </p:txBody>
      </p:sp>
      <p:pic>
        <p:nvPicPr>
          <p:cNvPr id="6" name="Picture 5"/>
          <p:cNvPicPr>
            <a:picLocks noChangeAspect="1"/>
          </p:cNvPicPr>
          <p:nvPr/>
        </p:nvPicPr>
        <p:blipFill rotWithShape="1">
          <a:blip r:embed="rId2"/>
          <a:srcRect l="38749" t="10937" r="27501" b="14063"/>
          <a:stretch/>
        </p:blipFill>
        <p:spPr>
          <a:xfrm>
            <a:off x="1828800" y="981074"/>
            <a:ext cx="5181599" cy="5375275"/>
          </a:xfrm>
          <a:prstGeom prst="rect">
            <a:avLst/>
          </a:prstGeom>
        </p:spPr>
      </p:pic>
    </p:spTree>
    <p:extLst>
      <p:ext uri="{BB962C8B-B14F-4D97-AF65-F5344CB8AC3E}">
        <p14:creationId xmlns:p14="http://schemas.microsoft.com/office/powerpoint/2010/main" val="133840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92" y="457200"/>
            <a:ext cx="7967762" cy="681704"/>
          </a:xfrm>
        </p:spPr>
        <p:txBody>
          <a:bodyPr>
            <a:normAutofit/>
          </a:bodyPr>
          <a:lstStyle/>
          <a:p>
            <a:pPr algn="ctr"/>
            <a:r>
              <a:rPr lang="en-US" sz="3200" b="1" i="0" dirty="0">
                <a:solidFill>
                  <a:schemeClr val="tx2">
                    <a:lumMod val="60000"/>
                    <a:lumOff val="40000"/>
                  </a:schemeClr>
                </a:solidFill>
                <a:latin typeface="Calibri" panose="020F0502020204030204" pitchFamily="34" charset="0"/>
              </a:rPr>
              <a:t>Access &amp; Outreach </a:t>
            </a:r>
            <a:r>
              <a:rPr lang="en-US" sz="3200" b="1" i="0" dirty="0" smtClean="0">
                <a:solidFill>
                  <a:schemeClr val="tx2">
                    <a:lumMod val="60000"/>
                    <a:lumOff val="40000"/>
                  </a:schemeClr>
                </a:solidFill>
                <a:latin typeface="Calibri" panose="020F0502020204030204" pitchFamily="34" charset="0"/>
              </a:rPr>
              <a:t>Team Enhanced Users</a:t>
            </a:r>
            <a:endParaRPr lang="en-US" sz="3200" b="1" i="0" dirty="0">
              <a:solidFill>
                <a:schemeClr val="tx2">
                  <a:lumMod val="60000"/>
                  <a:lumOff val="40000"/>
                </a:schemeClr>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fontAlgn="t">
              <a:spcBef>
                <a:spcPts val="0"/>
              </a:spcBef>
              <a:buNone/>
            </a:pPr>
            <a:endParaRPr lang="en-US" sz="4000" dirty="0">
              <a:latin typeface="Arial"/>
            </a:endParaRP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17612256"/>
              </p:ext>
            </p:extLst>
          </p:nvPr>
        </p:nvGraphicFramePr>
        <p:xfrm>
          <a:off x="1234573" y="1044575"/>
          <a:ext cx="6324600" cy="4762500"/>
        </p:xfrm>
        <a:graphic>
          <a:graphicData uri="http://schemas.openxmlformats.org/drawingml/2006/table">
            <a:tbl>
              <a:tblPr firstRow="1" firstCol="1" bandRow="1"/>
              <a:tblGrid>
                <a:gridCol w="2108200">
                  <a:extLst>
                    <a:ext uri="{9D8B030D-6E8A-4147-A177-3AD203B41FA5}">
                      <a16:colId xmlns:a16="http://schemas.microsoft.com/office/drawing/2014/main" xmlns="" val="20000"/>
                    </a:ext>
                  </a:extLst>
                </a:gridCol>
                <a:gridCol w="2108200">
                  <a:extLst>
                    <a:ext uri="{9D8B030D-6E8A-4147-A177-3AD203B41FA5}">
                      <a16:colId xmlns:a16="http://schemas.microsoft.com/office/drawing/2014/main" xmlns="" val="20001"/>
                    </a:ext>
                  </a:extLst>
                </a:gridCol>
                <a:gridCol w="2108200">
                  <a:extLst>
                    <a:ext uri="{9D8B030D-6E8A-4147-A177-3AD203B41FA5}">
                      <a16:colId xmlns:a16="http://schemas.microsoft.com/office/drawing/2014/main" xmlns="" val="20002"/>
                    </a:ext>
                  </a:extLst>
                </a:gridCol>
              </a:tblGrid>
              <a:tr h="685800">
                <a:tc>
                  <a:txBody>
                    <a:bodyPr/>
                    <a:lstStyle/>
                    <a:p>
                      <a:pPr marL="0" marR="0">
                        <a:lnSpc>
                          <a:spcPts val="1500"/>
                        </a:lnSpc>
                        <a:spcBef>
                          <a:spcPts val="0"/>
                        </a:spcBef>
                        <a:spcAft>
                          <a:spcPts val="0"/>
                        </a:spcAft>
                      </a:pPr>
                      <a:r>
                        <a:rPr lang="en-US" sz="1000" b="1" u="sng" dirty="0">
                          <a:solidFill>
                            <a:srgbClr val="00B050"/>
                          </a:solidFill>
                          <a:effectLst/>
                          <a:latin typeface="Franklin Gothic Book" panose="020B0503020102020204" pitchFamily="34" charset="0"/>
                          <a:ea typeface="Times New Roman"/>
                          <a:cs typeface="Times New Roman"/>
                        </a:rPr>
                        <a:t>Yvette</a:t>
                      </a:r>
                      <a:r>
                        <a:rPr lang="en-US" sz="1000" b="1" u="sng" baseline="0" dirty="0">
                          <a:solidFill>
                            <a:srgbClr val="00B050"/>
                          </a:solidFill>
                          <a:effectLst/>
                          <a:latin typeface="Franklin Gothic Book" panose="020B0503020102020204" pitchFamily="34" charset="0"/>
                          <a:ea typeface="Times New Roman"/>
                          <a:cs typeface="Times New Roman"/>
                        </a:rPr>
                        <a:t> Angel </a:t>
                      </a:r>
                    </a:p>
                    <a:p>
                      <a:pPr marL="0" marR="0">
                        <a:lnSpc>
                          <a:spcPts val="1500"/>
                        </a:lnSpc>
                        <a:spcBef>
                          <a:spcPts val="0"/>
                        </a:spcBef>
                        <a:spcAft>
                          <a:spcPts val="0"/>
                        </a:spcAft>
                      </a:pPr>
                      <a:r>
                        <a:rPr lang="en-US" sz="1000" b="1" u="none" baseline="0" dirty="0">
                          <a:solidFill>
                            <a:srgbClr val="00B050"/>
                          </a:solidFill>
                          <a:effectLst/>
                          <a:latin typeface="Franklin Gothic Book" panose="020B0503020102020204" pitchFamily="34" charset="0"/>
                          <a:ea typeface="Times New Roman"/>
                          <a:cs typeface="Times New Roman"/>
                        </a:rPr>
                        <a:t>Education Specialist/Enhanced User</a:t>
                      </a:r>
                    </a:p>
                    <a:p>
                      <a:pPr marL="0" marR="0">
                        <a:lnSpc>
                          <a:spcPts val="1500"/>
                        </a:lnSpc>
                        <a:spcBef>
                          <a:spcPts val="0"/>
                        </a:spcBef>
                        <a:spcAft>
                          <a:spcPts val="0"/>
                        </a:spcAft>
                      </a:pPr>
                      <a:r>
                        <a:rPr lang="en-US" sz="1000" b="0" baseline="0" dirty="0">
                          <a:solidFill>
                            <a:schemeClr val="tx2"/>
                          </a:solidFill>
                          <a:effectLst/>
                          <a:latin typeface="Franklin Gothic Book" panose="020B0503020102020204" pitchFamily="34" charset="0"/>
                          <a:ea typeface="Times New Roman"/>
                          <a:cs typeface="Times New Roman"/>
                        </a:rPr>
                        <a:t>(English/Spanish)</a:t>
                      </a:r>
                    </a:p>
                    <a:p>
                      <a:pPr marL="0" marR="0">
                        <a:lnSpc>
                          <a:spcPts val="1500"/>
                        </a:lnSpc>
                        <a:spcBef>
                          <a:spcPts val="0"/>
                        </a:spcBef>
                        <a:spcAft>
                          <a:spcPts val="0"/>
                        </a:spcAft>
                      </a:pPr>
                      <a:r>
                        <a:rPr lang="en-US" sz="1000" b="0" baseline="0" dirty="0">
                          <a:solidFill>
                            <a:schemeClr val="tx2"/>
                          </a:solidFill>
                          <a:effectLst/>
                          <a:latin typeface="Franklin Gothic Book" panose="020B0503020102020204" pitchFamily="34" charset="0"/>
                          <a:ea typeface="Calibri"/>
                          <a:cs typeface="Times New Roman"/>
                        </a:rPr>
                        <a:t>(206) 477-7259</a:t>
                      </a:r>
                      <a:endParaRPr lang="en-US" sz="1000" b="0" dirty="0">
                        <a:solidFill>
                          <a:schemeClr val="tx2"/>
                        </a:solidFill>
                        <a:effectLst/>
                        <a:latin typeface="Franklin Gothic Book" panose="020B0503020102020204" pitchFamily="34" charset="0"/>
                        <a:ea typeface="Calibri"/>
                        <a:cs typeface="Times New Roman"/>
                      </a:endParaRPr>
                    </a:p>
                    <a:p>
                      <a:pPr marL="38100" marR="0">
                        <a:lnSpc>
                          <a:spcPts val="1500"/>
                        </a:lnSpc>
                        <a:spcBef>
                          <a:spcPts val="0"/>
                        </a:spcBef>
                        <a:spcAft>
                          <a:spcPts val="1000"/>
                        </a:spcAft>
                      </a:pPr>
                      <a:r>
                        <a:rPr lang="en-US" sz="1000" dirty="0">
                          <a:solidFill>
                            <a:schemeClr val="tx2"/>
                          </a:solidFill>
                          <a:effectLst/>
                          <a:latin typeface="Franklin Gothic Book" panose="020B0503020102020204" pitchFamily="34" charset="0"/>
                          <a:ea typeface="Times New Roman"/>
                          <a:cs typeface="Times New Roman"/>
                        </a:rPr>
                        <a:t> </a:t>
                      </a: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0"/>
                        </a:spcAft>
                      </a:pPr>
                      <a:r>
                        <a:rPr lang="en-US" sz="1000" b="1" u="none" strike="noStrike" dirty="0">
                          <a:solidFill>
                            <a:schemeClr val="tx2"/>
                          </a:solidFill>
                          <a:effectLst/>
                          <a:latin typeface="Franklin Gothic Book" panose="020B0503020102020204" pitchFamily="34" charset="0"/>
                          <a:ea typeface="Times New Roman"/>
                          <a:cs typeface="Times New Roman"/>
                          <a:hlinkClick r:id="rId2"/>
                        </a:rPr>
                        <a:t>Cindy Mai</a:t>
                      </a:r>
                      <a:r>
                        <a:rPr lang="en-US" sz="1000" dirty="0">
                          <a:solidFill>
                            <a:schemeClr val="tx2"/>
                          </a:solidFill>
                          <a:effectLst/>
                          <a:latin typeface="Franklin Gothic Book" panose="020B0503020102020204" pitchFamily="34" charset="0"/>
                          <a:ea typeface="Times New Roman"/>
                          <a:cs typeface="Times New Roman"/>
                        </a:rPr>
                        <a:t> </a:t>
                      </a:r>
                    </a:p>
                    <a:p>
                      <a:pPr marL="0" marR="0" lvl="0" indent="0" algn="l" defTabSz="914400" rtl="0" eaLnBrk="1" fontAlgn="auto" latinLnBrk="0" hangingPunct="1">
                        <a:lnSpc>
                          <a:spcPts val="1500"/>
                        </a:lnSpc>
                        <a:spcBef>
                          <a:spcPts val="0"/>
                        </a:spcBef>
                        <a:spcAft>
                          <a:spcPts val="0"/>
                        </a:spcAft>
                        <a:buClrTx/>
                        <a:buSzTx/>
                        <a:buFontTx/>
                        <a:buNone/>
                        <a:tabLst/>
                        <a:defRPr/>
                      </a:pPr>
                      <a:r>
                        <a:rPr lang="en-US" sz="1000" b="1" u="none" baseline="0" dirty="0">
                          <a:solidFill>
                            <a:srgbClr val="00B050"/>
                          </a:solidFill>
                          <a:effectLst/>
                          <a:latin typeface="Franklin Gothic Book" panose="020B0503020102020204" pitchFamily="34" charset="0"/>
                          <a:ea typeface="Times New Roman"/>
                          <a:cs typeface="Times New Roman"/>
                        </a:rPr>
                        <a:t>Education Specialist/Enhanced User</a:t>
                      </a:r>
                    </a:p>
                    <a:p>
                      <a:pPr marL="0" marR="0">
                        <a:lnSpc>
                          <a:spcPts val="1500"/>
                        </a:lnSpc>
                        <a:spcBef>
                          <a:spcPts val="0"/>
                        </a:spcBef>
                        <a:spcAft>
                          <a:spcPts val="0"/>
                        </a:spcAft>
                      </a:pPr>
                      <a:r>
                        <a:rPr lang="en-US" sz="1000" dirty="0">
                          <a:solidFill>
                            <a:schemeClr val="tx2"/>
                          </a:solidFill>
                          <a:effectLst/>
                          <a:latin typeface="Franklin Gothic Book" panose="020B0503020102020204" pitchFamily="34" charset="0"/>
                          <a:ea typeface="Times New Roman"/>
                          <a:cs typeface="Times New Roman"/>
                        </a:rPr>
                        <a:t>(English/Vietnamese)</a:t>
                      </a:r>
                      <a:br>
                        <a:rPr lang="en-US" sz="1000" dirty="0">
                          <a:solidFill>
                            <a:schemeClr val="tx2"/>
                          </a:solidFill>
                          <a:effectLst/>
                          <a:latin typeface="Franklin Gothic Book" panose="020B0503020102020204" pitchFamily="34" charset="0"/>
                          <a:ea typeface="Times New Roman"/>
                          <a:cs typeface="Times New Roman"/>
                        </a:rPr>
                      </a:br>
                      <a:r>
                        <a:rPr lang="en-US" sz="1000" dirty="0">
                          <a:solidFill>
                            <a:schemeClr val="tx2"/>
                          </a:solidFill>
                          <a:effectLst/>
                          <a:latin typeface="Franklin Gothic Book" panose="020B0503020102020204" pitchFamily="34" charset="0"/>
                          <a:ea typeface="Times New Roman"/>
                          <a:cs typeface="Times New Roman"/>
                        </a:rPr>
                        <a:t>206-304-1892</a:t>
                      </a: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0"/>
                        </a:spcAft>
                      </a:pPr>
                      <a:r>
                        <a:rPr lang="en-US" sz="1000" b="1" u="none" strike="noStrike" dirty="0">
                          <a:solidFill>
                            <a:schemeClr val="tx2"/>
                          </a:solidFill>
                          <a:effectLst/>
                          <a:latin typeface="Franklin Gothic Book" panose="020B0503020102020204" pitchFamily="34" charset="0"/>
                          <a:ea typeface="Times New Roman"/>
                          <a:cs typeface="Times New Roman"/>
                          <a:hlinkClick r:id="rId3"/>
                        </a:rPr>
                        <a:t>Miguel Urquiza</a:t>
                      </a:r>
                      <a:r>
                        <a:rPr lang="en-US" sz="1000" dirty="0">
                          <a:solidFill>
                            <a:schemeClr val="tx2"/>
                          </a:solidFill>
                          <a:effectLst/>
                          <a:latin typeface="Franklin Gothic Book" panose="020B0503020102020204" pitchFamily="34" charset="0"/>
                          <a:ea typeface="Times New Roman"/>
                          <a:cs typeface="Times New Roman"/>
                        </a:rPr>
                        <a:t> </a:t>
                      </a:r>
                    </a:p>
                    <a:p>
                      <a:pPr marL="0" marR="0">
                        <a:lnSpc>
                          <a:spcPts val="1500"/>
                        </a:lnSpc>
                        <a:spcBef>
                          <a:spcPts val="0"/>
                        </a:spcBef>
                        <a:spcAft>
                          <a:spcPts val="0"/>
                        </a:spcAft>
                      </a:pPr>
                      <a:r>
                        <a:rPr lang="en-US" sz="1000" dirty="0">
                          <a:solidFill>
                            <a:srgbClr val="00B050"/>
                          </a:solidFill>
                          <a:effectLst/>
                          <a:latin typeface="Franklin Gothic Book" panose="020B0503020102020204" pitchFamily="34" charset="0"/>
                          <a:ea typeface="Times New Roman"/>
                          <a:cs typeface="Times New Roman"/>
                        </a:rPr>
                        <a:t>Education Consultant I/Enhanced</a:t>
                      </a:r>
                      <a:r>
                        <a:rPr lang="en-US" sz="1000" baseline="0" dirty="0">
                          <a:solidFill>
                            <a:srgbClr val="00B050"/>
                          </a:solidFill>
                          <a:effectLst/>
                          <a:latin typeface="Franklin Gothic Book" panose="020B0503020102020204" pitchFamily="34" charset="0"/>
                          <a:ea typeface="Times New Roman"/>
                          <a:cs typeface="Times New Roman"/>
                        </a:rPr>
                        <a:t> User </a:t>
                      </a:r>
                    </a:p>
                    <a:p>
                      <a:pPr marL="0" marR="0">
                        <a:lnSpc>
                          <a:spcPts val="1500"/>
                        </a:lnSpc>
                        <a:spcBef>
                          <a:spcPts val="0"/>
                        </a:spcBef>
                        <a:spcAft>
                          <a:spcPts val="0"/>
                        </a:spcAft>
                      </a:pPr>
                      <a:endParaRPr lang="en-US" sz="1000" dirty="0">
                        <a:solidFill>
                          <a:schemeClr val="tx2"/>
                        </a:solidFill>
                        <a:effectLst/>
                        <a:latin typeface="Franklin Gothic Book" panose="020B0503020102020204" pitchFamily="34" charset="0"/>
                        <a:ea typeface="Times New Roman"/>
                        <a:cs typeface="Times New Roman"/>
                      </a:endParaRPr>
                    </a:p>
                    <a:p>
                      <a:pPr marL="0" marR="0">
                        <a:lnSpc>
                          <a:spcPts val="1500"/>
                        </a:lnSpc>
                        <a:spcBef>
                          <a:spcPts val="0"/>
                        </a:spcBef>
                        <a:spcAft>
                          <a:spcPts val="0"/>
                        </a:spcAft>
                      </a:pPr>
                      <a:r>
                        <a:rPr lang="en-US" sz="1000" dirty="0">
                          <a:solidFill>
                            <a:schemeClr val="tx2"/>
                          </a:solidFill>
                          <a:effectLst/>
                          <a:latin typeface="Franklin Gothic Book" panose="020B0503020102020204" pitchFamily="34" charset="0"/>
                          <a:ea typeface="Times New Roman"/>
                          <a:cs typeface="Times New Roman"/>
                        </a:rPr>
                        <a:t>(English/Spanish)</a:t>
                      </a:r>
                      <a:br>
                        <a:rPr lang="en-US" sz="1000" dirty="0">
                          <a:solidFill>
                            <a:schemeClr val="tx2"/>
                          </a:solidFill>
                          <a:effectLst/>
                          <a:latin typeface="Franklin Gothic Book" panose="020B0503020102020204" pitchFamily="34" charset="0"/>
                          <a:ea typeface="Times New Roman"/>
                          <a:cs typeface="Times New Roman"/>
                        </a:rPr>
                      </a:br>
                      <a:r>
                        <a:rPr lang="en-US" sz="1000" dirty="0">
                          <a:solidFill>
                            <a:schemeClr val="tx2"/>
                          </a:solidFill>
                          <a:effectLst/>
                          <a:latin typeface="Franklin Gothic Book" panose="020B0503020102020204" pitchFamily="34" charset="0"/>
                          <a:ea typeface="Times New Roman"/>
                          <a:cs typeface="Times New Roman"/>
                        </a:rPr>
                        <a:t>206-477-6965</a:t>
                      </a: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33401">
                <a:tc>
                  <a:txBody>
                    <a:bodyPr/>
                    <a:lstStyle/>
                    <a:p>
                      <a:pPr marL="0" marR="0">
                        <a:lnSpc>
                          <a:spcPts val="1500"/>
                        </a:lnSpc>
                        <a:spcBef>
                          <a:spcPts val="0"/>
                        </a:spcBef>
                        <a:spcAft>
                          <a:spcPts val="0"/>
                        </a:spcAft>
                      </a:pPr>
                      <a:r>
                        <a:rPr lang="en-US" sz="1000" b="1" u="none" strike="noStrike" dirty="0">
                          <a:solidFill>
                            <a:schemeClr val="tx2"/>
                          </a:solidFill>
                          <a:effectLst/>
                          <a:latin typeface="Franklin Gothic Book" panose="020B0503020102020204" pitchFamily="34" charset="0"/>
                          <a:ea typeface="Times New Roman"/>
                          <a:cs typeface="Times New Roman"/>
                          <a:hlinkClick r:id="rId3"/>
                        </a:rPr>
                        <a:t>Willie Allen</a:t>
                      </a:r>
                      <a:r>
                        <a:rPr lang="en-US" sz="1000" dirty="0">
                          <a:solidFill>
                            <a:schemeClr val="tx2"/>
                          </a:solidFill>
                          <a:effectLst/>
                          <a:latin typeface="Franklin Gothic Book" panose="020B0503020102020204" pitchFamily="34" charset="0"/>
                          <a:ea typeface="Times New Roman"/>
                          <a:cs typeface="Times New Roman"/>
                        </a:rPr>
                        <a:t> </a:t>
                      </a:r>
                    </a:p>
                    <a:p>
                      <a:pPr marL="0" marR="0">
                        <a:lnSpc>
                          <a:spcPts val="1500"/>
                        </a:lnSpc>
                        <a:spcBef>
                          <a:spcPts val="0"/>
                        </a:spcBef>
                        <a:spcAft>
                          <a:spcPts val="0"/>
                        </a:spcAft>
                      </a:pPr>
                      <a:r>
                        <a:rPr lang="en-US" sz="1000" b="1" dirty="0">
                          <a:solidFill>
                            <a:srgbClr val="00B050"/>
                          </a:solidFill>
                          <a:effectLst/>
                          <a:latin typeface="Franklin Gothic Book" panose="020B0503020102020204" pitchFamily="34" charset="0"/>
                          <a:ea typeface="Times New Roman"/>
                          <a:cs typeface="Times New Roman"/>
                        </a:rPr>
                        <a:t>Education</a:t>
                      </a:r>
                      <a:r>
                        <a:rPr lang="en-US" sz="1000" b="1" baseline="0" dirty="0">
                          <a:solidFill>
                            <a:srgbClr val="00B050"/>
                          </a:solidFill>
                          <a:effectLst/>
                          <a:latin typeface="Franklin Gothic Book" panose="020B0503020102020204" pitchFamily="34" charset="0"/>
                          <a:ea typeface="Times New Roman"/>
                          <a:cs typeface="Times New Roman"/>
                        </a:rPr>
                        <a:t> Consultant II/Supervisor South County/Enhanced User</a:t>
                      </a:r>
                      <a:endParaRPr lang="en-US" sz="1000" b="1" dirty="0">
                        <a:solidFill>
                          <a:srgbClr val="00B050"/>
                        </a:solidFill>
                        <a:effectLst/>
                        <a:latin typeface="Franklin Gothic Book" panose="020B0503020102020204" pitchFamily="34" charset="0"/>
                        <a:ea typeface="Times New Roman"/>
                        <a:cs typeface="Times New Roman"/>
                      </a:endParaRPr>
                    </a:p>
                    <a:p>
                      <a:pPr marL="0" marR="0">
                        <a:lnSpc>
                          <a:spcPts val="1500"/>
                        </a:lnSpc>
                        <a:spcBef>
                          <a:spcPts val="0"/>
                        </a:spcBef>
                        <a:spcAft>
                          <a:spcPts val="0"/>
                        </a:spcAft>
                      </a:pPr>
                      <a:r>
                        <a:rPr lang="en-US" sz="1000" dirty="0">
                          <a:solidFill>
                            <a:schemeClr val="tx2"/>
                          </a:solidFill>
                          <a:effectLst/>
                          <a:latin typeface="Franklin Gothic Book" panose="020B0503020102020204" pitchFamily="34" charset="0"/>
                          <a:ea typeface="Times New Roman"/>
                          <a:cs typeface="Times New Roman"/>
                        </a:rPr>
                        <a:t>(English)</a:t>
                      </a:r>
                      <a:br>
                        <a:rPr lang="en-US" sz="1000" dirty="0">
                          <a:solidFill>
                            <a:schemeClr val="tx2"/>
                          </a:solidFill>
                          <a:effectLst/>
                          <a:latin typeface="Franklin Gothic Book" panose="020B0503020102020204" pitchFamily="34" charset="0"/>
                          <a:ea typeface="Times New Roman"/>
                          <a:cs typeface="Times New Roman"/>
                        </a:rPr>
                      </a:br>
                      <a:r>
                        <a:rPr lang="en-US" sz="1000" dirty="0">
                          <a:solidFill>
                            <a:schemeClr val="tx2"/>
                          </a:solidFill>
                          <a:effectLst/>
                          <a:latin typeface="Franklin Gothic Book" panose="020B0503020102020204" pitchFamily="34" charset="0"/>
                          <a:ea typeface="Times New Roman"/>
                          <a:cs typeface="Times New Roman"/>
                        </a:rPr>
                        <a:t>206-263-8746</a:t>
                      </a: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lnSpc>
                          <a:spcPts val="1500"/>
                        </a:lnSpc>
                        <a:spcBef>
                          <a:spcPts val="0"/>
                        </a:spcBef>
                        <a:spcAft>
                          <a:spcPts val="1000"/>
                        </a:spcAft>
                      </a:pPr>
                      <a:r>
                        <a:rPr lang="en-US" sz="1000" b="1" u="none" strike="noStrike" dirty="0" err="1">
                          <a:solidFill>
                            <a:schemeClr val="tx2"/>
                          </a:solidFill>
                          <a:effectLst/>
                          <a:latin typeface="Franklin Gothic Book" panose="020B0503020102020204" pitchFamily="34" charset="0"/>
                          <a:ea typeface="Times New Roman"/>
                          <a:cs typeface="Times New Roman"/>
                          <a:hlinkClick r:id="rId4"/>
                        </a:rPr>
                        <a:t>Bishaw</a:t>
                      </a:r>
                      <a:r>
                        <a:rPr lang="en-US" sz="1000" b="1" u="none" strike="noStrike" dirty="0">
                          <a:solidFill>
                            <a:schemeClr val="tx2"/>
                          </a:solidFill>
                          <a:effectLst/>
                          <a:latin typeface="Franklin Gothic Book" panose="020B0503020102020204" pitchFamily="34" charset="0"/>
                          <a:ea typeface="Times New Roman"/>
                          <a:cs typeface="Times New Roman"/>
                          <a:hlinkClick r:id="rId4"/>
                        </a:rPr>
                        <a:t> </a:t>
                      </a:r>
                      <a:r>
                        <a:rPr lang="en-US" sz="1000" b="1" u="none" strike="noStrike" dirty="0" err="1">
                          <a:solidFill>
                            <a:schemeClr val="tx2"/>
                          </a:solidFill>
                          <a:effectLst/>
                          <a:latin typeface="Franklin Gothic Book" panose="020B0503020102020204" pitchFamily="34" charset="0"/>
                          <a:ea typeface="Times New Roman"/>
                          <a:cs typeface="Times New Roman"/>
                          <a:hlinkClick r:id="rId4"/>
                        </a:rPr>
                        <a:t>Gezie</a:t>
                      </a:r>
                      <a:endParaRPr lang="en-US" sz="1000" b="1" u="none" strike="noStrike" dirty="0">
                        <a:solidFill>
                          <a:schemeClr val="tx2"/>
                        </a:solidFill>
                        <a:effectLst/>
                        <a:latin typeface="Franklin Gothic Book" panose="020B0503020102020204" pitchFamily="34" charset="0"/>
                        <a:ea typeface="Times New Roman"/>
                        <a:cs typeface="Times New Roman"/>
                      </a:endParaRPr>
                    </a:p>
                    <a:p>
                      <a:pPr marL="38100" marR="0">
                        <a:lnSpc>
                          <a:spcPts val="1500"/>
                        </a:lnSpc>
                        <a:spcBef>
                          <a:spcPts val="0"/>
                        </a:spcBef>
                        <a:spcAft>
                          <a:spcPts val="1000"/>
                        </a:spcAft>
                      </a:pPr>
                      <a:r>
                        <a:rPr lang="en-US" sz="1000" b="1" u="none" baseline="0" dirty="0">
                          <a:solidFill>
                            <a:srgbClr val="00B050"/>
                          </a:solidFill>
                          <a:effectLst/>
                          <a:latin typeface="Franklin Gothic Book" panose="020B0503020102020204" pitchFamily="34" charset="0"/>
                          <a:ea typeface="Times New Roman"/>
                          <a:cs typeface="Times New Roman"/>
                        </a:rPr>
                        <a:t>Education Specialist/Enhanced User</a:t>
                      </a:r>
                    </a:p>
                    <a:p>
                      <a:pPr marL="38100" marR="0">
                        <a:lnSpc>
                          <a:spcPts val="1500"/>
                        </a:lnSpc>
                        <a:spcBef>
                          <a:spcPts val="0"/>
                        </a:spcBef>
                        <a:spcAft>
                          <a:spcPts val="1000"/>
                        </a:spcAft>
                      </a:pPr>
                      <a:r>
                        <a:rPr lang="en-US" sz="1000" dirty="0">
                          <a:solidFill>
                            <a:schemeClr val="tx2"/>
                          </a:solidFill>
                          <a:effectLst/>
                          <a:latin typeface="Franklin Gothic Book" panose="020B0503020102020204" pitchFamily="34" charset="0"/>
                          <a:ea typeface="Times New Roman"/>
                          <a:cs typeface="Times New Roman"/>
                        </a:rPr>
                        <a:t>(Amharic)</a:t>
                      </a:r>
                      <a:br>
                        <a:rPr lang="en-US" sz="1000" dirty="0">
                          <a:solidFill>
                            <a:schemeClr val="tx2"/>
                          </a:solidFill>
                          <a:effectLst/>
                          <a:latin typeface="Franklin Gothic Book" panose="020B0503020102020204" pitchFamily="34" charset="0"/>
                          <a:ea typeface="Times New Roman"/>
                          <a:cs typeface="Times New Roman"/>
                        </a:rPr>
                      </a:br>
                      <a:r>
                        <a:rPr lang="en-US" sz="1000" dirty="0">
                          <a:solidFill>
                            <a:schemeClr val="tx2"/>
                          </a:solidFill>
                          <a:effectLst/>
                          <a:latin typeface="Franklin Gothic Book" panose="020B0503020102020204" pitchFamily="34" charset="0"/>
                          <a:ea typeface="Times New Roman"/>
                          <a:cs typeface="Times New Roman"/>
                        </a:rPr>
                        <a:t>206-477-6961</a:t>
                      </a:r>
                      <a:endParaRPr lang="en-US" sz="1000" dirty="0">
                        <a:solidFill>
                          <a:schemeClr val="tx2"/>
                        </a:solidFill>
                        <a:effectLst/>
                        <a:latin typeface="Franklin Gothic Book" panose="020B0503020102020204" pitchFamily="34" charset="0"/>
                        <a:ea typeface="Calibri"/>
                        <a:cs typeface="Times New Roman"/>
                      </a:endParaRPr>
                    </a:p>
                    <a:p>
                      <a:pPr marL="0" marR="0">
                        <a:lnSpc>
                          <a:spcPts val="1500"/>
                        </a:lnSpc>
                        <a:spcBef>
                          <a:spcPts val="0"/>
                        </a:spcBef>
                        <a:spcAft>
                          <a:spcPts val="0"/>
                        </a:spcAft>
                      </a:pPr>
                      <a:r>
                        <a:rPr lang="en-US" sz="1000" dirty="0">
                          <a:solidFill>
                            <a:schemeClr val="tx2"/>
                          </a:solidFill>
                          <a:effectLst/>
                          <a:latin typeface="Franklin Gothic Book" panose="020B0503020102020204" pitchFamily="34" charset="0"/>
                          <a:ea typeface="Times New Roman"/>
                          <a:cs typeface="Times New Roman"/>
                        </a:rPr>
                        <a:t> </a:t>
                      </a: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0">
                        <a:lnSpc>
                          <a:spcPts val="1500"/>
                        </a:lnSpc>
                        <a:spcBef>
                          <a:spcPts val="0"/>
                        </a:spcBef>
                        <a:spcAft>
                          <a:spcPts val="1000"/>
                        </a:spcAft>
                      </a:pPr>
                      <a:r>
                        <a:rPr lang="en-US" sz="1000" b="1" u="none" strike="noStrike" dirty="0">
                          <a:solidFill>
                            <a:schemeClr val="tx2"/>
                          </a:solidFill>
                          <a:effectLst/>
                          <a:latin typeface="Franklin Gothic Book" panose="020B0503020102020204" pitchFamily="34" charset="0"/>
                          <a:ea typeface="Times New Roman"/>
                          <a:cs typeface="Times New Roman"/>
                          <a:hlinkClick r:id="rId5"/>
                        </a:rPr>
                        <a:t>Carmen Olvera</a:t>
                      </a:r>
                      <a:r>
                        <a:rPr lang="en-US" sz="1000" dirty="0">
                          <a:solidFill>
                            <a:schemeClr val="tx2"/>
                          </a:solidFill>
                          <a:effectLst/>
                          <a:latin typeface="Franklin Gothic Book" panose="020B0503020102020204" pitchFamily="34" charset="0"/>
                          <a:ea typeface="Times New Roman"/>
                          <a:cs typeface="Times New Roman"/>
                        </a:rPr>
                        <a:t> </a:t>
                      </a:r>
                    </a:p>
                    <a:p>
                      <a:pPr marL="38100" marR="0" lvl="0" indent="0" algn="l" defTabSz="914400" rtl="0" eaLnBrk="1" fontAlgn="auto" latinLnBrk="0" hangingPunct="1">
                        <a:lnSpc>
                          <a:spcPts val="1500"/>
                        </a:lnSpc>
                        <a:spcBef>
                          <a:spcPts val="0"/>
                        </a:spcBef>
                        <a:spcAft>
                          <a:spcPts val="1000"/>
                        </a:spcAft>
                        <a:buClrTx/>
                        <a:buSzTx/>
                        <a:buFontTx/>
                        <a:buNone/>
                        <a:tabLst/>
                        <a:defRPr/>
                      </a:pPr>
                      <a:r>
                        <a:rPr lang="en-US" sz="1000" b="1" u="none" baseline="0" dirty="0">
                          <a:solidFill>
                            <a:srgbClr val="00B050"/>
                          </a:solidFill>
                          <a:effectLst/>
                          <a:latin typeface="Franklin Gothic Book" panose="020B0503020102020204" pitchFamily="34" charset="0"/>
                          <a:ea typeface="Times New Roman"/>
                          <a:cs typeface="Times New Roman"/>
                        </a:rPr>
                        <a:t>Education Specialist/Enhanced User</a:t>
                      </a:r>
                    </a:p>
                    <a:p>
                      <a:pPr marL="38100" marR="0">
                        <a:lnSpc>
                          <a:spcPts val="1500"/>
                        </a:lnSpc>
                        <a:spcBef>
                          <a:spcPts val="0"/>
                        </a:spcBef>
                        <a:spcAft>
                          <a:spcPts val="1000"/>
                        </a:spcAft>
                      </a:pPr>
                      <a:r>
                        <a:rPr lang="en-US" sz="1000" dirty="0">
                          <a:solidFill>
                            <a:schemeClr val="tx2"/>
                          </a:solidFill>
                          <a:effectLst/>
                          <a:latin typeface="Franklin Gothic Book" panose="020B0503020102020204" pitchFamily="34" charset="0"/>
                          <a:ea typeface="Times New Roman"/>
                          <a:cs typeface="Times New Roman"/>
                        </a:rPr>
                        <a:t>(English/Spanish)</a:t>
                      </a:r>
                      <a:br>
                        <a:rPr lang="en-US" sz="1000" dirty="0">
                          <a:solidFill>
                            <a:schemeClr val="tx2"/>
                          </a:solidFill>
                          <a:effectLst/>
                          <a:latin typeface="Franklin Gothic Book" panose="020B0503020102020204" pitchFamily="34" charset="0"/>
                          <a:ea typeface="Times New Roman"/>
                          <a:cs typeface="Times New Roman"/>
                        </a:rPr>
                      </a:br>
                      <a:r>
                        <a:rPr lang="en-US" sz="1000" dirty="0">
                          <a:solidFill>
                            <a:schemeClr val="tx2"/>
                          </a:solidFill>
                          <a:effectLst/>
                          <a:latin typeface="Franklin Gothic Book" panose="020B0503020102020204" pitchFamily="34" charset="0"/>
                          <a:ea typeface="Times New Roman"/>
                          <a:cs typeface="Times New Roman"/>
                        </a:rPr>
                        <a:t>206-477-6827 </a:t>
                      </a: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33172">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000" b="1" u="none" strike="noStrike" dirty="0">
                          <a:solidFill>
                            <a:schemeClr val="tx2"/>
                          </a:solidFill>
                          <a:effectLst/>
                          <a:latin typeface="Franklin Gothic Book" panose="020B0503020102020204" pitchFamily="34" charset="0"/>
                          <a:ea typeface="Times New Roman"/>
                          <a:cs typeface="Times New Roman"/>
                          <a:hlinkClick r:id="rId6"/>
                        </a:rPr>
                        <a:t>Callista Kennedy</a:t>
                      </a:r>
                      <a:r>
                        <a:rPr lang="en-US" sz="1000" dirty="0">
                          <a:solidFill>
                            <a:schemeClr val="tx2"/>
                          </a:solidFill>
                          <a:effectLst/>
                          <a:latin typeface="Franklin Gothic Book" panose="020B0503020102020204" pitchFamily="34" charset="0"/>
                          <a:ea typeface="Times New Roman"/>
                          <a:cs typeface="Times New Roman"/>
                        </a:rPr>
                        <a:t> </a:t>
                      </a:r>
                    </a:p>
                    <a:p>
                      <a:pPr marL="0" marR="0" indent="0" algn="l" defTabSz="914400" rtl="0" eaLnBrk="1" fontAlgn="auto" latinLnBrk="0" hangingPunct="1">
                        <a:lnSpc>
                          <a:spcPts val="1500"/>
                        </a:lnSpc>
                        <a:spcBef>
                          <a:spcPts val="0"/>
                        </a:spcBef>
                        <a:spcAft>
                          <a:spcPts val="0"/>
                        </a:spcAft>
                        <a:buClrTx/>
                        <a:buSzTx/>
                        <a:buFontTx/>
                        <a:buNone/>
                        <a:tabLst/>
                        <a:defRPr/>
                      </a:pPr>
                      <a:r>
                        <a:rPr lang="en-US" sz="1000" b="1" dirty="0">
                          <a:solidFill>
                            <a:srgbClr val="00B050"/>
                          </a:solidFill>
                          <a:effectLst/>
                          <a:latin typeface="Franklin Gothic Book" panose="020B0503020102020204" pitchFamily="34" charset="0"/>
                          <a:ea typeface="Times New Roman"/>
                          <a:cs typeface="Times New Roman"/>
                        </a:rPr>
                        <a:t>Project Manager </a:t>
                      </a:r>
                      <a:r>
                        <a:rPr lang="en-US" sz="1000" b="1" dirty="0" smtClean="0">
                          <a:solidFill>
                            <a:srgbClr val="00B050"/>
                          </a:solidFill>
                          <a:effectLst/>
                          <a:latin typeface="Franklin Gothic Book" panose="020B0503020102020204" pitchFamily="34" charset="0"/>
                          <a:ea typeface="Times New Roman"/>
                          <a:cs typeface="Times New Roman"/>
                        </a:rPr>
                        <a:t>I/Enhanced User</a:t>
                      </a:r>
                      <a:endParaRPr lang="en-US" sz="1000" b="1" dirty="0">
                        <a:solidFill>
                          <a:srgbClr val="00B050"/>
                        </a:solidFill>
                        <a:effectLst/>
                        <a:latin typeface="Franklin Gothic Book" panose="020B0503020102020204" pitchFamily="34" charset="0"/>
                        <a:ea typeface="Times New Roman"/>
                        <a:cs typeface="Times New Roman"/>
                      </a:endParaRPr>
                    </a:p>
                    <a:p>
                      <a:pPr marL="0" marR="0" indent="0" algn="l" defTabSz="914400" rtl="0" eaLnBrk="1" fontAlgn="auto" latinLnBrk="0" hangingPunct="1">
                        <a:lnSpc>
                          <a:spcPts val="1500"/>
                        </a:lnSpc>
                        <a:spcBef>
                          <a:spcPts val="0"/>
                        </a:spcBef>
                        <a:spcAft>
                          <a:spcPts val="0"/>
                        </a:spcAft>
                        <a:buClrTx/>
                        <a:buSzTx/>
                        <a:buFontTx/>
                        <a:buNone/>
                        <a:tabLst/>
                        <a:defRPr/>
                      </a:pPr>
                      <a:r>
                        <a:rPr lang="en-US" sz="1000" dirty="0">
                          <a:solidFill>
                            <a:schemeClr val="tx2"/>
                          </a:solidFill>
                          <a:effectLst/>
                          <a:latin typeface="Franklin Gothic Book" panose="020B0503020102020204" pitchFamily="34" charset="0"/>
                          <a:ea typeface="Times New Roman"/>
                          <a:cs typeface="Times New Roman"/>
                        </a:rPr>
                        <a:t>(English)</a:t>
                      </a:r>
                      <a:br>
                        <a:rPr lang="en-US" sz="1000" dirty="0">
                          <a:solidFill>
                            <a:schemeClr val="tx2"/>
                          </a:solidFill>
                          <a:effectLst/>
                          <a:latin typeface="Franklin Gothic Book" panose="020B0503020102020204" pitchFamily="34" charset="0"/>
                          <a:ea typeface="Times New Roman"/>
                          <a:cs typeface="Times New Roman"/>
                        </a:rPr>
                      </a:br>
                      <a:r>
                        <a:rPr lang="en-US" sz="1000" dirty="0">
                          <a:solidFill>
                            <a:schemeClr val="tx2"/>
                          </a:solidFill>
                          <a:effectLst/>
                          <a:latin typeface="Franklin Gothic Book" panose="020B0503020102020204" pitchFamily="34" charset="0"/>
                          <a:ea typeface="Times New Roman"/>
                          <a:cs typeface="Times New Roman"/>
                        </a:rPr>
                        <a:t>206-263-8368</a:t>
                      </a:r>
                      <a:endParaRPr lang="en-US" sz="1000" dirty="0">
                        <a:solidFill>
                          <a:schemeClr val="tx2"/>
                        </a:solidFill>
                        <a:effectLst/>
                        <a:latin typeface="Franklin Gothic Book" panose="020B0503020102020204" pitchFamily="34" charset="0"/>
                        <a:ea typeface="Calibri"/>
                        <a:cs typeface="Times New Roman"/>
                      </a:endParaRPr>
                    </a:p>
                    <a:p>
                      <a:pPr marL="0" marR="0">
                        <a:lnSpc>
                          <a:spcPts val="1500"/>
                        </a:lnSpc>
                        <a:spcBef>
                          <a:spcPts val="0"/>
                        </a:spcBef>
                        <a:spcAft>
                          <a:spcPts val="0"/>
                        </a:spcAft>
                      </a:pP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0"/>
                        </a:spcAft>
                      </a:pPr>
                      <a:r>
                        <a:rPr lang="en-US" sz="1000" b="1" u="none" strike="noStrike" dirty="0">
                          <a:solidFill>
                            <a:schemeClr val="tx2"/>
                          </a:solidFill>
                          <a:effectLst/>
                          <a:latin typeface="Franklin Gothic Book" panose="020B0503020102020204" pitchFamily="34" charset="0"/>
                          <a:ea typeface="Times New Roman"/>
                          <a:cs typeface="Times New Roman"/>
                          <a:hlinkClick r:id="rId7"/>
                        </a:rPr>
                        <a:t>Luis Salazar</a:t>
                      </a:r>
                      <a:r>
                        <a:rPr lang="en-US" sz="1000" dirty="0">
                          <a:solidFill>
                            <a:schemeClr val="tx2"/>
                          </a:solidFill>
                          <a:effectLst/>
                          <a:latin typeface="Franklin Gothic Book" panose="020B0503020102020204" pitchFamily="34" charset="0"/>
                          <a:ea typeface="Times New Roman"/>
                          <a:cs typeface="Times New Roman"/>
                        </a:rPr>
                        <a:t> </a:t>
                      </a:r>
                    </a:p>
                    <a:p>
                      <a:pPr marL="0" marR="0" lvl="0" indent="0" algn="l" defTabSz="914400" rtl="0" eaLnBrk="1" fontAlgn="auto" latinLnBrk="0" hangingPunct="1">
                        <a:lnSpc>
                          <a:spcPts val="1500"/>
                        </a:lnSpc>
                        <a:spcBef>
                          <a:spcPts val="0"/>
                        </a:spcBef>
                        <a:spcAft>
                          <a:spcPts val="0"/>
                        </a:spcAft>
                        <a:buClrTx/>
                        <a:buSzTx/>
                        <a:buFontTx/>
                        <a:buNone/>
                        <a:tabLst/>
                        <a:defRPr/>
                      </a:pPr>
                      <a:r>
                        <a:rPr lang="en-US" sz="1000" b="1" u="none" baseline="0" dirty="0">
                          <a:solidFill>
                            <a:srgbClr val="00B050"/>
                          </a:solidFill>
                          <a:effectLst/>
                          <a:latin typeface="Franklin Gothic Book" panose="020B0503020102020204" pitchFamily="34" charset="0"/>
                          <a:ea typeface="Times New Roman"/>
                          <a:cs typeface="Times New Roman"/>
                        </a:rPr>
                        <a:t>Education Specialist/Enhanced User</a:t>
                      </a:r>
                    </a:p>
                    <a:p>
                      <a:pPr marL="0" marR="0">
                        <a:lnSpc>
                          <a:spcPts val="1500"/>
                        </a:lnSpc>
                        <a:spcBef>
                          <a:spcPts val="0"/>
                        </a:spcBef>
                        <a:spcAft>
                          <a:spcPts val="0"/>
                        </a:spcAft>
                      </a:pPr>
                      <a:r>
                        <a:rPr lang="en-US" sz="1000" dirty="0">
                          <a:solidFill>
                            <a:schemeClr val="tx2"/>
                          </a:solidFill>
                          <a:effectLst/>
                          <a:latin typeface="Franklin Gothic Book" panose="020B0503020102020204" pitchFamily="34" charset="0"/>
                          <a:ea typeface="Times New Roman"/>
                          <a:cs typeface="Times New Roman"/>
                        </a:rPr>
                        <a:t>(English/Spanish)</a:t>
                      </a:r>
                      <a:br>
                        <a:rPr lang="en-US" sz="1000" dirty="0">
                          <a:solidFill>
                            <a:schemeClr val="tx2"/>
                          </a:solidFill>
                          <a:effectLst/>
                          <a:latin typeface="Franklin Gothic Book" panose="020B0503020102020204" pitchFamily="34" charset="0"/>
                          <a:ea typeface="Times New Roman"/>
                          <a:cs typeface="Times New Roman"/>
                        </a:rPr>
                      </a:br>
                      <a:r>
                        <a:rPr lang="en-US" sz="1000" dirty="0">
                          <a:solidFill>
                            <a:schemeClr val="tx2"/>
                          </a:solidFill>
                          <a:effectLst/>
                          <a:latin typeface="Franklin Gothic Book" panose="020B0503020102020204" pitchFamily="34" charset="0"/>
                          <a:ea typeface="Times New Roman"/>
                          <a:cs typeface="Times New Roman"/>
                        </a:rPr>
                        <a:t>206-263-8261</a:t>
                      </a: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000" b="1" u="sng" dirty="0" smtClean="0">
                          <a:solidFill>
                            <a:srgbClr val="00B050"/>
                          </a:solidFill>
                          <a:effectLst/>
                          <a:latin typeface="Franklin Gothic Book" panose="020B0503020102020204" pitchFamily="34" charset="0"/>
                          <a:ea typeface="Times New Roman"/>
                          <a:cs typeface="Times New Roman"/>
                        </a:rPr>
                        <a:t>Claudia Sierra </a:t>
                      </a:r>
                    </a:p>
                    <a:p>
                      <a:pPr marL="0" marR="0" lvl="0" indent="0" algn="l" defTabSz="914400" rtl="0" eaLnBrk="1" fontAlgn="auto" latinLnBrk="0" hangingPunct="1">
                        <a:lnSpc>
                          <a:spcPts val="1500"/>
                        </a:lnSpc>
                        <a:spcBef>
                          <a:spcPts val="0"/>
                        </a:spcBef>
                        <a:spcAft>
                          <a:spcPts val="0"/>
                        </a:spcAft>
                        <a:buClrTx/>
                        <a:buSzTx/>
                        <a:buFontTx/>
                        <a:buNone/>
                        <a:tabLst/>
                        <a:defRPr/>
                      </a:pPr>
                      <a:r>
                        <a:rPr lang="en-US" sz="1000" b="1" u="none" baseline="0" dirty="0" smtClean="0">
                          <a:solidFill>
                            <a:srgbClr val="00B050"/>
                          </a:solidFill>
                          <a:effectLst/>
                          <a:latin typeface="Franklin Gothic Book" panose="020B0503020102020204" pitchFamily="34" charset="0"/>
                          <a:ea typeface="Times New Roman"/>
                          <a:cs typeface="Times New Roman"/>
                        </a:rPr>
                        <a:t>Education Specialist/Enhanced User</a:t>
                      </a:r>
                    </a:p>
                    <a:p>
                      <a:pPr marL="0" marR="0" indent="0" algn="l" defTabSz="914400" rtl="0" eaLnBrk="1" fontAlgn="auto" latinLnBrk="0" hangingPunct="1">
                        <a:lnSpc>
                          <a:spcPts val="1500"/>
                        </a:lnSpc>
                        <a:spcBef>
                          <a:spcPts val="0"/>
                        </a:spcBef>
                        <a:spcAft>
                          <a:spcPts val="0"/>
                        </a:spcAft>
                        <a:buClrTx/>
                        <a:buSzTx/>
                        <a:buFontTx/>
                        <a:buNone/>
                        <a:tabLst/>
                        <a:defRPr/>
                      </a:pPr>
                      <a:r>
                        <a:rPr lang="en-US" sz="1000" dirty="0" smtClean="0">
                          <a:solidFill>
                            <a:schemeClr val="tx2"/>
                          </a:solidFill>
                          <a:effectLst/>
                          <a:latin typeface="Franklin Gothic Book" panose="020B0503020102020204" pitchFamily="34" charset="0"/>
                          <a:ea typeface="Times New Roman"/>
                          <a:cs typeface="Times New Roman"/>
                        </a:rPr>
                        <a:t>(English/Spanish)</a:t>
                      </a:r>
                      <a:br>
                        <a:rPr lang="en-US" sz="1000" dirty="0" smtClean="0">
                          <a:solidFill>
                            <a:schemeClr val="tx2"/>
                          </a:solidFill>
                          <a:effectLst/>
                          <a:latin typeface="Franklin Gothic Book" panose="020B0503020102020204" pitchFamily="34" charset="0"/>
                          <a:ea typeface="Times New Roman"/>
                          <a:cs typeface="Times New Roman"/>
                        </a:rPr>
                      </a:br>
                      <a:r>
                        <a:rPr lang="en-US" sz="1000" dirty="0" smtClean="0">
                          <a:solidFill>
                            <a:schemeClr val="tx2"/>
                          </a:solidFill>
                          <a:effectLst/>
                          <a:latin typeface="Franklin Gothic Book" panose="020B0503020102020204" pitchFamily="34" charset="0"/>
                          <a:ea typeface="Times New Roman"/>
                          <a:cs typeface="Times New Roman"/>
                        </a:rPr>
                        <a:t>206-477-7272</a:t>
                      </a:r>
                      <a:endParaRPr lang="en-US" sz="1000" dirty="0" smtClean="0">
                        <a:solidFill>
                          <a:schemeClr val="tx2"/>
                        </a:solidFill>
                        <a:effectLst/>
                        <a:latin typeface="Franklin Gothic Book" panose="020B0503020102020204" pitchFamily="34" charset="0"/>
                        <a:ea typeface="Calibri"/>
                        <a:cs typeface="Times New Roman"/>
                      </a:endParaRPr>
                    </a:p>
                    <a:p>
                      <a:pPr marL="0" marR="0">
                        <a:lnSpc>
                          <a:spcPts val="1500"/>
                        </a:lnSpc>
                        <a:spcBef>
                          <a:spcPts val="0"/>
                        </a:spcBef>
                        <a:spcAft>
                          <a:spcPts val="0"/>
                        </a:spcAft>
                      </a:pPr>
                      <a:endParaRPr lang="en-US" sz="1000" dirty="0" smtClean="0">
                        <a:solidFill>
                          <a:schemeClr val="tx2"/>
                        </a:solidFill>
                        <a:effectLst/>
                        <a:latin typeface="Franklin Gothic Book" panose="020B0503020102020204" pitchFamily="34" charset="0"/>
                        <a:ea typeface="Calibri"/>
                        <a:cs typeface="Times New Roman"/>
                      </a:endParaRPr>
                    </a:p>
                    <a:p>
                      <a:pPr marL="0" marR="0">
                        <a:lnSpc>
                          <a:spcPts val="1500"/>
                        </a:lnSpc>
                        <a:spcBef>
                          <a:spcPts val="0"/>
                        </a:spcBef>
                        <a:spcAft>
                          <a:spcPts val="0"/>
                        </a:spcAft>
                      </a:pP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11201">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000" b="1" u="none" strike="noStrike" dirty="0" smtClean="0">
                          <a:solidFill>
                            <a:schemeClr val="tx2"/>
                          </a:solidFill>
                          <a:effectLst/>
                          <a:latin typeface="Franklin Gothic Book" panose="020B0503020102020204" pitchFamily="34" charset="0"/>
                          <a:ea typeface="Times New Roman"/>
                          <a:cs typeface="Times New Roman"/>
                          <a:hlinkClick r:id="rId8"/>
                        </a:rPr>
                        <a:t>Jennifer Covert</a:t>
                      </a:r>
                      <a:r>
                        <a:rPr lang="en-US" sz="1000" dirty="0" smtClean="0">
                          <a:solidFill>
                            <a:schemeClr val="tx2"/>
                          </a:solidFill>
                          <a:effectLst/>
                          <a:latin typeface="Franklin Gothic Book" panose="020B0503020102020204" pitchFamily="34" charset="0"/>
                          <a:ea typeface="Times New Roman"/>
                          <a:cs typeface="Times New Roman"/>
                        </a:rPr>
                        <a:t> </a:t>
                      </a:r>
                    </a:p>
                    <a:p>
                      <a:pPr marL="0" marR="0" indent="0" algn="l" defTabSz="914400" rtl="0" eaLnBrk="1" fontAlgn="auto" latinLnBrk="0" hangingPunct="1">
                        <a:lnSpc>
                          <a:spcPts val="1500"/>
                        </a:lnSpc>
                        <a:spcBef>
                          <a:spcPts val="0"/>
                        </a:spcBef>
                        <a:spcAft>
                          <a:spcPts val="0"/>
                        </a:spcAft>
                        <a:buClrTx/>
                        <a:buSzTx/>
                        <a:buFontTx/>
                        <a:buNone/>
                        <a:tabLst/>
                        <a:defRPr/>
                      </a:pPr>
                      <a:r>
                        <a:rPr lang="en-US" sz="1000" b="1" dirty="0" smtClean="0">
                          <a:solidFill>
                            <a:srgbClr val="00B050"/>
                          </a:solidFill>
                          <a:effectLst/>
                          <a:latin typeface="Franklin Gothic Book" panose="020B0503020102020204" pitchFamily="34" charset="0"/>
                          <a:ea typeface="Times New Roman"/>
                          <a:cs typeface="Times New Roman"/>
                        </a:rPr>
                        <a:t>Project</a:t>
                      </a:r>
                      <a:r>
                        <a:rPr lang="en-US" sz="1000" b="1" baseline="0" dirty="0" smtClean="0">
                          <a:solidFill>
                            <a:srgbClr val="00B050"/>
                          </a:solidFill>
                          <a:effectLst/>
                          <a:latin typeface="Franklin Gothic Book" panose="020B0503020102020204" pitchFamily="34" charset="0"/>
                          <a:ea typeface="Times New Roman"/>
                          <a:cs typeface="Times New Roman"/>
                        </a:rPr>
                        <a:t> Manager II/Enhanced User</a:t>
                      </a:r>
                      <a:endParaRPr lang="en-US" sz="1000" b="1" dirty="0" smtClean="0">
                        <a:solidFill>
                          <a:srgbClr val="00B050"/>
                        </a:solidFill>
                        <a:effectLst/>
                        <a:latin typeface="Franklin Gothic Book" panose="020B0503020102020204" pitchFamily="34" charset="0"/>
                        <a:ea typeface="Times New Roman"/>
                        <a:cs typeface="Times New Roman"/>
                      </a:endParaRPr>
                    </a:p>
                    <a:p>
                      <a:pPr marL="0" marR="0" indent="0" algn="l" defTabSz="914400" rtl="0" eaLnBrk="1" fontAlgn="auto" latinLnBrk="0" hangingPunct="1">
                        <a:lnSpc>
                          <a:spcPts val="1500"/>
                        </a:lnSpc>
                        <a:spcBef>
                          <a:spcPts val="0"/>
                        </a:spcBef>
                        <a:spcAft>
                          <a:spcPts val="0"/>
                        </a:spcAft>
                        <a:buClrTx/>
                        <a:buSzTx/>
                        <a:buFontTx/>
                        <a:buNone/>
                        <a:tabLst/>
                        <a:defRPr/>
                      </a:pPr>
                      <a:r>
                        <a:rPr lang="en-US" sz="1000" dirty="0" smtClean="0">
                          <a:solidFill>
                            <a:schemeClr val="tx2"/>
                          </a:solidFill>
                          <a:effectLst/>
                          <a:latin typeface="Franklin Gothic Book" panose="020B0503020102020204" pitchFamily="34" charset="0"/>
                          <a:ea typeface="Times New Roman"/>
                          <a:cs typeface="Times New Roman"/>
                        </a:rPr>
                        <a:t>(English)</a:t>
                      </a:r>
                      <a:br>
                        <a:rPr lang="en-US" sz="1000" dirty="0" smtClean="0">
                          <a:solidFill>
                            <a:schemeClr val="tx2"/>
                          </a:solidFill>
                          <a:effectLst/>
                          <a:latin typeface="Franklin Gothic Book" panose="020B0503020102020204" pitchFamily="34" charset="0"/>
                          <a:ea typeface="Times New Roman"/>
                          <a:cs typeface="Times New Roman"/>
                        </a:rPr>
                      </a:br>
                      <a:r>
                        <a:rPr lang="en-US" sz="1000" dirty="0" smtClean="0">
                          <a:solidFill>
                            <a:schemeClr val="tx2"/>
                          </a:solidFill>
                          <a:effectLst/>
                          <a:latin typeface="Franklin Gothic Book" panose="020B0503020102020204" pitchFamily="34" charset="0"/>
                          <a:ea typeface="Times New Roman"/>
                          <a:cs typeface="Times New Roman"/>
                        </a:rPr>
                        <a:t>206-263-117</a:t>
                      </a:r>
                      <a:endParaRPr lang="en-US" sz="1000" dirty="0" smtClean="0">
                        <a:solidFill>
                          <a:schemeClr val="tx2"/>
                        </a:solidFill>
                        <a:effectLst/>
                        <a:latin typeface="Franklin Gothic Book" panose="020B0503020102020204" pitchFamily="34" charset="0"/>
                        <a:ea typeface="Calibri"/>
                        <a:cs typeface="Times New Roman"/>
                      </a:endParaRPr>
                    </a:p>
                    <a:p>
                      <a:pPr marL="0" marR="0">
                        <a:lnSpc>
                          <a:spcPts val="1500"/>
                        </a:lnSpc>
                        <a:spcBef>
                          <a:spcPts val="0"/>
                        </a:spcBef>
                        <a:spcAft>
                          <a:spcPts val="0"/>
                        </a:spcAft>
                      </a:pP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000" b="1" u="none" strike="noStrike" dirty="0" smtClean="0">
                          <a:solidFill>
                            <a:srgbClr val="00B0F0"/>
                          </a:solidFill>
                          <a:effectLst/>
                          <a:latin typeface="Franklin Gothic Book" panose="020B0503020102020204" pitchFamily="34" charset="0"/>
                          <a:ea typeface="Times New Roman"/>
                          <a:cs typeface="Times New Roman"/>
                        </a:rPr>
                        <a:t>Elizabeth</a:t>
                      </a:r>
                      <a:r>
                        <a:rPr lang="en-US" sz="1000" b="1" u="none" strike="noStrike" baseline="0" dirty="0" smtClean="0">
                          <a:solidFill>
                            <a:srgbClr val="00B0F0"/>
                          </a:solidFill>
                          <a:effectLst/>
                          <a:latin typeface="Franklin Gothic Book" panose="020B0503020102020204" pitchFamily="34" charset="0"/>
                          <a:ea typeface="Times New Roman"/>
                          <a:cs typeface="Times New Roman"/>
                        </a:rPr>
                        <a:t> Winders</a:t>
                      </a:r>
                      <a:r>
                        <a:rPr lang="en-US" sz="1000" dirty="0" smtClean="0">
                          <a:solidFill>
                            <a:srgbClr val="00B0F0"/>
                          </a:solidFill>
                          <a:effectLst/>
                          <a:latin typeface="Franklin Gothic Book" panose="020B0503020102020204" pitchFamily="34" charset="0"/>
                          <a:ea typeface="Times New Roman"/>
                          <a:cs typeface="Times New Roman"/>
                        </a:rPr>
                        <a:t> </a:t>
                      </a:r>
                    </a:p>
                    <a:p>
                      <a:pPr marL="0" marR="0" indent="0" algn="l" defTabSz="914400" rtl="0" eaLnBrk="1" fontAlgn="auto" latinLnBrk="0" hangingPunct="1">
                        <a:lnSpc>
                          <a:spcPts val="1500"/>
                        </a:lnSpc>
                        <a:spcBef>
                          <a:spcPts val="0"/>
                        </a:spcBef>
                        <a:spcAft>
                          <a:spcPts val="0"/>
                        </a:spcAft>
                        <a:buClrTx/>
                        <a:buSzTx/>
                        <a:buFontTx/>
                        <a:buNone/>
                        <a:tabLst/>
                        <a:defRPr/>
                      </a:pPr>
                      <a:r>
                        <a:rPr lang="en-US" sz="1000" b="1" dirty="0" smtClean="0">
                          <a:solidFill>
                            <a:srgbClr val="00B050"/>
                          </a:solidFill>
                          <a:effectLst/>
                          <a:latin typeface="Franklin Gothic Book" panose="020B0503020102020204" pitchFamily="34" charset="0"/>
                          <a:ea typeface="Times New Roman"/>
                          <a:cs typeface="Times New Roman"/>
                        </a:rPr>
                        <a:t>PHASS</a:t>
                      </a:r>
                      <a:r>
                        <a:rPr lang="en-US" sz="1000" b="1" baseline="0" dirty="0" smtClean="0">
                          <a:solidFill>
                            <a:srgbClr val="00B050"/>
                          </a:solidFill>
                          <a:effectLst/>
                          <a:latin typeface="Franklin Gothic Book" panose="020B0503020102020204" pitchFamily="34" charset="0"/>
                          <a:ea typeface="Times New Roman"/>
                          <a:cs typeface="Times New Roman"/>
                        </a:rPr>
                        <a:t>/Enhanced User</a:t>
                      </a:r>
                    </a:p>
                    <a:p>
                      <a:pPr marL="0" marR="0" indent="0" algn="l" defTabSz="914400" rtl="0" eaLnBrk="1" fontAlgn="auto" latinLnBrk="0" hangingPunct="1">
                        <a:lnSpc>
                          <a:spcPts val="1500"/>
                        </a:lnSpc>
                        <a:spcBef>
                          <a:spcPts val="0"/>
                        </a:spcBef>
                        <a:spcAft>
                          <a:spcPts val="0"/>
                        </a:spcAft>
                        <a:buClrTx/>
                        <a:buSzTx/>
                        <a:buFontTx/>
                        <a:buNone/>
                        <a:tabLst/>
                        <a:defRPr/>
                      </a:pPr>
                      <a:r>
                        <a:rPr lang="en-US" sz="1000" b="0" baseline="0" dirty="0" smtClean="0">
                          <a:solidFill>
                            <a:schemeClr val="tx1"/>
                          </a:solidFill>
                          <a:effectLst/>
                          <a:latin typeface="Franklin Gothic Book" panose="020B0503020102020204" pitchFamily="34" charset="0"/>
                          <a:ea typeface="Times New Roman"/>
                          <a:cs typeface="Times New Roman"/>
                        </a:rPr>
                        <a:t>(English)</a:t>
                      </a:r>
                      <a:endParaRPr lang="en-US" sz="1000" b="0" dirty="0" smtClean="0">
                        <a:solidFill>
                          <a:schemeClr val="tx1"/>
                        </a:solidFill>
                        <a:effectLst/>
                        <a:latin typeface="Franklin Gothic Book" panose="020B0503020102020204" pitchFamily="34" charset="0"/>
                        <a:ea typeface="Times New Roman"/>
                        <a:cs typeface="Times New Roman"/>
                      </a:endParaRPr>
                    </a:p>
                    <a:p>
                      <a:pPr marL="0" marR="0">
                        <a:lnSpc>
                          <a:spcPts val="1500"/>
                        </a:lnSpc>
                        <a:spcBef>
                          <a:spcPts val="0"/>
                        </a:spcBef>
                        <a:spcAft>
                          <a:spcPts val="0"/>
                        </a:spcAft>
                      </a:pPr>
                      <a:r>
                        <a:rPr lang="en-US" sz="1000" dirty="0" smtClean="0">
                          <a:solidFill>
                            <a:schemeClr val="tx2"/>
                          </a:solidFill>
                          <a:effectLst/>
                          <a:latin typeface="Franklin Gothic Book" panose="020B0503020102020204" pitchFamily="34" charset="0"/>
                          <a:ea typeface="Calibri"/>
                          <a:cs typeface="Times New Roman"/>
                        </a:rPr>
                        <a:t>206-263-0857</a:t>
                      </a: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500"/>
                        </a:lnSpc>
                        <a:spcBef>
                          <a:spcPts val="0"/>
                        </a:spcBef>
                        <a:spcAft>
                          <a:spcPts val="0"/>
                        </a:spcAft>
                      </a:pPr>
                      <a:r>
                        <a:rPr lang="en-US" sz="1000" b="1" dirty="0" smtClean="0">
                          <a:solidFill>
                            <a:srgbClr val="00B050"/>
                          </a:solidFill>
                          <a:effectLst/>
                          <a:latin typeface="Franklin Gothic Book" panose="020B0503020102020204" pitchFamily="34" charset="0"/>
                          <a:ea typeface="Calibri"/>
                          <a:cs typeface="Times New Roman"/>
                        </a:rPr>
                        <a:t>1-800-756-5437</a:t>
                      </a:r>
                    </a:p>
                    <a:p>
                      <a:pPr marL="0" marR="0">
                        <a:lnSpc>
                          <a:spcPts val="1500"/>
                        </a:lnSpc>
                        <a:spcBef>
                          <a:spcPts val="0"/>
                        </a:spcBef>
                        <a:spcAft>
                          <a:spcPts val="0"/>
                        </a:spcAft>
                      </a:pPr>
                      <a:r>
                        <a:rPr lang="en-US" sz="1000" b="1" dirty="0" smtClean="0">
                          <a:solidFill>
                            <a:srgbClr val="00B050"/>
                          </a:solidFill>
                          <a:effectLst/>
                          <a:latin typeface="Franklin Gothic Book" panose="020B0503020102020204" pitchFamily="34" charset="0"/>
                          <a:ea typeface="Calibri"/>
                          <a:cs typeface="Times New Roman"/>
                        </a:rPr>
                        <a:t>Community</a:t>
                      </a:r>
                      <a:r>
                        <a:rPr lang="en-US" sz="1000" b="1" baseline="0" dirty="0" smtClean="0">
                          <a:solidFill>
                            <a:srgbClr val="00B050"/>
                          </a:solidFill>
                          <a:effectLst/>
                          <a:latin typeface="Franklin Gothic Book" panose="020B0503020102020204" pitchFamily="34" charset="0"/>
                          <a:ea typeface="Calibri"/>
                          <a:cs typeface="Times New Roman"/>
                        </a:rPr>
                        <a:t> Health Access Program</a:t>
                      </a:r>
                      <a:endParaRPr lang="en-US" sz="1000" b="1" dirty="0" smtClean="0">
                        <a:solidFill>
                          <a:srgbClr val="00B050"/>
                        </a:solidFill>
                        <a:effectLst/>
                        <a:latin typeface="Franklin Gothic Book" panose="020B0503020102020204" pitchFamily="34" charset="0"/>
                        <a:ea typeface="Calibri"/>
                        <a:cs typeface="Times New Roman"/>
                      </a:endParaRPr>
                    </a:p>
                    <a:p>
                      <a:pPr marL="0" marR="0" indent="0" algn="l" defTabSz="914400" rtl="0" eaLnBrk="1" fontAlgn="auto" latinLnBrk="0" hangingPunct="1">
                        <a:lnSpc>
                          <a:spcPts val="1500"/>
                        </a:lnSpc>
                        <a:spcBef>
                          <a:spcPts val="0"/>
                        </a:spcBef>
                        <a:spcAft>
                          <a:spcPts val="0"/>
                        </a:spcAft>
                        <a:buClrTx/>
                        <a:buSzTx/>
                        <a:buFontTx/>
                        <a:buNone/>
                        <a:tabLst/>
                        <a:defRPr/>
                      </a:pPr>
                      <a:r>
                        <a:rPr lang="en-US" sz="1000" b="1" dirty="0" smtClean="0">
                          <a:solidFill>
                            <a:schemeClr val="tx2"/>
                          </a:solidFill>
                          <a:effectLst/>
                          <a:latin typeface="Franklin Gothic Book" panose="020B0503020102020204" pitchFamily="34" charset="0"/>
                          <a:ea typeface="Calibri"/>
                          <a:cs typeface="Times New Roman"/>
                          <a:hlinkClick r:id="rId9"/>
                        </a:rPr>
                        <a:t>www.kingcounty.gov/health/access</a:t>
                      </a:r>
                      <a:endParaRPr lang="en-US" sz="1000" b="1" dirty="0" smtClean="0">
                        <a:solidFill>
                          <a:schemeClr val="tx2"/>
                        </a:solidFill>
                        <a:effectLst/>
                        <a:latin typeface="Franklin Gothic Book" panose="020B0503020102020204" pitchFamily="34" charset="0"/>
                        <a:ea typeface="Calibri"/>
                        <a:cs typeface="Times New Roman"/>
                      </a:endParaRPr>
                    </a:p>
                    <a:p>
                      <a:pPr marL="0" marR="0">
                        <a:lnSpc>
                          <a:spcPts val="1500"/>
                        </a:lnSpc>
                        <a:spcBef>
                          <a:spcPts val="0"/>
                        </a:spcBef>
                        <a:spcAft>
                          <a:spcPts val="0"/>
                        </a:spcAft>
                      </a:pPr>
                      <a:endParaRPr lang="en-US" sz="1000" dirty="0">
                        <a:solidFill>
                          <a:schemeClr val="tx2"/>
                        </a:solidFill>
                        <a:effectLst/>
                        <a:latin typeface="Franklin Gothic Book" panose="020B05030201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9" name="Rectangle 19"/>
          <p:cNvSpPr>
            <a:spLocks noChangeArrowheads="1"/>
          </p:cNvSpPr>
          <p:nvPr/>
        </p:nvSpPr>
        <p:spPr bwMode="auto">
          <a:xfrm>
            <a:off x="1603375" y="32411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721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24961" cy="681704"/>
          </a:xfrm>
        </p:spPr>
        <p:txBody>
          <a:bodyPr>
            <a:normAutofit/>
          </a:bodyPr>
          <a:lstStyle/>
          <a:p>
            <a:r>
              <a:rPr lang="en-US" sz="3200" b="1" i="0" dirty="0" smtClean="0">
                <a:solidFill>
                  <a:schemeClr val="tx2">
                    <a:lumMod val="60000"/>
                    <a:lumOff val="40000"/>
                  </a:schemeClr>
                </a:solidFill>
                <a:latin typeface="Calibri" panose="020F0502020204030204" pitchFamily="34" charset="0"/>
              </a:rPr>
              <a:t>Error Codes: How to Find them and What to Do</a:t>
            </a:r>
            <a:endParaRPr lang="en-US" sz="3200" b="1" i="0" dirty="0">
              <a:solidFill>
                <a:schemeClr val="tx2">
                  <a:lumMod val="60000"/>
                  <a:lumOff val="40000"/>
                </a:schemeClr>
              </a:solidFill>
              <a:latin typeface="Calibri" panose="020F0502020204030204" pitchFamily="34" charset="0"/>
            </a:endParaRPr>
          </a:p>
        </p:txBody>
      </p:sp>
      <p:pic>
        <p:nvPicPr>
          <p:cNvPr id="5" name="Picture 4"/>
          <p:cNvPicPr>
            <a:picLocks noChangeAspect="1"/>
          </p:cNvPicPr>
          <p:nvPr/>
        </p:nvPicPr>
        <p:blipFill rotWithShape="1">
          <a:blip r:embed="rId3"/>
          <a:srcRect l="33030" t="19531" r="11212" b="5469"/>
          <a:stretch/>
        </p:blipFill>
        <p:spPr>
          <a:xfrm>
            <a:off x="1050193" y="990600"/>
            <a:ext cx="6569807" cy="5105400"/>
          </a:xfrm>
          <a:prstGeom prst="rect">
            <a:avLst/>
          </a:prstGeom>
        </p:spPr>
      </p:pic>
    </p:spTree>
    <p:extLst>
      <p:ext uri="{BB962C8B-B14F-4D97-AF65-F5344CB8AC3E}">
        <p14:creationId xmlns:p14="http://schemas.microsoft.com/office/powerpoint/2010/main" val="102304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to Locate Your Code in the Desk AID</a:t>
            </a:r>
            <a:endParaRPr lang="en-US" sz="3200" dirty="0"/>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35C80633-3FA0-443C-B3E2-B8B958DC5973}" type="slidenum">
              <a:rPr lang="en-US" smtClean="0">
                <a:solidFill>
                  <a:prstClr val="white"/>
                </a:solidFill>
              </a:rPr>
              <a:pPr>
                <a:defRPr/>
              </a:pPr>
              <a:t>4</a:t>
            </a:fld>
            <a:endParaRPr lang="en-US" dirty="0">
              <a:solidFill>
                <a:prstClr val="white"/>
              </a:solidFill>
            </a:endParaRPr>
          </a:p>
        </p:txBody>
      </p:sp>
      <p:pic>
        <p:nvPicPr>
          <p:cNvPr id="5" name="Picture 4"/>
          <p:cNvPicPr>
            <a:picLocks noChangeAspect="1"/>
          </p:cNvPicPr>
          <p:nvPr/>
        </p:nvPicPr>
        <p:blipFill rotWithShape="1">
          <a:blip r:embed="rId2"/>
          <a:srcRect l="23718" t="13281" r="23077"/>
          <a:stretch/>
        </p:blipFill>
        <p:spPr>
          <a:xfrm>
            <a:off x="271462" y="942975"/>
            <a:ext cx="4076700" cy="5562600"/>
          </a:xfrm>
          <a:prstGeom prst="rect">
            <a:avLst/>
          </a:prstGeom>
        </p:spPr>
      </p:pic>
      <p:pic>
        <p:nvPicPr>
          <p:cNvPr id="6" name="Picture 5"/>
          <p:cNvPicPr>
            <a:picLocks noChangeAspect="1"/>
          </p:cNvPicPr>
          <p:nvPr/>
        </p:nvPicPr>
        <p:blipFill rotWithShape="1">
          <a:blip r:embed="rId3"/>
          <a:srcRect l="22500" t="15625" r="24375"/>
          <a:stretch/>
        </p:blipFill>
        <p:spPr>
          <a:xfrm>
            <a:off x="4471987" y="952500"/>
            <a:ext cx="4338638" cy="5503863"/>
          </a:xfrm>
          <a:prstGeom prst="rect">
            <a:avLst/>
          </a:prstGeom>
        </p:spPr>
      </p:pic>
    </p:spTree>
    <p:extLst>
      <p:ext uri="{BB962C8B-B14F-4D97-AF65-F5344CB8AC3E}">
        <p14:creationId xmlns:p14="http://schemas.microsoft.com/office/powerpoint/2010/main" val="159938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You Found the Code, Now What</a:t>
            </a:r>
            <a:endParaRPr lang="en-US" dirty="0"/>
          </a:p>
        </p:txBody>
      </p:sp>
      <p:sp>
        <p:nvSpPr>
          <p:cNvPr id="3" name="Content Placeholder 2"/>
          <p:cNvSpPr>
            <a:spLocks noGrp="1"/>
          </p:cNvSpPr>
          <p:nvPr>
            <p:ph idx="1"/>
          </p:nvPr>
        </p:nvSpPr>
        <p:spPr>
          <a:xfrm>
            <a:off x="444321" y="914401"/>
            <a:ext cx="8113690" cy="5943600"/>
          </a:xfrm>
        </p:spPr>
        <p:txBody>
          <a:bodyPr>
            <a:normAutofit/>
          </a:bodyPr>
          <a:lstStyle/>
          <a:p>
            <a:pPr marL="0" indent="0">
              <a:buNone/>
            </a:pPr>
            <a:r>
              <a:rPr lang="en-US" sz="2800" b="1" dirty="0" smtClean="0"/>
              <a:t>The Desk Aid Will Show You Triage, Resolution and Escalation</a:t>
            </a:r>
            <a:endParaRPr lang="en-US" sz="2800" b="1" dirty="0"/>
          </a:p>
          <a:p>
            <a:pPr marL="514350" indent="-514350">
              <a:buAutoNum type="arabicPeriod"/>
            </a:pPr>
            <a:r>
              <a:rPr lang="en-US" sz="2800" b="1" dirty="0" smtClean="0">
                <a:solidFill>
                  <a:srgbClr val="00B050"/>
                </a:solidFill>
              </a:rPr>
              <a:t>Triage: the reminder to review your code text and make sure you are in the right place</a:t>
            </a:r>
            <a:endParaRPr lang="en-US" sz="2800" b="1" dirty="0">
              <a:solidFill>
                <a:srgbClr val="00B050"/>
              </a:solidFill>
            </a:endParaRPr>
          </a:p>
          <a:p>
            <a:pPr marL="514350" indent="-514350">
              <a:buAutoNum type="arabicPeriod"/>
            </a:pPr>
            <a:r>
              <a:rPr lang="en-US" sz="2800" b="1" dirty="0" smtClean="0">
                <a:solidFill>
                  <a:schemeClr val="tx1"/>
                </a:solidFill>
              </a:rPr>
              <a:t>Resolution: These are the steps you can take or changes you can make as a Navigator to resolve the error code</a:t>
            </a:r>
            <a:endParaRPr lang="en-US" sz="2800" b="1" dirty="0">
              <a:solidFill>
                <a:schemeClr val="tx1"/>
              </a:solidFill>
            </a:endParaRPr>
          </a:p>
          <a:p>
            <a:pPr marL="514350" indent="-514350">
              <a:buAutoNum type="arabicPeriod"/>
            </a:pPr>
            <a:r>
              <a:rPr lang="en-US" sz="2800" b="1" dirty="0" smtClean="0">
                <a:solidFill>
                  <a:srgbClr val="00B050"/>
                </a:solidFill>
              </a:rPr>
              <a:t>Escalation: </a:t>
            </a:r>
            <a:r>
              <a:rPr lang="en-US" sz="2800" b="1" dirty="0" smtClean="0">
                <a:solidFill>
                  <a:srgbClr val="00B050"/>
                </a:solidFill>
              </a:rPr>
              <a:t>If the resolution does not work, these are your next steps.  </a:t>
            </a:r>
          </a:p>
          <a:p>
            <a:pPr marL="0" indent="0">
              <a:buNone/>
            </a:pPr>
            <a:r>
              <a:rPr lang="en-US" sz="2800" b="1" dirty="0" smtClean="0">
                <a:solidFill>
                  <a:srgbClr val="FF0000"/>
                </a:solidFill>
              </a:rPr>
              <a:t>DO NOT leave the application in error without going through both Resolution and Escalation</a:t>
            </a:r>
            <a:endParaRPr lang="en-US" sz="2800" b="1" dirty="0">
              <a:solidFill>
                <a:srgbClr val="FF0000"/>
              </a:solidFill>
            </a:endParaRPr>
          </a:p>
          <a:p>
            <a:pPr marL="0" indent="0">
              <a:buNone/>
            </a:pPr>
            <a:endParaRPr lang="en-US" sz="2600" b="1" dirty="0">
              <a:solidFill>
                <a:srgbClr val="00B050"/>
              </a:solidFill>
            </a:endParaRPr>
          </a:p>
          <a:p>
            <a:pPr lvl="3">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pPr>
              <a:defRPr/>
            </a:pPr>
            <a:fld id="{35C80633-3FA0-443C-B3E2-B8B958DC5973}" type="slidenum">
              <a:rPr lang="en-US" smtClean="0">
                <a:solidFill>
                  <a:prstClr val="white"/>
                </a:solidFill>
              </a:rPr>
              <a:pPr>
                <a:defRPr/>
              </a:pPr>
              <a:t>5</a:t>
            </a:fld>
            <a:endParaRPr lang="en-US" dirty="0">
              <a:solidFill>
                <a:prstClr val="white"/>
              </a:solidFill>
            </a:endParaRPr>
          </a:p>
        </p:txBody>
      </p:sp>
    </p:spTree>
    <p:extLst>
      <p:ext uri="{BB962C8B-B14F-4D97-AF65-F5344CB8AC3E}">
        <p14:creationId xmlns:p14="http://schemas.microsoft.com/office/powerpoint/2010/main" val="98840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Workable Error Codes</a:t>
            </a:r>
            <a:endParaRPr lang="en-US" sz="3200" dirty="0"/>
          </a:p>
        </p:txBody>
      </p:sp>
      <p:sp>
        <p:nvSpPr>
          <p:cNvPr id="3" name="Content Placeholder 2"/>
          <p:cNvSpPr>
            <a:spLocks noGrp="1"/>
          </p:cNvSpPr>
          <p:nvPr>
            <p:ph idx="1"/>
          </p:nvPr>
        </p:nvSpPr>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35C80633-3FA0-443C-B3E2-B8B958DC5973}" type="slidenum">
              <a:rPr lang="en-US" smtClean="0">
                <a:solidFill>
                  <a:prstClr val="white"/>
                </a:solidFill>
              </a:rPr>
              <a:pPr>
                <a:defRPr/>
              </a:pPr>
              <a:t>6</a:t>
            </a:fld>
            <a:endParaRPr lang="en-US" dirty="0">
              <a:solidFill>
                <a:prstClr val="white"/>
              </a:solidFill>
            </a:endParaRPr>
          </a:p>
        </p:txBody>
      </p:sp>
      <p:sp>
        <p:nvSpPr>
          <p:cNvPr id="5" name="Rectangle 4"/>
          <p:cNvSpPr/>
          <p:nvPr/>
        </p:nvSpPr>
        <p:spPr>
          <a:xfrm>
            <a:off x="464754" y="1392299"/>
            <a:ext cx="8145845" cy="4221092"/>
          </a:xfrm>
          <a:prstGeom prst="rect">
            <a:avLst/>
          </a:prstGeom>
        </p:spPr>
        <p:txBody>
          <a:bodyPr wrap="square">
            <a:spAutoFit/>
          </a:bodyPr>
          <a:lstStyle/>
          <a:p>
            <a:pPr>
              <a:lnSpc>
                <a:spcPct val="107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There are error codes that are workable by Navigators and Certified Application Counselors.  The 4 most common are 3043, 3036, 3069 and 3092.  Navigators and Certified Application Counselors are required to work through these error codes. This information is not intended to replace the Troubleshooting Desk Aid.  Please refer to the Desk Aid whenever you receive an error code to determine what your next steps should be with the application you are working.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14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3043</a:t>
            </a:r>
            <a:endParaRPr lang="en-US" sz="3200" dirty="0"/>
          </a:p>
        </p:txBody>
      </p:sp>
      <p:sp>
        <p:nvSpPr>
          <p:cNvPr id="3" name="Content Placeholder 2"/>
          <p:cNvSpPr>
            <a:spLocks noGrp="1"/>
          </p:cNvSpPr>
          <p:nvPr>
            <p:ph idx="1"/>
          </p:nvPr>
        </p:nvSpPr>
        <p:spPr>
          <a:xfrm>
            <a:off x="381000" y="1038225"/>
            <a:ext cx="8305800" cy="5105400"/>
          </a:xfrm>
          <a:ln>
            <a:noFill/>
          </a:ln>
        </p:spPr>
        <p:txBody>
          <a:bodyPr>
            <a:noAutofit/>
          </a:bodyPr>
          <a:lstStyle/>
          <a:p>
            <a:pPr lvl="0"/>
            <a:r>
              <a:rPr lang="en-US" sz="2400" b="1" dirty="0">
                <a:solidFill>
                  <a:schemeClr val="accent2">
                    <a:lumMod val="75000"/>
                  </a:schemeClr>
                </a:solidFill>
              </a:rPr>
              <a:t>Occurs when</a:t>
            </a:r>
            <a:r>
              <a:rPr lang="en-US" sz="2400" dirty="0">
                <a:solidFill>
                  <a:schemeClr val="accent2">
                    <a:lumMod val="75000"/>
                  </a:schemeClr>
                </a:solidFill>
              </a:rPr>
              <a:t> </a:t>
            </a:r>
            <a:r>
              <a:rPr lang="en-US" sz="2400" dirty="0"/>
              <a:t>an application is sent in Sync mode with data that impacts eligibility. In the event an applicant reports a change that impacts their eligibility and the application is sent in Sync mode, then Eligibility Services will return business error 3043. The most common reason for the error involves an address change</a:t>
            </a:r>
            <a:r>
              <a:rPr lang="en-US" sz="2400" dirty="0" smtClean="0"/>
              <a:t>.</a:t>
            </a:r>
          </a:p>
          <a:p>
            <a:pPr lvl="0"/>
            <a:endParaRPr lang="en-US" sz="2400" dirty="0"/>
          </a:p>
          <a:p>
            <a:pPr lvl="0"/>
            <a:r>
              <a:rPr lang="en-US" sz="2400" b="1" dirty="0">
                <a:solidFill>
                  <a:schemeClr val="accent2">
                    <a:lumMod val="75000"/>
                  </a:schemeClr>
                </a:solidFill>
              </a:rPr>
              <a:t>Resolution: </a:t>
            </a:r>
            <a:r>
              <a:rPr lang="en-US" sz="2400" dirty="0"/>
              <a:t>Click on “Report a Change” link and report a change in income by $0.01, if income has been claimed by at least one person on the application.  (If income has not been claimed on the application refer to your Troubleshooting Desk Aid for further details.) Proceed with E-sign and submit.</a:t>
            </a:r>
          </a:p>
          <a:p>
            <a:pPr lvl="1">
              <a:lnSpc>
                <a:spcPct val="150000"/>
              </a:lnSpc>
              <a:spcBef>
                <a:spcPts val="0"/>
              </a:spcBef>
              <a:spcAft>
                <a:spcPts val="600"/>
              </a:spcAft>
              <a:buFont typeface="Arial" pitchFamily="34" charset="0"/>
              <a:buChar char="•"/>
              <a:defRPr/>
            </a:pPr>
            <a:endParaRPr lang="en-US" sz="1600" dirty="0"/>
          </a:p>
          <a:p>
            <a:pPr marL="362585">
              <a:spcBef>
                <a:spcPts val="0"/>
              </a:spcBef>
              <a:buFont typeface="Arial" pitchFamily="34" charset="0"/>
              <a:buChar char="»"/>
              <a:defRPr/>
            </a:pPr>
            <a:endParaRPr lang="en-US" sz="1600" dirty="0"/>
          </a:p>
          <a:p>
            <a:pPr marL="362585">
              <a:spcBef>
                <a:spcPts val="0"/>
              </a:spcBef>
              <a:buFont typeface="Arial" pitchFamily="34" charset="0"/>
              <a:buChar char="»"/>
              <a:defRPr/>
            </a:pPr>
            <a:endParaRPr lang="en-US" sz="1600" dirty="0"/>
          </a:p>
          <a:p>
            <a:endParaRPr lang="en-US" sz="1600" dirty="0"/>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88628" y="5686425"/>
            <a:ext cx="16981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DD9BB6D1-082D-4E35-976B-ACCAF78B666D}" type="slidenum">
              <a:rPr lang="en-US" smtClean="0"/>
              <a:t>7</a:t>
            </a:fld>
            <a:endParaRPr lang="en-US" dirty="0"/>
          </a:p>
        </p:txBody>
      </p:sp>
    </p:spTree>
    <p:extLst>
      <p:ext uri="{BB962C8B-B14F-4D97-AF65-F5344CB8AC3E}">
        <p14:creationId xmlns:p14="http://schemas.microsoft.com/office/powerpoint/2010/main" val="129571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3036</a:t>
            </a:r>
            <a:endParaRPr lang="en-US" sz="3200" dirty="0"/>
          </a:p>
        </p:txBody>
      </p:sp>
      <p:sp>
        <p:nvSpPr>
          <p:cNvPr id="4" name="Rectangle 3"/>
          <p:cNvSpPr/>
          <p:nvPr/>
        </p:nvSpPr>
        <p:spPr>
          <a:xfrm>
            <a:off x="228600" y="1143000"/>
            <a:ext cx="8501162" cy="4834400"/>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Occurs when</a:t>
            </a: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an individual has indicated that they are married filing jointly and the spouse has either not been included on the application or it has been indicated that both spouses are the primary tax filer.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Resolution:</a:t>
            </a:r>
            <a:r>
              <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Correct the error on the About Your Household screen. Ensure that both spouses are listed and that only one spouse is indicated as the primary tax filer; Also, check the Additional Household Tax Information screen to ensure that the relationships correlate with the appropriate tax filing status. If this does not resolve the issue refer to your Troubleshooting Desk Aid.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887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03020" cy="685800"/>
          </a:xfrm>
        </p:spPr>
        <p:txBody>
          <a:bodyPr>
            <a:normAutofit/>
          </a:bodyPr>
          <a:lstStyle/>
          <a:p>
            <a:pPr algn="l"/>
            <a:r>
              <a:rPr lang="en-US" sz="3200" dirty="0" smtClean="0"/>
              <a:t>3092</a:t>
            </a:r>
            <a:endParaRPr lang="en-US" sz="3200" dirty="0"/>
          </a:p>
        </p:txBody>
      </p:sp>
      <p:sp>
        <p:nvSpPr>
          <p:cNvPr id="3" name="Content Placeholder 2"/>
          <p:cNvSpPr>
            <a:spLocks noGrp="1"/>
          </p:cNvSpPr>
          <p:nvPr>
            <p:ph idx="1"/>
          </p:nvPr>
        </p:nvSpPr>
        <p:spPr>
          <a:xfrm>
            <a:off x="53457" y="1219200"/>
            <a:ext cx="8938143" cy="4227694"/>
          </a:xfrm>
          <a:ln>
            <a:noFill/>
          </a:ln>
        </p:spPr>
        <p:txBody>
          <a:bodyPr>
            <a:noAutofit/>
          </a:bodyPr>
          <a:lstStyle/>
          <a:p>
            <a:pPr lvl="0"/>
            <a:r>
              <a:rPr lang="en-US" sz="2400" b="1" dirty="0">
                <a:solidFill>
                  <a:schemeClr val="accent2">
                    <a:lumMod val="75000"/>
                  </a:schemeClr>
                </a:solidFill>
              </a:rPr>
              <a:t>Occurs when </a:t>
            </a:r>
            <a:r>
              <a:rPr lang="en-US" sz="2400" dirty="0"/>
              <a:t>someone is listed as spouse on two separate applications OR a household member is listed as a spouse of two different people on the same application</a:t>
            </a:r>
            <a:r>
              <a:rPr lang="en-US" sz="2400" dirty="0" smtClean="0"/>
              <a:t>.</a:t>
            </a:r>
          </a:p>
          <a:p>
            <a:pPr lvl="0"/>
            <a:endParaRPr lang="en-US" sz="2400" dirty="0"/>
          </a:p>
          <a:p>
            <a:pPr lvl="0"/>
            <a:r>
              <a:rPr lang="en-US" sz="2400" b="1" dirty="0">
                <a:solidFill>
                  <a:schemeClr val="accent2">
                    <a:lumMod val="75000"/>
                  </a:schemeClr>
                </a:solidFill>
              </a:rPr>
              <a:t>Resolution: </a:t>
            </a:r>
            <a:r>
              <a:rPr lang="en-US" sz="2400" dirty="0"/>
              <a:t>Navigate to the relationships page located after the “household members” titled the “Primary Tax Filer assignment” page. Review the relationships to determine if someone is listed as a spouse to more than one member and if so fix the incorrect relationship; then navigate to the E-sign page and submit the application.</a:t>
            </a:r>
          </a:p>
          <a:p>
            <a:pPr marL="362585">
              <a:spcBef>
                <a:spcPts val="0"/>
              </a:spcBef>
              <a:buFont typeface="Arial" pitchFamily="34" charset="0"/>
              <a:buChar char="»"/>
              <a:defRPr/>
            </a:pPr>
            <a:endParaRPr lang="en-US" sz="2000" dirty="0"/>
          </a:p>
          <a:p>
            <a:pPr marL="362585">
              <a:spcBef>
                <a:spcPts val="0"/>
              </a:spcBef>
              <a:buFont typeface="Arial" pitchFamily="34" charset="0"/>
              <a:buChar char="»"/>
              <a:defRPr/>
            </a:pPr>
            <a:endParaRPr lang="en-US" sz="2000" dirty="0"/>
          </a:p>
          <a:p>
            <a:endParaRPr lang="en-US" sz="2000" dirty="0"/>
          </a:p>
        </p:txBody>
      </p:sp>
    </p:spTree>
    <p:extLst>
      <p:ext uri="{BB962C8B-B14F-4D97-AF65-F5344CB8AC3E}">
        <p14:creationId xmlns:p14="http://schemas.microsoft.com/office/powerpoint/2010/main" val="129571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1246</Words>
  <Application>Microsoft Office PowerPoint</Application>
  <PresentationFormat>On-screen Show (4:3)</PresentationFormat>
  <Paragraphs>159</Paragraphs>
  <Slides>22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Franklin Gothic Book</vt:lpstr>
      <vt:lpstr>Franklin Gothic Demi</vt:lpstr>
      <vt:lpstr>Georgia</vt:lpstr>
      <vt:lpstr>Symbol</vt:lpstr>
      <vt:lpstr>Times New Roman</vt:lpstr>
      <vt:lpstr>Introducing PowerPoint 2010</vt:lpstr>
      <vt:lpstr> When to Submit an Error Ticket</vt:lpstr>
      <vt:lpstr>When to Reach Out to Enhanced Users for Assistance</vt:lpstr>
      <vt:lpstr>Error Codes: How to Find them and What to Do</vt:lpstr>
      <vt:lpstr>How to Locate Your Code in the Desk AID</vt:lpstr>
      <vt:lpstr>You Found the Code, Now What</vt:lpstr>
      <vt:lpstr>Workable Error Codes</vt:lpstr>
      <vt:lpstr>3043</vt:lpstr>
      <vt:lpstr>3036</vt:lpstr>
      <vt:lpstr>3092</vt:lpstr>
      <vt:lpstr>3069 </vt:lpstr>
      <vt:lpstr>What if the Resolution Doesn’t Work</vt:lpstr>
      <vt:lpstr>HCA Error Codes</vt:lpstr>
      <vt:lpstr>Partnering </vt:lpstr>
      <vt:lpstr>Partnering Cont..</vt:lpstr>
      <vt:lpstr>Starting New Applications</vt:lpstr>
      <vt:lpstr>Starting New Applications Cont..</vt:lpstr>
      <vt:lpstr>19 YR Olds Ageing Out of Children’s Apple Health</vt:lpstr>
      <vt:lpstr>Carrier Issues </vt:lpstr>
      <vt:lpstr>  What Enhanced Users Cannot Do</vt:lpstr>
      <vt:lpstr>How To Send A Ticket Request </vt:lpstr>
      <vt:lpstr>How To Send A Ticket Request </vt:lpstr>
      <vt:lpstr>Access &amp; Outreach Team Enhanced Users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2016-03-07T16:03:55Z</dcterms:created>
  <dcterms:modified xsi:type="dcterms:W3CDTF">2017-10-03T20:26:25Z</dcterms:modified>
</cp:coreProperties>
</file>