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68" r:id="rId5"/>
    <p:sldId id="259" r:id="rId6"/>
    <p:sldId id="263" r:id="rId7"/>
    <p:sldId id="265" r:id="rId8"/>
    <p:sldId id="266" r:id="rId9"/>
    <p:sldId id="260" r:id="rId10"/>
    <p:sldId id="264" r:id="rId11"/>
    <p:sldId id="261" r:id="rId12"/>
    <p:sldId id="262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4660"/>
  </p:normalViewPr>
  <p:slideViewPr>
    <p:cSldViewPr snapToGrid="0">
      <p:cViewPr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E626B-6CFE-41E4-B184-BD9B9AB6A5A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5D160-6B1C-4ACD-A6BE-B0142E4F1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4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of Portal in KC, provide a overview, architecture and how it is being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32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Provisioning our servers, on-prem, both have content, group page </a:t>
            </a:r>
            <a:r>
              <a:rPr lang="en-US" dirty="0" err="1"/>
              <a:t>etc</a:t>
            </a:r>
            <a:r>
              <a:rPr lang="en-US" dirty="0"/>
              <a:t>, ready to use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6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Technical limitations, Docker containers for notebook, virtual servers hosted in KC Data Center on Microsoft Hyper-V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5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of Survey123 and Explorer using Portal and not AGOL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sort for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5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Store component based on PostgreSQL, black box, introduced at 10.3. At 10.5 Web GIS Deployment constitutes Portal, federated AGS and Data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160-6B1C-4ACD-A6BE-B0142E4F1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8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9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9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9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9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8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1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4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BE6A-62DD-45C5-A032-D311BACAE227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89AA-4B07-4237-B203-F7AFCDC4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4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arkeerat.kang@kingcounty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ArcGIS Enterprise Portal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Harkeerat Kang</a:t>
            </a:r>
          </a:p>
          <a:p>
            <a:r>
              <a:rPr lang="en-US" dirty="0"/>
              <a:t>KCIT</a:t>
            </a:r>
          </a:p>
          <a:p>
            <a:r>
              <a:rPr lang="en-US" dirty="0"/>
              <a:t>8.5.2020</a:t>
            </a:r>
          </a:p>
        </p:txBody>
      </p:sp>
    </p:spTree>
    <p:extLst>
      <p:ext uri="{BB962C8B-B14F-4D97-AF65-F5344CB8AC3E}">
        <p14:creationId xmlns:p14="http://schemas.microsoft.com/office/powerpoint/2010/main" val="53354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6E21-9195-41C7-B0F2-F8DB2919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F957-1C3F-46CB-84C9-0E3C12DD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Portal accounts created by users with their AD accounts</a:t>
            </a:r>
          </a:p>
          <a:p>
            <a:r>
              <a:rPr lang="en-US" dirty="0"/>
              <a:t>Viewer accounts</a:t>
            </a:r>
          </a:p>
          <a:p>
            <a:r>
              <a:rPr lang="en-US" dirty="0"/>
              <a:t>User accounts permissions are elevated</a:t>
            </a:r>
          </a:p>
          <a:p>
            <a:r>
              <a:rPr lang="en-US" dirty="0"/>
              <a:t>Content is shared using Groups</a:t>
            </a:r>
          </a:p>
          <a:p>
            <a:r>
              <a:rPr lang="en-US" dirty="0"/>
              <a:t>Content is built in Dev portal and treated as test and dev</a:t>
            </a:r>
          </a:p>
          <a:p>
            <a:r>
              <a:rPr lang="en-US" dirty="0"/>
              <a:t>Migrated to Production portal</a:t>
            </a:r>
          </a:p>
        </p:txBody>
      </p:sp>
    </p:spTree>
    <p:extLst>
      <p:ext uri="{BB962C8B-B14F-4D97-AF65-F5344CB8AC3E}">
        <p14:creationId xmlns:p14="http://schemas.microsoft.com/office/powerpoint/2010/main" val="349060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available in Portal (v 10.7.1)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err="1"/>
              <a:t>AppBuilder</a:t>
            </a:r>
            <a:endParaRPr lang="en-US" dirty="0"/>
          </a:p>
          <a:p>
            <a:r>
              <a:rPr lang="en-US" dirty="0"/>
              <a:t>Operations Dashboard</a:t>
            </a:r>
          </a:p>
          <a:p>
            <a:r>
              <a:rPr lang="en-US" dirty="0"/>
              <a:t>Arcade Expressions</a:t>
            </a:r>
          </a:p>
          <a:p>
            <a:r>
              <a:rPr lang="en-US" dirty="0"/>
              <a:t>Story Maps</a:t>
            </a:r>
          </a:p>
          <a:p>
            <a:r>
              <a:rPr lang="en-US" dirty="0"/>
              <a:t>Collector for ArcGIS</a:t>
            </a:r>
          </a:p>
          <a:p>
            <a:r>
              <a:rPr lang="en-US" dirty="0"/>
              <a:t>Survey123</a:t>
            </a:r>
          </a:p>
        </p:txBody>
      </p:sp>
    </p:spTree>
    <p:extLst>
      <p:ext uri="{BB962C8B-B14F-4D97-AF65-F5344CB8AC3E}">
        <p14:creationId xmlns:p14="http://schemas.microsoft.com/office/powerpoint/2010/main" val="8243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available in 10.8.1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 Builder (not Map Viewer yet)</a:t>
            </a:r>
          </a:p>
          <a:p>
            <a:r>
              <a:rPr lang="en-US" dirty="0"/>
              <a:t>ArcGIS Notebook Server</a:t>
            </a:r>
          </a:p>
          <a:p>
            <a:r>
              <a:rPr lang="en-US" dirty="0"/>
              <a:t>Improved Sharing and Collaboration</a:t>
            </a:r>
          </a:p>
          <a:p>
            <a:r>
              <a:rPr lang="en-US" dirty="0"/>
              <a:t>3D GIS</a:t>
            </a:r>
          </a:p>
          <a:p>
            <a:r>
              <a:rPr lang="en-US" dirty="0"/>
              <a:t>Arcade Expressions – new functions</a:t>
            </a:r>
          </a:p>
          <a:p>
            <a:r>
              <a:rPr lang="en-US" dirty="0"/>
              <a:t>ArcGIS Indoors, ArcGIS </a:t>
            </a:r>
            <a:r>
              <a:rPr lang="en-US" dirty="0" err="1"/>
              <a:t>QuickCapture</a:t>
            </a:r>
            <a:r>
              <a:rPr lang="en-US" dirty="0"/>
              <a:t>, ArcGIS </a:t>
            </a:r>
            <a:r>
              <a:rPr lang="en-US" dirty="0" err="1"/>
              <a:t>StoryMaps</a:t>
            </a:r>
            <a:r>
              <a:rPr lang="en-US" dirty="0"/>
              <a:t>, ArcGIS Tracker, ArcGIS Workforce, more widgets added to ArcGIS Web </a:t>
            </a:r>
            <a:r>
              <a:rPr lang="en-US" dirty="0" err="1"/>
              <a:t>AppBuilder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9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7042-1504-4FA1-BA2B-6ABF7C53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(maybe…)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347F-0AEB-46CE-BCD6-3CA156567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functionality is not implemented right away</a:t>
            </a:r>
          </a:p>
          <a:p>
            <a:r>
              <a:rPr lang="en-US" dirty="0"/>
              <a:t>Way behind on ArcGIS Online</a:t>
            </a:r>
          </a:p>
          <a:p>
            <a:r>
              <a:rPr lang="en-US" dirty="0"/>
              <a:t>Coordinated effort is needed to upgrade software</a:t>
            </a:r>
          </a:p>
          <a:p>
            <a:r>
              <a:rPr lang="en-US" dirty="0"/>
              <a:t>More testing needed</a:t>
            </a:r>
          </a:p>
          <a:p>
            <a:r>
              <a:rPr lang="en-US" dirty="0"/>
              <a:t>Upgrades can break existing functionality </a:t>
            </a:r>
          </a:p>
          <a:p>
            <a:r>
              <a:rPr lang="en-US" dirty="0"/>
              <a:t>Under utilized servers in Dev</a:t>
            </a:r>
          </a:p>
        </p:txBody>
      </p:sp>
    </p:spTree>
    <p:extLst>
      <p:ext uri="{BB962C8B-B14F-4D97-AF65-F5344CB8AC3E}">
        <p14:creationId xmlns:p14="http://schemas.microsoft.com/office/powerpoint/2010/main" val="412150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A1EA-1919-4C82-BA7B-CC8E0FC66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7"/>
            <a:ext cx="10515600" cy="4742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Go Portal!!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harkeerat.kang@kingcounty.gov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KCIT, </a:t>
            </a:r>
            <a:r>
              <a:rPr lang="en-US"/>
              <a:t>Software Engineering 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8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Portal vs. ArcGIS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web-based platforms</a:t>
            </a:r>
          </a:p>
          <a:p>
            <a:r>
              <a:rPr lang="en-US" dirty="0"/>
              <a:t>Both provide similar functionality </a:t>
            </a:r>
          </a:p>
          <a:p>
            <a:r>
              <a:rPr lang="en-US" dirty="0"/>
              <a:t>But they run in different environments</a:t>
            </a:r>
          </a:p>
          <a:p>
            <a:pPr lvl="1"/>
            <a:r>
              <a:rPr lang="en-US" dirty="0"/>
              <a:t>ArcGIS Online – Runs in an Esri administered cloud infrastructure</a:t>
            </a:r>
          </a:p>
          <a:p>
            <a:pPr lvl="1"/>
            <a:r>
              <a:rPr lang="en-US" dirty="0"/>
              <a:t>Portal – Runs on your hardware or in cloud, build your architecture, upgrade your software</a:t>
            </a:r>
          </a:p>
        </p:txBody>
      </p:sp>
    </p:spTree>
    <p:extLst>
      <p:ext uri="{BB962C8B-B14F-4D97-AF65-F5344CB8AC3E}">
        <p14:creationId xmlns:p14="http://schemas.microsoft.com/office/powerpoint/2010/main" val="219800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223" y="154911"/>
            <a:ext cx="10515600" cy="5261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ArcGIS Enterprise Platform Architecture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701265-8559-4D33-94DB-E6191B0561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6794" y="755780"/>
            <a:ext cx="8940458" cy="585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5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6274-1875-406F-A477-96269593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E049-A3AD-4AF1-83D1-73426A685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 (development)</a:t>
            </a:r>
          </a:p>
          <a:p>
            <a:r>
              <a:rPr lang="en-US" dirty="0"/>
              <a:t>Prod (production)</a:t>
            </a:r>
          </a:p>
          <a:p>
            <a:r>
              <a:rPr lang="en-US" dirty="0"/>
              <a:t>Mirror architecture for Dev and Prod environments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3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SAML authentication with Active Directory accounts</a:t>
            </a:r>
          </a:p>
          <a:p>
            <a:r>
              <a:rPr lang="en-US" dirty="0"/>
              <a:t>Viewer accounts created through automatic account creation</a:t>
            </a:r>
          </a:p>
          <a:p>
            <a:r>
              <a:rPr lang="en-US" dirty="0"/>
              <a:t>Use of Groups to share content</a:t>
            </a:r>
          </a:p>
          <a:p>
            <a:r>
              <a:rPr lang="en-US" dirty="0"/>
              <a:t>Use of Group Collaboration to edit content by assigned users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Future</a:t>
            </a:r>
          </a:p>
          <a:p>
            <a:r>
              <a:rPr lang="en-US" dirty="0"/>
              <a:t>Use of AD groups</a:t>
            </a:r>
          </a:p>
          <a:p>
            <a:r>
              <a:rPr lang="en-US" dirty="0"/>
              <a:t>Single Sign-On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0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9C6A7-5A33-4FA5-9E4C-4620989F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River and Floodplain Management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0E65-B792-4417-9220-CDBE9DB1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Extending existing custom asset management (RFI) functionality </a:t>
            </a:r>
          </a:p>
          <a:p>
            <a:r>
              <a:rPr lang="en-US" dirty="0"/>
              <a:t>Site Management Plan (SMP)</a:t>
            </a:r>
          </a:p>
          <a:p>
            <a:r>
              <a:rPr lang="en-US" dirty="0"/>
              <a:t>Using Esri software, tools and apps</a:t>
            </a:r>
          </a:p>
          <a:p>
            <a:r>
              <a:rPr lang="en-US" dirty="0"/>
              <a:t>Manage maintenance work</a:t>
            </a:r>
          </a:p>
          <a:p>
            <a:r>
              <a:rPr lang="en-US" dirty="0"/>
              <a:t>Use of Arc Explorer, Survey123 and Web </a:t>
            </a:r>
            <a:r>
              <a:rPr lang="en-US" dirty="0" err="1"/>
              <a:t>AppBuilder</a:t>
            </a:r>
            <a:r>
              <a:rPr lang="en-US" dirty="0"/>
              <a:t> application</a:t>
            </a:r>
          </a:p>
          <a:p>
            <a:r>
              <a:rPr lang="en-US" dirty="0"/>
              <a:t>Collector (not needed)</a:t>
            </a:r>
          </a:p>
          <a:p>
            <a:r>
              <a:rPr lang="en-US" dirty="0"/>
              <a:t>QA/QC processes</a:t>
            </a:r>
          </a:p>
          <a:p>
            <a:r>
              <a:rPr lang="en-US" dirty="0"/>
              <a:t>Reporting in RFI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4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86D5-2B65-45F6-806E-E1EBBB9D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1345-EF8E-4A4F-B512-C6D5E427F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user has his/her own account</a:t>
            </a:r>
          </a:p>
          <a:p>
            <a:r>
              <a:rPr lang="en-US" dirty="0"/>
              <a:t>Is more secure</a:t>
            </a:r>
          </a:p>
          <a:p>
            <a:r>
              <a:rPr lang="en-US" dirty="0"/>
              <a:t>Use of VPN for field apps</a:t>
            </a:r>
          </a:p>
          <a:p>
            <a:r>
              <a:rPr lang="en-US" dirty="0"/>
              <a:t>No shared accounts</a:t>
            </a:r>
          </a:p>
          <a:p>
            <a:r>
              <a:rPr lang="en-US" dirty="0"/>
              <a:t>No limit on user accounts in Enterprise</a:t>
            </a:r>
          </a:p>
          <a:p>
            <a:r>
              <a:rPr lang="en-US" dirty="0"/>
              <a:t>No issues on remembering many accounts and passwords</a:t>
            </a:r>
          </a:p>
        </p:txBody>
      </p:sp>
    </p:spTree>
    <p:extLst>
      <p:ext uri="{BB962C8B-B14F-4D97-AF65-F5344CB8AC3E}">
        <p14:creationId xmlns:p14="http://schemas.microsoft.com/office/powerpoint/2010/main" val="196381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A4E3-9AD4-4F71-B72B-3A3F664C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DCD16-0117-4ED2-A295-AC190DB97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internal use</a:t>
            </a:r>
          </a:p>
          <a:p>
            <a:r>
              <a:rPr lang="en-US" dirty="0"/>
              <a:t>Sensitive data</a:t>
            </a:r>
          </a:p>
          <a:p>
            <a:r>
              <a:rPr lang="en-US" dirty="0"/>
              <a:t>Use of AD accounts rather shared accounts</a:t>
            </a:r>
          </a:p>
          <a:p>
            <a:r>
              <a:rPr lang="en-US" dirty="0"/>
              <a:t>Editor tracking</a:t>
            </a:r>
          </a:p>
          <a:p>
            <a:r>
              <a:rPr lang="en-US" dirty="0"/>
              <a:t>Move from direct database connects to feature services and hosted services</a:t>
            </a:r>
          </a:p>
          <a:p>
            <a:r>
              <a:rPr lang="en-US" dirty="0"/>
              <a:t>Move from ArcGIS Desktop to Portal</a:t>
            </a:r>
          </a:p>
          <a:p>
            <a:r>
              <a:rPr lang="en-US" dirty="0"/>
              <a:t>Quick access to your maps anywhere and everywhere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8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 and feature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Enterprise Geodatabase aka </a:t>
            </a:r>
            <a:r>
              <a:rPr lang="en-US" dirty="0" err="1"/>
              <a:t>ArcSDE</a:t>
            </a:r>
            <a:r>
              <a:rPr lang="en-US" dirty="0"/>
              <a:t> Geodatabase</a:t>
            </a:r>
          </a:p>
          <a:p>
            <a:r>
              <a:rPr lang="en-US" dirty="0"/>
              <a:t>Data Store</a:t>
            </a:r>
          </a:p>
          <a:p>
            <a:r>
              <a:rPr lang="en-US" dirty="0"/>
              <a:t>Use of federated ArcGIS Server</a:t>
            </a:r>
          </a:p>
          <a:p>
            <a:r>
              <a:rPr lang="en-US" dirty="0"/>
              <a:t>Use of hosted server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5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526</Words>
  <Application>Microsoft Office PowerPoint</Application>
  <PresentationFormat>Widescreen</PresentationFormat>
  <Paragraphs>99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ArcGIS Enterprise Portal</vt:lpstr>
      <vt:lpstr>Portal vs. ArcGIS Online</vt:lpstr>
      <vt:lpstr>ArcGIS Enterprise Platform Architecture</vt:lpstr>
      <vt:lpstr>Environments</vt:lpstr>
      <vt:lpstr>Authentication</vt:lpstr>
      <vt:lpstr>River and Floodplain Management Project</vt:lpstr>
      <vt:lpstr>Security</vt:lpstr>
      <vt:lpstr>Considerations for Portal</vt:lpstr>
      <vt:lpstr>Data storage and feature services</vt:lpstr>
      <vt:lpstr>Content sharing</vt:lpstr>
      <vt:lpstr>Features available in Portal (v 10.7.1)</vt:lpstr>
      <vt:lpstr>Features available in 10.8.1</vt:lpstr>
      <vt:lpstr>Drawbacks (maybe…)</vt:lpstr>
      <vt:lpstr>PowerPoint Presentation</vt:lpstr>
    </vt:vector>
  </TitlesOfParts>
  <Company>King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ArcGIS Enterprise Portal</dc:title>
  <dc:creator>Kang, Harkeerat</dc:creator>
  <cp:lastModifiedBy>Kang, Harkeerat</cp:lastModifiedBy>
  <cp:revision>39</cp:revision>
  <dcterms:created xsi:type="dcterms:W3CDTF">2020-07-26T14:49:02Z</dcterms:created>
  <dcterms:modified xsi:type="dcterms:W3CDTF">2020-08-05T16:24:26Z</dcterms:modified>
</cp:coreProperties>
</file>