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70" r:id="rId2"/>
    <p:sldId id="275"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78" autoAdjust="0"/>
    <p:restoredTop sz="94430" autoAdjust="0"/>
  </p:normalViewPr>
  <p:slideViewPr>
    <p:cSldViewPr snapToGrid="0">
      <p:cViewPr varScale="1">
        <p:scale>
          <a:sx n="81" d="100"/>
          <a:sy n="81" d="100"/>
        </p:scale>
        <p:origin x="878" y="5"/>
      </p:cViewPr>
      <p:guideLst/>
    </p:cSldViewPr>
  </p:slideViewPr>
  <p:notesTextViewPr>
    <p:cViewPr>
      <p:scale>
        <a:sx n="150" d="100"/>
        <a:sy n="150" d="100"/>
      </p:scale>
      <p:origin x="0" y="0"/>
    </p:cViewPr>
  </p:notesTextViewPr>
  <p:sorterViewPr>
    <p:cViewPr>
      <p:scale>
        <a:sx n="100" d="100"/>
        <a:sy n="100" d="100"/>
      </p:scale>
      <p:origin x="0" y="-480"/>
    </p:cViewPr>
  </p:sorterViewPr>
  <p:notesViewPr>
    <p:cSldViewPr snapToGrid="0">
      <p:cViewPr varScale="1">
        <p:scale>
          <a:sx n="65" d="100"/>
          <a:sy n="65" d="100"/>
        </p:scale>
        <p:origin x="2299"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2EB187-0E6A-4E79-AA9F-A6E51FD1410F}" type="datetimeFigureOut">
              <a:rPr lang="en-US" smtClean="0"/>
              <a:t>4/6/2023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D06270-722F-474B-968E-F9F885B677D9}" type="slidenum">
              <a:rPr lang="en-US" smtClean="0"/>
              <a:t>‹#›</a:t>
            </a:fld>
            <a:endParaRPr lang="en-US"/>
          </a:p>
        </p:txBody>
      </p:sp>
    </p:spTree>
    <p:extLst>
      <p:ext uri="{BB962C8B-B14F-4D97-AF65-F5344CB8AC3E}">
        <p14:creationId xmlns:p14="http://schemas.microsoft.com/office/powerpoint/2010/main" val="1647466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application review teams will go through a 3-step process to rate applications</a:t>
            </a:r>
          </a:p>
          <a:p>
            <a:endParaRPr lang="en-US" dirty="0"/>
          </a:p>
          <a:p>
            <a:r>
              <a:rPr lang="en-US" dirty="0"/>
              <a:t>Step 1 – Does the training request align with the policy guidelines? If yes, then</a:t>
            </a:r>
          </a:p>
          <a:p>
            <a:endParaRPr lang="en-US" dirty="0"/>
          </a:p>
          <a:p>
            <a:r>
              <a:rPr lang="en-US" dirty="0"/>
              <a:t>Step 2 – Does the training support your KC career goal, and do you have a plan to get there?</a:t>
            </a:r>
          </a:p>
          <a:p>
            <a:r>
              <a:rPr lang="en-US" dirty="0"/>
              <a:t>For this step, applications will be rated on a scale of 0-4 as you see here. </a:t>
            </a:r>
          </a:p>
          <a:p>
            <a:pPr marL="342900" marR="0" lvl="0" indent="-342900">
              <a:lnSpc>
                <a:spcPct val="107000"/>
              </a:lnSpc>
              <a:spcBef>
                <a:spcPts val="0"/>
              </a:spcBef>
              <a:spcAft>
                <a:spcPts val="0"/>
              </a:spcAft>
              <a:buFont typeface="Symbol" panose="05050102010706020507" pitchFamily="18" charset="2"/>
              <a:buChar char=""/>
            </a:pPr>
            <a:r>
              <a:rPr lang="en-US" dirty="0"/>
              <a:t>You are encouraged to complete an Individual Development Plan (IDP) and include it with your application. It is not required though.</a:t>
            </a:r>
          </a:p>
          <a:p>
            <a:pPr marL="342900" marR="0" lvl="0" indent="-342900">
              <a:lnSpc>
                <a:spcPct val="107000"/>
              </a:lnSpc>
              <a:spcBef>
                <a:spcPts val="0"/>
              </a:spcBef>
              <a:spcAft>
                <a:spcPts val="0"/>
              </a:spcAft>
              <a:buFont typeface="Symbol" panose="05050102010706020507" pitchFamily="18" charset="2"/>
              <a:buChar char=""/>
            </a:pPr>
            <a:r>
              <a:rPr lang="en-US" dirty="0"/>
              <a:t>I’ll go over the IDP a bit later in this presentation and share resources to help you create your IDP along with some favorite websites we use at Career Support Services to locate training</a:t>
            </a:r>
          </a:p>
          <a:p>
            <a:pPr marL="342900" marR="0" lvl="0" indent="-342900">
              <a:lnSpc>
                <a:spcPct val="107000"/>
              </a:lnSpc>
              <a:spcBef>
                <a:spcPts val="0"/>
              </a:spcBef>
              <a:spcAft>
                <a:spcPts val="0"/>
              </a:spcAft>
              <a:buFont typeface="Symbol" panose="05050102010706020507" pitchFamily="18" charset="2"/>
              <a:buChar char=""/>
            </a:pPr>
            <a:endParaRPr lang="en-US" dirty="0"/>
          </a:p>
          <a:p>
            <a:pPr marL="0" marR="0" lvl="0" indent="0">
              <a:lnSpc>
                <a:spcPct val="107000"/>
              </a:lnSpc>
              <a:spcBef>
                <a:spcPts val="0"/>
              </a:spcBef>
              <a:spcAft>
                <a:spcPts val="0"/>
              </a:spcAft>
              <a:buFont typeface="Symbol" panose="05050102010706020507" pitchFamily="18" charset="2"/>
              <a:buNone/>
            </a:pPr>
            <a:r>
              <a:rPr lang="en-US" dirty="0"/>
              <a:t>So let’s now talk about step 3 of the rating process</a:t>
            </a:r>
          </a:p>
          <a:p>
            <a:endParaRPr lang="en-US" dirty="0"/>
          </a:p>
        </p:txBody>
      </p:sp>
      <p:sp>
        <p:nvSpPr>
          <p:cNvPr id="4" name="Slide Number Placeholder 3"/>
          <p:cNvSpPr>
            <a:spLocks noGrp="1"/>
          </p:cNvSpPr>
          <p:nvPr>
            <p:ph type="sldNum" sz="quarter" idx="5"/>
          </p:nvPr>
        </p:nvSpPr>
        <p:spPr/>
        <p:txBody>
          <a:bodyPr/>
          <a:lstStyle/>
          <a:p>
            <a:fld id="{E9D06270-722F-474B-968E-F9F885B677D9}" type="slidenum">
              <a:rPr lang="en-US" smtClean="0"/>
              <a:t>1</a:t>
            </a:fld>
            <a:endParaRPr lang="en-US"/>
          </a:p>
        </p:txBody>
      </p:sp>
    </p:spTree>
    <p:extLst>
      <p:ext uri="{BB962C8B-B14F-4D97-AF65-F5344CB8AC3E}">
        <p14:creationId xmlns:p14="http://schemas.microsoft.com/office/powerpoint/2010/main" val="1005281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Since one of the goals is to align and support KC’s True North and values, step 3 will ask you to explain how you will use your training in a way that also supports King County’s commitment to ESJ, King County’s True North and any of the values to better serve our customers and community.</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Understanding and applying ESJ, the County’s True North and values are foundational requirements for all positions. This is your opportunity to show you know how to do this. Again…there will be resources to help you here and I’ll talk with them later in this presentation.</a:t>
            </a:r>
          </a:p>
          <a:p>
            <a:endParaRPr lang="en-US" dirty="0"/>
          </a:p>
          <a:p>
            <a:r>
              <a:rPr lang="en-US" dirty="0"/>
              <a:t>Your response will also be rated on a scale of 0-4 as you see described here.</a:t>
            </a:r>
          </a:p>
          <a:p>
            <a:endParaRPr lang="en-US" dirty="0"/>
          </a:p>
          <a:p>
            <a:r>
              <a:rPr lang="en-US" dirty="0"/>
              <a:t>I want to emphasize that the raters will only be looking at the content of your responses and not looking at your writing skills. Further, we are not looking for responses to be lengthy. </a:t>
            </a:r>
          </a:p>
          <a:p>
            <a:endParaRPr lang="en-US" dirty="0"/>
          </a:p>
          <a:p>
            <a:r>
              <a:rPr lang="en-US" dirty="0"/>
              <a:t>Raters will be blinded to the names of the applicants and will be asked to watch the </a:t>
            </a:r>
            <a:r>
              <a:rPr lang="en-US" sz="1800" dirty="0">
                <a:effectLst/>
                <a:latin typeface="Calibri" panose="020F0502020204030204" pitchFamily="34" charset="0"/>
                <a:ea typeface="Calibri" panose="020F0502020204030204" pitchFamily="34" charset="0"/>
              </a:rPr>
              <a:t>inherent-bias awareness training prior to rating.</a:t>
            </a:r>
          </a:p>
          <a:p>
            <a:endParaRPr lang="en-US" sz="1800" dirty="0">
              <a:effectLst/>
              <a:latin typeface="Calibri" panose="020F0502020204030204" pitchFamily="34" charset="0"/>
            </a:endParaRPr>
          </a:p>
          <a:p>
            <a:r>
              <a:rPr lang="en-US" sz="1800" dirty="0">
                <a:effectLst/>
                <a:latin typeface="Calibri" panose="020F0502020204030204" pitchFamily="34" charset="0"/>
              </a:rPr>
              <a:t>So given these two rating criteria, the maximum score the reviewer can give you will be 8</a:t>
            </a:r>
          </a:p>
          <a:p>
            <a:endParaRPr lang="en-US" sz="1800" dirty="0">
              <a:effectLst/>
              <a:latin typeface="Calibri" panose="020F0502020204030204" pitchFamily="34" charset="0"/>
            </a:endParaRPr>
          </a:p>
          <a:p>
            <a:r>
              <a:rPr lang="en-US" sz="1800" dirty="0">
                <a:effectLst/>
                <a:latin typeface="Calibri" panose="020F0502020204030204" pitchFamily="34" charset="0"/>
              </a:rPr>
              <a:t>Also, as an FYI, these two slides on the rating criteria will be on the Scholarship Program website for our intent is to be as transparent as possible about the process and do our best to set you all up to pass.</a:t>
            </a:r>
          </a:p>
          <a:p>
            <a:endParaRPr lang="en-US" sz="1800" dirty="0">
              <a:effectLst/>
              <a:latin typeface="Calibri" panose="020F0502020204030204" pitchFamily="34" charset="0"/>
            </a:endParaRPr>
          </a:p>
          <a:p>
            <a:r>
              <a:rPr lang="en-US" sz="1800" dirty="0">
                <a:effectLst/>
                <a:latin typeface="Calibri" panose="020F0502020204030204" pitchFamily="34" charset="0"/>
              </a:rPr>
              <a:t>So let’s move on to how awards will be made</a:t>
            </a:r>
            <a:endParaRPr lang="en-US" dirty="0"/>
          </a:p>
        </p:txBody>
      </p:sp>
      <p:sp>
        <p:nvSpPr>
          <p:cNvPr id="4" name="Slide Number Placeholder 3"/>
          <p:cNvSpPr>
            <a:spLocks noGrp="1"/>
          </p:cNvSpPr>
          <p:nvPr>
            <p:ph type="sldNum" sz="quarter" idx="5"/>
          </p:nvPr>
        </p:nvSpPr>
        <p:spPr/>
        <p:txBody>
          <a:bodyPr/>
          <a:lstStyle/>
          <a:p>
            <a:fld id="{E9D06270-722F-474B-968E-F9F885B677D9}" type="slidenum">
              <a:rPr lang="en-US" smtClean="0"/>
              <a:t>2</a:t>
            </a:fld>
            <a:endParaRPr lang="en-US"/>
          </a:p>
        </p:txBody>
      </p:sp>
    </p:spTree>
    <p:extLst>
      <p:ext uri="{BB962C8B-B14F-4D97-AF65-F5344CB8AC3E}">
        <p14:creationId xmlns:p14="http://schemas.microsoft.com/office/powerpoint/2010/main" val="357293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13C55F-C7DE-4A20-90A6-DEE077BA40C7}"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8347B-A8DF-42A1-92A1-C9B1F6B0D849}" type="slidenum">
              <a:rPr lang="en-US" smtClean="0"/>
              <a:t>‹#›</a:t>
            </a:fld>
            <a:endParaRPr lang="en-US"/>
          </a:p>
        </p:txBody>
      </p:sp>
    </p:spTree>
    <p:extLst>
      <p:ext uri="{BB962C8B-B14F-4D97-AF65-F5344CB8AC3E}">
        <p14:creationId xmlns:p14="http://schemas.microsoft.com/office/powerpoint/2010/main" val="3993878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13C55F-C7DE-4A20-90A6-DEE077BA40C7}"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8347B-A8DF-42A1-92A1-C9B1F6B0D849}" type="slidenum">
              <a:rPr lang="en-US" smtClean="0"/>
              <a:t>‹#›</a:t>
            </a:fld>
            <a:endParaRPr lang="en-US"/>
          </a:p>
        </p:txBody>
      </p:sp>
    </p:spTree>
    <p:extLst>
      <p:ext uri="{BB962C8B-B14F-4D97-AF65-F5344CB8AC3E}">
        <p14:creationId xmlns:p14="http://schemas.microsoft.com/office/powerpoint/2010/main" val="442803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13C55F-C7DE-4A20-90A6-DEE077BA40C7}"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8347B-A8DF-42A1-92A1-C9B1F6B0D849}" type="slidenum">
              <a:rPr lang="en-US" smtClean="0"/>
              <a:t>‹#›</a:t>
            </a:fld>
            <a:endParaRPr lang="en-US"/>
          </a:p>
        </p:txBody>
      </p:sp>
    </p:spTree>
    <p:extLst>
      <p:ext uri="{BB962C8B-B14F-4D97-AF65-F5344CB8AC3E}">
        <p14:creationId xmlns:p14="http://schemas.microsoft.com/office/powerpoint/2010/main" val="136548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13C55F-C7DE-4A20-90A6-DEE077BA40C7}"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8347B-A8DF-42A1-92A1-C9B1F6B0D849}" type="slidenum">
              <a:rPr lang="en-US" smtClean="0"/>
              <a:t>‹#›</a:t>
            </a:fld>
            <a:endParaRPr lang="en-US"/>
          </a:p>
        </p:txBody>
      </p:sp>
    </p:spTree>
    <p:extLst>
      <p:ext uri="{BB962C8B-B14F-4D97-AF65-F5344CB8AC3E}">
        <p14:creationId xmlns:p14="http://schemas.microsoft.com/office/powerpoint/2010/main" val="994490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13C55F-C7DE-4A20-90A6-DEE077BA40C7}"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8347B-A8DF-42A1-92A1-C9B1F6B0D849}" type="slidenum">
              <a:rPr lang="en-US" smtClean="0"/>
              <a:t>‹#›</a:t>
            </a:fld>
            <a:endParaRPr lang="en-US"/>
          </a:p>
        </p:txBody>
      </p:sp>
    </p:spTree>
    <p:extLst>
      <p:ext uri="{BB962C8B-B14F-4D97-AF65-F5344CB8AC3E}">
        <p14:creationId xmlns:p14="http://schemas.microsoft.com/office/powerpoint/2010/main" val="2858966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13C55F-C7DE-4A20-90A6-DEE077BA40C7}" type="datetimeFigureOut">
              <a:rPr lang="en-US" smtClean="0"/>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E8347B-A8DF-42A1-92A1-C9B1F6B0D849}" type="slidenum">
              <a:rPr lang="en-US" smtClean="0"/>
              <a:t>‹#›</a:t>
            </a:fld>
            <a:endParaRPr lang="en-US"/>
          </a:p>
        </p:txBody>
      </p:sp>
    </p:spTree>
    <p:extLst>
      <p:ext uri="{BB962C8B-B14F-4D97-AF65-F5344CB8AC3E}">
        <p14:creationId xmlns:p14="http://schemas.microsoft.com/office/powerpoint/2010/main" val="2088284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713C55F-C7DE-4A20-90A6-DEE077BA40C7}" type="datetimeFigureOut">
              <a:rPr lang="en-US" smtClean="0"/>
              <a:t>4/6/2023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E8347B-A8DF-42A1-92A1-C9B1F6B0D849}" type="slidenum">
              <a:rPr lang="en-US" smtClean="0"/>
              <a:t>‹#›</a:t>
            </a:fld>
            <a:endParaRPr lang="en-US"/>
          </a:p>
        </p:txBody>
      </p:sp>
    </p:spTree>
    <p:extLst>
      <p:ext uri="{BB962C8B-B14F-4D97-AF65-F5344CB8AC3E}">
        <p14:creationId xmlns:p14="http://schemas.microsoft.com/office/powerpoint/2010/main" val="2461838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713C55F-C7DE-4A20-90A6-DEE077BA40C7}" type="datetimeFigureOut">
              <a:rPr lang="en-US" smtClean="0"/>
              <a:t>4/6/2023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E8347B-A8DF-42A1-92A1-C9B1F6B0D849}" type="slidenum">
              <a:rPr lang="en-US" smtClean="0"/>
              <a:t>‹#›</a:t>
            </a:fld>
            <a:endParaRPr lang="en-US"/>
          </a:p>
        </p:txBody>
      </p:sp>
    </p:spTree>
    <p:extLst>
      <p:ext uri="{BB962C8B-B14F-4D97-AF65-F5344CB8AC3E}">
        <p14:creationId xmlns:p14="http://schemas.microsoft.com/office/powerpoint/2010/main" val="1770617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13C55F-C7DE-4A20-90A6-DEE077BA40C7}" type="datetimeFigureOut">
              <a:rPr lang="en-US" smtClean="0"/>
              <a:t>4/6/2023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E8347B-A8DF-42A1-92A1-C9B1F6B0D849}" type="slidenum">
              <a:rPr lang="en-US" smtClean="0"/>
              <a:t>‹#›</a:t>
            </a:fld>
            <a:endParaRPr lang="en-US"/>
          </a:p>
        </p:txBody>
      </p:sp>
    </p:spTree>
    <p:extLst>
      <p:ext uri="{BB962C8B-B14F-4D97-AF65-F5344CB8AC3E}">
        <p14:creationId xmlns:p14="http://schemas.microsoft.com/office/powerpoint/2010/main" val="1742627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13C55F-C7DE-4A20-90A6-DEE077BA40C7}" type="datetimeFigureOut">
              <a:rPr lang="en-US" smtClean="0"/>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E8347B-A8DF-42A1-92A1-C9B1F6B0D849}" type="slidenum">
              <a:rPr lang="en-US" smtClean="0"/>
              <a:t>‹#›</a:t>
            </a:fld>
            <a:endParaRPr lang="en-US"/>
          </a:p>
        </p:txBody>
      </p:sp>
    </p:spTree>
    <p:extLst>
      <p:ext uri="{BB962C8B-B14F-4D97-AF65-F5344CB8AC3E}">
        <p14:creationId xmlns:p14="http://schemas.microsoft.com/office/powerpoint/2010/main" val="849691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13C55F-C7DE-4A20-90A6-DEE077BA40C7}" type="datetimeFigureOut">
              <a:rPr lang="en-US" smtClean="0"/>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E8347B-A8DF-42A1-92A1-C9B1F6B0D849}" type="slidenum">
              <a:rPr lang="en-US" smtClean="0"/>
              <a:t>‹#›</a:t>
            </a:fld>
            <a:endParaRPr lang="en-US"/>
          </a:p>
        </p:txBody>
      </p:sp>
    </p:spTree>
    <p:extLst>
      <p:ext uri="{BB962C8B-B14F-4D97-AF65-F5344CB8AC3E}">
        <p14:creationId xmlns:p14="http://schemas.microsoft.com/office/powerpoint/2010/main" val="2936050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13C55F-C7DE-4A20-90A6-DEE077BA40C7}" type="datetimeFigureOut">
              <a:rPr lang="en-US" smtClean="0"/>
              <a:t>4/6/2023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E8347B-A8DF-42A1-92A1-C9B1F6B0D849}" type="slidenum">
              <a:rPr lang="en-US" smtClean="0"/>
              <a:t>‹#›</a:t>
            </a:fld>
            <a:endParaRPr lang="en-US"/>
          </a:p>
        </p:txBody>
      </p:sp>
    </p:spTree>
    <p:extLst>
      <p:ext uri="{BB962C8B-B14F-4D97-AF65-F5344CB8AC3E}">
        <p14:creationId xmlns:p14="http://schemas.microsoft.com/office/powerpoint/2010/main" val="2164947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A454E-BEE9-4264-833F-07056388111E}"/>
              </a:ext>
            </a:extLst>
          </p:cNvPr>
          <p:cNvSpPr>
            <a:spLocks noGrp="1"/>
          </p:cNvSpPr>
          <p:nvPr>
            <p:ph type="title"/>
          </p:nvPr>
        </p:nvSpPr>
        <p:spPr>
          <a:xfrm>
            <a:off x="0" y="1"/>
            <a:ext cx="4918229" cy="2019299"/>
          </a:xfrm>
          <a:solidFill>
            <a:schemeClr val="accent1">
              <a:lumMod val="50000"/>
            </a:schemeClr>
          </a:solidFill>
        </p:spPr>
        <p:txBody>
          <a:bodyPr>
            <a:normAutofit/>
          </a:bodyPr>
          <a:lstStyle/>
          <a:p>
            <a:pPr algn="ctr"/>
            <a:r>
              <a:rPr lang="en-US" b="1" dirty="0">
                <a:solidFill>
                  <a:schemeClr val="bg1"/>
                </a:solidFill>
              </a:rPr>
              <a:t>Career Goal/Plan</a:t>
            </a:r>
            <a:br>
              <a:rPr lang="en-US" b="1" dirty="0">
                <a:solidFill>
                  <a:schemeClr val="bg1"/>
                </a:solidFill>
              </a:rPr>
            </a:br>
            <a:r>
              <a:rPr lang="en-US" b="1" dirty="0">
                <a:solidFill>
                  <a:schemeClr val="bg1"/>
                </a:solidFill>
              </a:rPr>
              <a:t>Criterion #1</a:t>
            </a:r>
          </a:p>
        </p:txBody>
      </p:sp>
      <p:sp>
        <p:nvSpPr>
          <p:cNvPr id="3" name="Content Placeholder 2">
            <a:extLst>
              <a:ext uri="{FF2B5EF4-FFF2-40B4-BE49-F238E27FC236}">
                <a16:creationId xmlns:a16="http://schemas.microsoft.com/office/drawing/2014/main" id="{CC2817E1-CCFE-4353-964B-1991AE8458C2}"/>
              </a:ext>
            </a:extLst>
          </p:cNvPr>
          <p:cNvSpPr>
            <a:spLocks noGrp="1"/>
          </p:cNvSpPr>
          <p:nvPr>
            <p:ph idx="1"/>
          </p:nvPr>
        </p:nvSpPr>
        <p:spPr>
          <a:xfrm>
            <a:off x="4918229" y="0"/>
            <a:ext cx="7273771" cy="2019300"/>
          </a:xfrm>
          <a:solidFill>
            <a:schemeClr val="accent6">
              <a:lumMod val="40000"/>
              <a:lumOff val="60000"/>
            </a:schemeClr>
          </a:solidFill>
        </p:spPr>
        <p:txBody>
          <a:bodyPr>
            <a:normAutofit lnSpcReduction="10000"/>
          </a:bodyPr>
          <a:lstStyle/>
          <a:p>
            <a:pPr marL="0" indent="0">
              <a:buNone/>
            </a:pPr>
            <a:endParaRPr lang="en-US" sz="600" dirty="0"/>
          </a:p>
          <a:p>
            <a:pPr marL="0" indent="0">
              <a:buNone/>
            </a:pPr>
            <a:r>
              <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Please explain </a:t>
            </a:r>
            <a:r>
              <a:rPr lang="en-US" sz="2000" b="1" dirty="0">
                <a:effectLst/>
                <a:latin typeface="Calibri" panose="020F0502020204030204" pitchFamily="34" charset="0"/>
                <a:ea typeface="Calibri" panose="020F0502020204030204" pitchFamily="34" charset="0"/>
                <a:cs typeface="Times New Roman" panose="02020603050405020304" pitchFamily="18" charset="0"/>
              </a:rPr>
              <a:t>(A)</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your King County career goal; </a:t>
            </a:r>
            <a:r>
              <a:rPr lang="en-US" sz="2000" b="1" dirty="0">
                <a:effectLst/>
                <a:latin typeface="Calibri" panose="020F0502020204030204" pitchFamily="34" charset="0"/>
                <a:ea typeface="Calibri" panose="020F0502020204030204" pitchFamily="34" charset="0"/>
                <a:cs typeface="Times New Roman" panose="02020603050405020304" pitchFamily="18" charset="0"/>
              </a:rPr>
              <a:t>(B)</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the specific knowledge and skills you want to develop towards achieving your career goal; </a:t>
            </a:r>
            <a:r>
              <a:rPr lang="en-US" sz="2000" b="1" dirty="0">
                <a:effectLst/>
                <a:latin typeface="Calibri" panose="020F0502020204030204" pitchFamily="34" charset="0"/>
                <a:ea typeface="Calibri" panose="020F0502020204030204" pitchFamily="34" charset="0"/>
                <a:cs typeface="Times New Roman" panose="02020603050405020304" pitchFamily="18" charset="0"/>
              </a:rPr>
              <a:t>(C)</a:t>
            </a:r>
            <a:r>
              <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how the training will help you with your career goal; and </a:t>
            </a:r>
            <a:r>
              <a:rPr lang="en-US" sz="2000" b="1" dirty="0">
                <a:effectLst/>
                <a:latin typeface="Calibri" panose="020F0502020204030204" pitchFamily="34" charset="0"/>
                <a:ea typeface="Calibri" panose="020F0502020204030204" pitchFamily="34" charset="0"/>
                <a:cs typeface="Times New Roman" panose="02020603050405020304" pitchFamily="18" charset="0"/>
              </a:rPr>
              <a:t>(D)</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several development activities you will pursue inside and/or outside of King County.</a:t>
            </a:r>
          </a:p>
          <a:p>
            <a:pPr marL="0" indent="0">
              <a:buNone/>
            </a:pPr>
            <a:r>
              <a:rPr lang="en-US" sz="2000" b="1" dirty="0"/>
              <a:t>Rate on scale of 1-3       </a:t>
            </a:r>
            <a:r>
              <a:rPr lang="en-US" sz="1800" b="1" dirty="0"/>
              <a:t>Must rate at 2 or higher to pass</a:t>
            </a:r>
          </a:p>
        </p:txBody>
      </p:sp>
      <p:graphicFrame>
        <p:nvGraphicFramePr>
          <p:cNvPr id="6" name="Table 6">
            <a:extLst>
              <a:ext uri="{FF2B5EF4-FFF2-40B4-BE49-F238E27FC236}">
                <a16:creationId xmlns:a16="http://schemas.microsoft.com/office/drawing/2014/main" id="{A8D9866C-236E-45FC-B1D2-B9FB836478D4}"/>
              </a:ext>
            </a:extLst>
          </p:cNvPr>
          <p:cNvGraphicFramePr>
            <a:graphicFrameLocks noGrp="1"/>
          </p:cNvGraphicFramePr>
          <p:nvPr>
            <p:extLst>
              <p:ext uri="{D42A27DB-BD31-4B8C-83A1-F6EECF244321}">
                <p14:modId xmlns:p14="http://schemas.microsoft.com/office/powerpoint/2010/main" val="4213198565"/>
              </p:ext>
            </p:extLst>
          </p:nvPr>
        </p:nvGraphicFramePr>
        <p:xfrm>
          <a:off x="1" y="2019299"/>
          <a:ext cx="12191999" cy="4972768"/>
        </p:xfrm>
        <a:graphic>
          <a:graphicData uri="http://schemas.openxmlformats.org/drawingml/2006/table">
            <a:tbl>
              <a:tblPr firstRow="1" bandRow="1">
                <a:tableStyleId>{5C22544A-7EE6-4342-B048-85BDC9FD1C3A}</a:tableStyleId>
              </a:tblPr>
              <a:tblGrid>
                <a:gridCol w="3480317">
                  <a:extLst>
                    <a:ext uri="{9D8B030D-6E8A-4147-A177-3AD203B41FA5}">
                      <a16:colId xmlns:a16="http://schemas.microsoft.com/office/drawing/2014/main" val="3423495962"/>
                    </a:ext>
                  </a:extLst>
                </a:gridCol>
                <a:gridCol w="4086809">
                  <a:extLst>
                    <a:ext uri="{9D8B030D-6E8A-4147-A177-3AD203B41FA5}">
                      <a16:colId xmlns:a16="http://schemas.microsoft.com/office/drawing/2014/main" val="2814095846"/>
                    </a:ext>
                  </a:extLst>
                </a:gridCol>
                <a:gridCol w="4624873">
                  <a:extLst>
                    <a:ext uri="{9D8B030D-6E8A-4147-A177-3AD203B41FA5}">
                      <a16:colId xmlns:a16="http://schemas.microsoft.com/office/drawing/2014/main" val="1537777900"/>
                    </a:ext>
                  </a:extLst>
                </a:gridCol>
              </a:tblGrid>
              <a:tr h="779885">
                <a:tc>
                  <a:txBody>
                    <a:bodyPr/>
                    <a:lstStyle/>
                    <a:p>
                      <a:pPr algn="ctr"/>
                      <a:r>
                        <a:rPr lang="en-US" sz="2400" dirty="0"/>
                        <a:t>Below Standard</a:t>
                      </a:r>
                    </a:p>
                    <a:p>
                      <a:pPr algn="ctr"/>
                      <a:r>
                        <a:rPr lang="en-US" sz="2400" dirty="0"/>
                        <a:t>1</a:t>
                      </a:r>
                    </a:p>
                  </a:txBody>
                  <a:tcPr/>
                </a:tc>
                <a:tc>
                  <a:txBody>
                    <a:bodyPr/>
                    <a:lstStyle/>
                    <a:p>
                      <a:pPr algn="ctr"/>
                      <a:r>
                        <a:rPr lang="en-US" sz="2400" dirty="0"/>
                        <a:t>Meets Standard</a:t>
                      </a:r>
                    </a:p>
                    <a:p>
                      <a:pPr algn="ctr"/>
                      <a:r>
                        <a:rPr lang="en-US" sz="2400" dirty="0"/>
                        <a:t>2</a:t>
                      </a:r>
                    </a:p>
                  </a:txBody>
                  <a:tcPr/>
                </a:tc>
                <a:tc>
                  <a:txBody>
                    <a:bodyPr/>
                    <a:lstStyle/>
                    <a:p>
                      <a:pPr algn="ctr"/>
                      <a:r>
                        <a:rPr lang="en-US" sz="2400" dirty="0"/>
                        <a:t>Above Standard</a:t>
                      </a:r>
                    </a:p>
                    <a:p>
                      <a:pPr algn="ctr"/>
                      <a:r>
                        <a:rPr lang="en-US" sz="2400" dirty="0"/>
                        <a:t>3</a:t>
                      </a:r>
                    </a:p>
                  </a:txBody>
                  <a:tcPr/>
                </a:tc>
                <a:extLst>
                  <a:ext uri="{0D108BD9-81ED-4DB2-BD59-A6C34878D82A}">
                    <a16:rowId xmlns:a16="http://schemas.microsoft.com/office/drawing/2014/main" val="335555011"/>
                  </a:ext>
                </a:extLst>
              </a:tr>
              <a:tr h="4149808">
                <a:tc>
                  <a:txBody>
                    <a:bodyPr/>
                    <a:lstStyle/>
                    <a:p>
                      <a:pPr marL="285750" lvl="0" indent="-285750">
                        <a:buFont typeface="Arial" panose="020B0604020202020204" pitchFamily="34" charset="0"/>
                        <a:buChar char="•"/>
                      </a:pPr>
                      <a:endParaRPr lang="en-US" sz="500" kern="1200" dirty="0">
                        <a:solidFill>
                          <a:schemeClr val="dk1"/>
                        </a:solidFill>
                        <a:effectLst/>
                        <a:latin typeface="+mn-lt"/>
                        <a:ea typeface="+mn-ea"/>
                        <a:cs typeface="+mn-cs"/>
                      </a:endParaRPr>
                    </a:p>
                    <a:p>
                      <a:pPr marL="285750" lvl="0" indent="-285750">
                        <a:buFont typeface="Arial" panose="020B0604020202020204" pitchFamily="34" charset="0"/>
                        <a:buChar char="•"/>
                      </a:pPr>
                      <a:r>
                        <a:rPr lang="en-US" sz="1600" kern="1200" dirty="0">
                          <a:solidFill>
                            <a:schemeClr val="dk1"/>
                          </a:solidFill>
                          <a:effectLst/>
                          <a:latin typeface="+mn-lt"/>
                          <a:ea typeface="+mn-ea"/>
                          <a:cs typeface="+mn-cs"/>
                        </a:rPr>
                        <a:t>No clear KC career objective</a:t>
                      </a:r>
                    </a:p>
                    <a:p>
                      <a:pPr marL="0" lvl="0" indent="0">
                        <a:buFont typeface="Arial" panose="020B0604020202020204" pitchFamily="34" charset="0"/>
                        <a:buNone/>
                      </a:pPr>
                      <a:endParaRPr lang="en-US" sz="500" kern="1200" dirty="0">
                        <a:solidFill>
                          <a:schemeClr val="dk1"/>
                        </a:solidFill>
                        <a:effectLst/>
                        <a:latin typeface="+mn-lt"/>
                        <a:ea typeface="+mn-ea"/>
                        <a:cs typeface="+mn-cs"/>
                      </a:endParaRPr>
                    </a:p>
                    <a:p>
                      <a:pPr marL="285750" lvl="0" indent="-285750">
                        <a:buFont typeface="Arial" panose="020B0604020202020204" pitchFamily="34" charset="0"/>
                        <a:buChar char="•"/>
                      </a:pPr>
                      <a:r>
                        <a:rPr lang="en-US" sz="1600" kern="1200" dirty="0">
                          <a:solidFill>
                            <a:schemeClr val="dk1"/>
                          </a:solidFill>
                          <a:effectLst/>
                          <a:latin typeface="+mn-lt"/>
                          <a:ea typeface="+mn-ea"/>
                          <a:cs typeface="+mn-cs"/>
                        </a:rPr>
                        <a:t>Not clear on how training will support employee in achieving their career objective</a:t>
                      </a:r>
                    </a:p>
                    <a:p>
                      <a:pPr marL="0" lvl="0" indent="0">
                        <a:buFont typeface="Arial" panose="020B0604020202020204" pitchFamily="34" charset="0"/>
                        <a:buNone/>
                      </a:pPr>
                      <a:endParaRPr lang="en-US" sz="500" kern="1200" dirty="0">
                        <a:solidFill>
                          <a:schemeClr val="dk1"/>
                        </a:solidFill>
                        <a:effectLst/>
                        <a:latin typeface="+mn-lt"/>
                        <a:ea typeface="+mn-ea"/>
                        <a:cs typeface="+mn-cs"/>
                      </a:endParaRPr>
                    </a:p>
                    <a:p>
                      <a:pPr marL="285750" lvl="0" indent="-285750">
                        <a:buFont typeface="Arial" panose="020B0604020202020204" pitchFamily="34" charset="0"/>
                        <a:buChar char="•"/>
                      </a:pPr>
                      <a:r>
                        <a:rPr lang="en-US" sz="1600" kern="1200" dirty="0">
                          <a:solidFill>
                            <a:schemeClr val="dk1"/>
                          </a:solidFill>
                          <a:effectLst/>
                          <a:latin typeface="+mn-lt"/>
                          <a:ea typeface="+mn-ea"/>
                          <a:cs typeface="+mn-cs"/>
                        </a:rPr>
                        <a:t>No plan or action steps they will take to apply the training in support of achieving their stated KC career objective</a:t>
                      </a:r>
                    </a:p>
                    <a:p>
                      <a:endParaRPr lang="en-US" sz="1600" dirty="0"/>
                    </a:p>
                  </a:txBody>
                  <a:tcPr/>
                </a:tc>
                <a:tc>
                  <a:txBody>
                    <a:bodyPr/>
                    <a:lstStyle/>
                    <a:p>
                      <a:endParaRPr lang="en-US" sz="500" dirty="0"/>
                    </a:p>
                    <a:p>
                      <a:pPr marL="285750" indent="-285750">
                        <a:buFont typeface="Arial" panose="020B0604020202020204" pitchFamily="34" charset="0"/>
                        <a:buChar char="•"/>
                      </a:pPr>
                      <a:r>
                        <a:rPr lang="en-US" sz="1600" dirty="0"/>
                        <a:t>Has a clear KC career goal</a:t>
                      </a:r>
                    </a:p>
                    <a:p>
                      <a:pPr marL="285750" indent="-285750">
                        <a:buFont typeface="Arial" panose="020B0604020202020204" pitchFamily="34" charset="0"/>
                        <a:buChar char="•"/>
                      </a:pPr>
                      <a:endParaRPr lang="en-US" sz="500" dirty="0"/>
                    </a:p>
                    <a:p>
                      <a:pPr marL="285750" indent="-285750">
                        <a:buFont typeface="Arial" panose="020B0604020202020204" pitchFamily="34" charset="0"/>
                        <a:buChar char="•"/>
                      </a:pPr>
                      <a:r>
                        <a:rPr lang="en-US" sz="1600" dirty="0"/>
                        <a:t>Explains one specific knowledge and skills they want to develop</a:t>
                      </a:r>
                    </a:p>
                    <a:p>
                      <a:pPr marL="285750" indent="-285750">
                        <a:buFont typeface="Arial" panose="020B0604020202020204" pitchFamily="34" charset="0"/>
                        <a:buChar char="•"/>
                      </a:pPr>
                      <a:endParaRPr lang="en-US" sz="500"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effectLst/>
                          <a:latin typeface="+mn-lt"/>
                          <a:ea typeface="+mn-ea"/>
                          <a:cs typeface="+mn-cs"/>
                        </a:rPr>
                        <a:t>Explains how the training will support the employee with their career goal</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500" kern="120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effectLst/>
                          <a:latin typeface="+mn-lt"/>
                          <a:ea typeface="+mn-ea"/>
                          <a:cs typeface="+mn-cs"/>
                        </a:rPr>
                        <a:t>Has at least one development activity to help them towards achieving their KC career goal </a:t>
                      </a:r>
                    </a:p>
                    <a:p>
                      <a:pPr marL="285750" indent="-285750">
                        <a:buFont typeface="Arial" panose="020B0604020202020204" pitchFamily="34" charset="0"/>
                        <a:buChar char="•"/>
                      </a:pPr>
                      <a:endParaRPr lang="en-US" sz="1600" dirty="0"/>
                    </a:p>
                  </a:txBody>
                  <a:tcPr/>
                </a:tc>
                <a:tc>
                  <a:txBody>
                    <a:bodyPr/>
                    <a:lstStyle/>
                    <a:p>
                      <a:pPr marL="0" lvl="0" indent="0">
                        <a:buFont typeface="Arial" panose="020B0604020202020204" pitchFamily="34" charset="0"/>
                        <a:buNone/>
                      </a:pPr>
                      <a:endParaRPr lang="en-US" sz="500" kern="1200" dirty="0">
                        <a:solidFill>
                          <a:schemeClr val="dk1"/>
                        </a:solidFill>
                        <a:effectLst/>
                        <a:latin typeface="+mn-lt"/>
                        <a:ea typeface="+mn-ea"/>
                        <a:cs typeface="+mn-cs"/>
                      </a:endParaRPr>
                    </a:p>
                    <a:p>
                      <a:pPr marL="0" lvl="0" indent="0">
                        <a:buFont typeface="Arial" panose="020B0604020202020204" pitchFamily="34" charset="0"/>
                        <a:buNone/>
                      </a:pPr>
                      <a:r>
                        <a:rPr lang="en-US" sz="1600" kern="1200" dirty="0">
                          <a:solidFill>
                            <a:schemeClr val="dk1"/>
                          </a:solidFill>
                          <a:effectLst/>
                          <a:latin typeface="+mn-lt"/>
                          <a:ea typeface="+mn-ea"/>
                          <a:cs typeface="+mn-cs"/>
                        </a:rPr>
                        <a:t>In addition to “Meets Standard,” applicant also includes one or more of the following:</a:t>
                      </a:r>
                    </a:p>
                    <a:p>
                      <a:pPr marL="0" lvl="0" indent="0">
                        <a:buFont typeface="Arial" panose="020B0604020202020204" pitchFamily="34" charset="0"/>
                        <a:buNone/>
                      </a:pPr>
                      <a:endParaRPr lang="en-US" sz="500" kern="120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effectLst/>
                          <a:latin typeface="+mn-lt"/>
                          <a:ea typeface="+mn-ea"/>
                          <a:cs typeface="+mn-cs"/>
                        </a:rPr>
                        <a:t>Lists additional knowledge or skills they want to develop towards their career goal and at least one development activity for each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500" kern="120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effectLst/>
                          <a:latin typeface="+mn-lt"/>
                          <a:ea typeface="+mn-ea"/>
                          <a:cs typeface="+mn-cs"/>
                        </a:rPr>
                        <a:t>Includes development activities that are experience based (new tasks, projects, volunteer work, etc.) and/or learning with others (coaching, peer-to-peer learning, job shadow, etc.) and/or other informal training (videos, books, eLearning, etc.) that they will pursue inside and/or outside of King County in pursuit of their career goal</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500" kern="1200" dirty="0">
                        <a:solidFill>
                          <a:schemeClr val="dk1"/>
                        </a:solidFill>
                        <a:effectLst/>
                        <a:latin typeface="+mn-lt"/>
                        <a:ea typeface="+mn-ea"/>
                        <a:cs typeface="+mn-cs"/>
                      </a:endParaRPr>
                    </a:p>
                    <a:p>
                      <a:pPr marL="285750" lvl="0" indent="-285750">
                        <a:buFont typeface="Arial" panose="020B0604020202020204" pitchFamily="34" charset="0"/>
                        <a:buChar char="•"/>
                      </a:pPr>
                      <a:r>
                        <a:rPr lang="en-US" sz="1600" kern="1200" dirty="0">
                          <a:solidFill>
                            <a:schemeClr val="dk1"/>
                          </a:solidFill>
                          <a:effectLst/>
                          <a:latin typeface="+mn-lt"/>
                          <a:ea typeface="+mn-ea"/>
                          <a:cs typeface="+mn-cs"/>
                        </a:rPr>
                        <a:t>Submitted a well thought out Individual Development Plan or Employee Development Plan</a:t>
                      </a:r>
                      <a:endParaRPr lang="en-US" sz="500" kern="1200" dirty="0">
                        <a:solidFill>
                          <a:schemeClr val="dk1"/>
                        </a:solidFill>
                        <a:effectLst/>
                        <a:latin typeface="+mn-lt"/>
                        <a:ea typeface="+mn-ea"/>
                        <a:cs typeface="+mn-cs"/>
                      </a:endParaRPr>
                    </a:p>
                  </a:txBody>
                  <a:tcPr/>
                </a:tc>
                <a:extLst>
                  <a:ext uri="{0D108BD9-81ED-4DB2-BD59-A6C34878D82A}">
                    <a16:rowId xmlns:a16="http://schemas.microsoft.com/office/drawing/2014/main" val="3698065029"/>
                  </a:ext>
                </a:extLst>
              </a:tr>
            </a:tbl>
          </a:graphicData>
        </a:graphic>
      </p:graphicFrame>
    </p:spTree>
    <p:extLst>
      <p:ext uri="{BB962C8B-B14F-4D97-AF65-F5344CB8AC3E}">
        <p14:creationId xmlns:p14="http://schemas.microsoft.com/office/powerpoint/2010/main" val="2760250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A454E-BEE9-4264-833F-07056388111E}"/>
              </a:ext>
            </a:extLst>
          </p:cNvPr>
          <p:cNvSpPr>
            <a:spLocks noGrp="1"/>
          </p:cNvSpPr>
          <p:nvPr>
            <p:ph type="title"/>
          </p:nvPr>
        </p:nvSpPr>
        <p:spPr>
          <a:xfrm>
            <a:off x="0" y="1"/>
            <a:ext cx="4971495" cy="2095498"/>
          </a:xfrm>
          <a:solidFill>
            <a:schemeClr val="accent1">
              <a:lumMod val="50000"/>
            </a:schemeClr>
          </a:solidFill>
        </p:spPr>
        <p:txBody>
          <a:bodyPr>
            <a:normAutofit/>
          </a:bodyPr>
          <a:lstStyle/>
          <a:p>
            <a:pPr algn="ctr"/>
            <a:r>
              <a:rPr lang="en-US" b="1" dirty="0">
                <a:solidFill>
                  <a:srgbClr val="FFC000"/>
                </a:solidFill>
              </a:rPr>
              <a:t>DEI/Accessibility/RSJ</a:t>
            </a:r>
            <a:br>
              <a:rPr lang="en-US" b="1" dirty="0">
                <a:solidFill>
                  <a:schemeClr val="bg1"/>
                </a:solidFill>
              </a:rPr>
            </a:br>
            <a:r>
              <a:rPr lang="en-US" sz="3600" b="1" dirty="0">
                <a:solidFill>
                  <a:schemeClr val="bg1"/>
                </a:solidFill>
              </a:rPr>
              <a:t>Rating Criterion #2</a:t>
            </a:r>
            <a:endParaRPr lang="en-US" dirty="0">
              <a:solidFill>
                <a:schemeClr val="bg1"/>
              </a:solidFill>
            </a:endParaRPr>
          </a:p>
        </p:txBody>
      </p:sp>
      <p:sp>
        <p:nvSpPr>
          <p:cNvPr id="3" name="Content Placeholder 2">
            <a:extLst>
              <a:ext uri="{FF2B5EF4-FFF2-40B4-BE49-F238E27FC236}">
                <a16:creationId xmlns:a16="http://schemas.microsoft.com/office/drawing/2014/main" id="{CC2817E1-CCFE-4353-964B-1991AE8458C2}"/>
              </a:ext>
            </a:extLst>
          </p:cNvPr>
          <p:cNvSpPr>
            <a:spLocks noGrp="1"/>
          </p:cNvSpPr>
          <p:nvPr>
            <p:ph idx="1"/>
          </p:nvPr>
        </p:nvSpPr>
        <p:spPr>
          <a:xfrm>
            <a:off x="4971494" y="0"/>
            <a:ext cx="7220504" cy="2095499"/>
          </a:xfrm>
          <a:solidFill>
            <a:schemeClr val="accent6">
              <a:lumMod val="40000"/>
              <a:lumOff val="60000"/>
            </a:schemeClr>
          </a:solidFill>
        </p:spPr>
        <p:txBody>
          <a:bodyPr>
            <a:normAutofit/>
          </a:bodyPr>
          <a:lstStyle/>
          <a:p>
            <a:pPr marL="0" indent="0">
              <a:buNone/>
            </a:pPr>
            <a:endParaRPr lang="en-US" sz="600" dirty="0">
              <a:solidFill>
                <a:srgbClr val="C00000"/>
              </a:solidFill>
            </a:endParaRPr>
          </a:p>
          <a:p>
            <a:pPr marL="0" indent="0">
              <a:buNone/>
            </a:pPr>
            <a:r>
              <a:rPr lang="en-US" sz="2000" dirty="0">
                <a:solidFill>
                  <a:srgbClr val="C00000"/>
                </a:solidFill>
                <a:effectLst/>
                <a:latin typeface="Arial" panose="020B0604020202020204" pitchFamily="34" charset="0"/>
                <a:ea typeface="Calibri" panose="020F0502020204030204" pitchFamily="34" charset="0"/>
              </a:rPr>
              <a:t>Based on where you are in your own </a:t>
            </a:r>
            <a:r>
              <a:rPr lang="en-US" sz="2000" dirty="0">
                <a:solidFill>
                  <a:srgbClr val="C00000"/>
                </a:solidFill>
                <a:latin typeface="Arial" panose="020B0604020202020204" pitchFamily="34" charset="0"/>
                <a:ea typeface="Calibri" panose="020F0502020204030204" pitchFamily="34" charset="0"/>
              </a:rPr>
              <a:t>lived experience and unique journey, </a:t>
            </a:r>
            <a:r>
              <a:rPr lang="en-US" sz="2000" dirty="0">
                <a:solidFill>
                  <a:srgbClr val="C00000"/>
                </a:solidFill>
                <a:effectLst/>
                <a:latin typeface="Arial" panose="020B0604020202020204" pitchFamily="34" charset="0"/>
                <a:ea typeface="Calibri" panose="020F0502020204030204" pitchFamily="34" charset="0"/>
              </a:rPr>
              <a:t>what ways have you or will you strive to bring more </a:t>
            </a:r>
            <a:r>
              <a:rPr lang="en-US" sz="2000" dirty="0">
                <a:solidFill>
                  <a:srgbClr val="C00000"/>
                </a:solidFill>
                <a:latin typeface="Arial" panose="020B0604020202020204" pitchFamily="34" charset="0"/>
                <a:ea typeface="Calibri" panose="020F0502020204030204" pitchFamily="34" charset="0"/>
              </a:rPr>
              <a:t>diversity, equity, inclusion</a:t>
            </a:r>
            <a:r>
              <a:rPr lang="en-US" sz="2000" dirty="0">
                <a:solidFill>
                  <a:srgbClr val="C00000"/>
                </a:solidFill>
                <a:effectLst/>
                <a:latin typeface="Arial" panose="020B0604020202020204" pitchFamily="34" charset="0"/>
                <a:ea typeface="Calibri" panose="020F0502020204030204" pitchFamily="34" charset="0"/>
              </a:rPr>
              <a:t>, accessibility</a:t>
            </a:r>
            <a:r>
              <a:rPr lang="en-US" sz="2000" dirty="0">
                <a:solidFill>
                  <a:srgbClr val="C00000"/>
                </a:solidFill>
                <a:latin typeface="Arial" panose="020B0604020202020204" pitchFamily="34" charset="0"/>
                <a:ea typeface="Calibri" panose="020F0502020204030204" pitchFamily="34" charset="0"/>
              </a:rPr>
              <a:t> </a:t>
            </a:r>
            <a:r>
              <a:rPr lang="en-US" sz="2000" dirty="0">
                <a:solidFill>
                  <a:srgbClr val="C00000"/>
                </a:solidFill>
                <a:effectLst/>
                <a:latin typeface="Arial" panose="020B0604020202020204" pitchFamily="34" charset="0"/>
                <a:ea typeface="Calibri" panose="020F0502020204030204" pitchFamily="34" charset="0"/>
              </a:rPr>
              <a:t>or racial and social justice to your work?</a:t>
            </a:r>
          </a:p>
          <a:p>
            <a:pPr marL="0" indent="0">
              <a:buNone/>
            </a:pPr>
            <a:r>
              <a:rPr lang="en-US" sz="2400" b="1" dirty="0"/>
              <a:t>Rate on scale of 1 - 3     Must rate at 2 or higher to pass</a:t>
            </a:r>
          </a:p>
        </p:txBody>
      </p:sp>
      <p:graphicFrame>
        <p:nvGraphicFramePr>
          <p:cNvPr id="6" name="Table 6">
            <a:extLst>
              <a:ext uri="{FF2B5EF4-FFF2-40B4-BE49-F238E27FC236}">
                <a16:creationId xmlns:a16="http://schemas.microsoft.com/office/drawing/2014/main" id="{A8D9866C-236E-45FC-B1D2-B9FB836478D4}"/>
              </a:ext>
            </a:extLst>
          </p:cNvPr>
          <p:cNvGraphicFramePr>
            <a:graphicFrameLocks noGrp="1"/>
          </p:cNvGraphicFramePr>
          <p:nvPr>
            <p:extLst>
              <p:ext uri="{D42A27DB-BD31-4B8C-83A1-F6EECF244321}">
                <p14:modId xmlns:p14="http://schemas.microsoft.com/office/powerpoint/2010/main" val="2691699547"/>
              </p:ext>
            </p:extLst>
          </p:nvPr>
        </p:nvGraphicFramePr>
        <p:xfrm>
          <a:off x="-1" y="2095500"/>
          <a:ext cx="12191999" cy="5148587"/>
        </p:xfrm>
        <a:graphic>
          <a:graphicData uri="http://schemas.openxmlformats.org/drawingml/2006/table">
            <a:tbl>
              <a:tblPr firstRow="1" bandRow="1">
                <a:tableStyleId>{5C22544A-7EE6-4342-B048-85BDC9FD1C3A}</a:tableStyleId>
              </a:tblPr>
              <a:tblGrid>
                <a:gridCol w="3426107">
                  <a:extLst>
                    <a:ext uri="{9D8B030D-6E8A-4147-A177-3AD203B41FA5}">
                      <a16:colId xmlns:a16="http://schemas.microsoft.com/office/drawing/2014/main" val="3423495962"/>
                    </a:ext>
                  </a:extLst>
                </a:gridCol>
                <a:gridCol w="4048120">
                  <a:extLst>
                    <a:ext uri="{9D8B030D-6E8A-4147-A177-3AD203B41FA5}">
                      <a16:colId xmlns:a16="http://schemas.microsoft.com/office/drawing/2014/main" val="2496618168"/>
                    </a:ext>
                  </a:extLst>
                </a:gridCol>
                <a:gridCol w="4717772">
                  <a:extLst>
                    <a:ext uri="{9D8B030D-6E8A-4147-A177-3AD203B41FA5}">
                      <a16:colId xmlns:a16="http://schemas.microsoft.com/office/drawing/2014/main" val="3777043112"/>
                    </a:ext>
                  </a:extLst>
                </a:gridCol>
              </a:tblGrid>
              <a:tr h="436873">
                <a:tc>
                  <a:txBody>
                    <a:bodyPr/>
                    <a:lstStyle/>
                    <a:p>
                      <a:pPr algn="ctr"/>
                      <a:r>
                        <a:rPr lang="en-US" sz="2400" dirty="0"/>
                        <a:t>Below Standard</a:t>
                      </a:r>
                    </a:p>
                    <a:p>
                      <a:pPr algn="ctr"/>
                      <a:r>
                        <a:rPr lang="en-US" sz="2400" dirty="0"/>
                        <a:t>1</a:t>
                      </a:r>
                    </a:p>
                  </a:txBody>
                  <a:tcPr/>
                </a:tc>
                <a:tc>
                  <a:txBody>
                    <a:bodyPr/>
                    <a:lstStyle/>
                    <a:p>
                      <a:pPr algn="ctr"/>
                      <a:r>
                        <a:rPr lang="en-US" sz="2400" dirty="0"/>
                        <a:t>Meets Standard</a:t>
                      </a:r>
                    </a:p>
                    <a:p>
                      <a:pPr algn="ctr"/>
                      <a:r>
                        <a:rPr lang="en-US" sz="2400" dirty="0"/>
                        <a:t>2</a:t>
                      </a:r>
                    </a:p>
                  </a:txBody>
                  <a:tcPr/>
                </a:tc>
                <a:tc>
                  <a:txBody>
                    <a:bodyPr/>
                    <a:lstStyle/>
                    <a:p>
                      <a:pPr algn="ctr"/>
                      <a:r>
                        <a:rPr lang="en-US" sz="2400" dirty="0"/>
                        <a:t>Above Standard</a:t>
                      </a:r>
                    </a:p>
                    <a:p>
                      <a:pPr algn="ctr"/>
                      <a:r>
                        <a:rPr lang="en-US" sz="2400" dirty="0"/>
                        <a:t>3</a:t>
                      </a:r>
                    </a:p>
                  </a:txBody>
                  <a:tcPr/>
                </a:tc>
                <a:extLst>
                  <a:ext uri="{0D108BD9-81ED-4DB2-BD59-A6C34878D82A}">
                    <a16:rowId xmlns:a16="http://schemas.microsoft.com/office/drawing/2014/main" val="335555011"/>
                  </a:ext>
                </a:extLst>
              </a:tr>
              <a:tr h="4325627">
                <a:tc>
                  <a:txBody>
                    <a:bodyPr/>
                    <a:lstStyle/>
                    <a:p>
                      <a:pPr marL="0" lvl="0" indent="0">
                        <a:buFont typeface="Arial" panose="020B0604020202020204" pitchFamily="34" charset="0"/>
                        <a:buNone/>
                      </a:pPr>
                      <a:endParaRPr lang="en-US" sz="500" kern="1200" dirty="0">
                        <a:solidFill>
                          <a:schemeClr val="dk1"/>
                        </a:solidFill>
                        <a:latin typeface="+mn-lt"/>
                        <a:ea typeface="+mn-ea"/>
                        <a:cs typeface="+mn-cs"/>
                      </a:endParaRPr>
                    </a:p>
                    <a:p>
                      <a:pPr marL="285750" lvl="0" indent="-285750">
                        <a:buFont typeface="Arial" panose="020B0604020202020204" pitchFamily="34" charset="0"/>
                        <a:buChar char="•"/>
                      </a:pPr>
                      <a:r>
                        <a:rPr lang="en-US" sz="1600" kern="1200" dirty="0">
                          <a:solidFill>
                            <a:schemeClr val="dk1"/>
                          </a:solidFill>
                          <a:latin typeface="+mn-lt"/>
                          <a:ea typeface="+mn-ea"/>
                          <a:cs typeface="+mn-cs"/>
                        </a:rPr>
                        <a:t>Does not answer the question or response shows no willingness to learn about or support </a:t>
                      </a:r>
                      <a:r>
                        <a:rPr lang="en-US" sz="1600" kern="1200" dirty="0">
                          <a:solidFill>
                            <a:schemeClr val="dk1"/>
                          </a:solidFill>
                          <a:effectLst/>
                          <a:latin typeface="+mn-lt"/>
                          <a:ea typeface="+mn-ea"/>
                          <a:cs typeface="+mn-cs"/>
                        </a:rPr>
                        <a:t>King County’s commitment to creating an inclusive, accessible, diverse, equitable, racially and socially just workplace</a:t>
                      </a:r>
                      <a:endParaRPr lang="en-US" sz="1600" kern="1200" dirty="0">
                        <a:solidFill>
                          <a:schemeClr val="dk1"/>
                        </a:solidFill>
                        <a:latin typeface="+mn-lt"/>
                        <a:ea typeface="+mn-ea"/>
                        <a:cs typeface="+mn-cs"/>
                      </a:endParaRPr>
                    </a:p>
                    <a:p>
                      <a:pPr marL="285750" lvl="0" indent="-285750">
                        <a:buFont typeface="Arial" panose="020B0604020202020204" pitchFamily="34" charset="0"/>
                        <a:buChar char="•"/>
                      </a:pPr>
                      <a:endParaRPr lang="en-US" sz="500" kern="1200" dirty="0">
                        <a:solidFill>
                          <a:schemeClr val="dk1"/>
                        </a:solidFill>
                        <a:effectLst/>
                        <a:latin typeface="+mn-lt"/>
                        <a:ea typeface="+mn-ea"/>
                        <a:cs typeface="+mn-cs"/>
                      </a:endParaRPr>
                    </a:p>
                    <a:p>
                      <a:pPr marL="0" lvl="0" indent="0">
                        <a:buFont typeface="Arial" panose="020B0604020202020204" pitchFamily="34" charset="0"/>
                        <a:buNone/>
                      </a:pPr>
                      <a:endParaRPr lang="en-US" sz="1400" kern="1200" dirty="0">
                        <a:solidFill>
                          <a:schemeClr val="dk1"/>
                        </a:solidFill>
                        <a:effectLst/>
                        <a:latin typeface="+mn-lt"/>
                        <a:ea typeface="+mn-ea"/>
                        <a:cs typeface="+mn-cs"/>
                      </a:endParaRPr>
                    </a:p>
                  </a:txBody>
                  <a:tcPr/>
                </a:tc>
                <a:tc>
                  <a:txBody>
                    <a:bodyPr/>
                    <a:lstStyle/>
                    <a:p>
                      <a:pPr marL="285750" indent="-285750">
                        <a:buFont typeface="Arial" panose="020B0604020202020204" pitchFamily="34" charset="0"/>
                        <a:buChar char="•"/>
                      </a:pPr>
                      <a:endParaRPr lang="en-US" sz="500" dirty="0"/>
                    </a:p>
                    <a:p>
                      <a:pPr marL="285750" indent="-285750" rtl="0">
                        <a:buFont typeface="Arial" panose="020B0604020202020204" pitchFamily="34" charset="0"/>
                        <a:buChar char="•"/>
                      </a:pPr>
                      <a:r>
                        <a:rPr lang="en-US" sz="1600" kern="1200" dirty="0">
                          <a:solidFill>
                            <a:schemeClr val="dk1"/>
                          </a:solidFill>
                          <a:effectLst/>
                          <a:latin typeface="+mn-lt"/>
                          <a:ea typeface="+mn-ea"/>
                          <a:cs typeface="+mn-cs"/>
                        </a:rPr>
                        <a:t>Has some understanding of concepts and provides one or more examples of ways in which they bring more inclusion, accessibility, diversity, equity, or racial and social justice to their work and/or to their own lives</a:t>
                      </a:r>
                    </a:p>
                    <a:p>
                      <a:pPr marL="285750" indent="-285750" rtl="0">
                        <a:buFont typeface="Arial" panose="020B0604020202020204" pitchFamily="34" charset="0"/>
                        <a:buChar char="•"/>
                      </a:pPr>
                      <a:endParaRPr lang="en-US" sz="1600" kern="120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tx1"/>
                          </a:solidFill>
                          <a:latin typeface="+mn-lt"/>
                          <a:ea typeface="+mn-ea"/>
                          <a:cs typeface="+mn-cs"/>
                        </a:rPr>
                        <a:t>Explains actions they are taking to learn more about diversity, equity, inclusion, accessibility and racial and social justice principles, concepts, processes and practices</a:t>
                      </a:r>
                    </a:p>
                    <a:p>
                      <a:pPr rtl="0"/>
                      <a:endParaRPr lang="en-US" sz="1600" kern="1200" dirty="0">
                        <a:solidFill>
                          <a:schemeClr val="dk1"/>
                        </a:solidFill>
                        <a:effectLst/>
                        <a:latin typeface="+mn-lt"/>
                        <a:ea typeface="+mn-ea"/>
                        <a:cs typeface="+mn-cs"/>
                      </a:endParaRPr>
                    </a:p>
                    <a:p>
                      <a:pPr marL="285750" indent="-285750">
                        <a:buFont typeface="Arial" panose="020B0604020202020204" pitchFamily="34" charset="0"/>
                        <a:buChar char="•"/>
                      </a:pPr>
                      <a:endParaRPr lang="en-US" sz="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600" kern="120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effectLst/>
                          <a:latin typeface="+mn-lt"/>
                          <a:ea typeface="+mn-ea"/>
                          <a:cs typeface="+mn-cs"/>
                        </a:rPr>
                        <a:t>Understands and speaks to the intersectionality of equity, inclusion, accessibility, diversity, and racial and social justice, and their own privilege and bias </a:t>
                      </a:r>
                      <a:r>
                        <a:rPr lang="en-US" sz="1600" i="1" kern="1200" dirty="0">
                          <a:solidFill>
                            <a:schemeClr val="dk1"/>
                          </a:solidFill>
                          <a:effectLst/>
                          <a:latin typeface="+mn-lt"/>
                          <a:ea typeface="+mn-ea"/>
                          <a:cs typeface="+mn-cs"/>
                        </a:rPr>
                        <a:t>(intersectionality is how multiple sources of oppression such as one’s race, class, gender identity, etc., which are not separate from each other, combine to create more complex barriers) </a:t>
                      </a:r>
                      <a:endParaRPr lang="en-US" sz="1600" kern="1200" dirty="0">
                        <a:solidFill>
                          <a:schemeClr val="dk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effectLst/>
                          <a:latin typeface="+mn-lt"/>
                          <a:ea typeface="+mn-ea"/>
                          <a:cs typeface="+mn-cs"/>
                        </a:rPr>
                        <a:t>Speaks to how they have or will strive to actively disrupt systems of oppression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effectLst/>
                          <a:latin typeface="+mn-lt"/>
                          <a:ea typeface="+mn-ea"/>
                          <a:cs typeface="+mn-cs"/>
                        </a:rPr>
                        <a:t>Speaks to how they will apply the training they are requesting for a scholarship to support them in furthering the county’s commitment to inclusion, accessibility, diversity, equity, or racial and social justice</a:t>
                      </a:r>
                    </a:p>
                  </a:txBody>
                  <a:tcPr/>
                </a:tc>
                <a:extLst>
                  <a:ext uri="{0D108BD9-81ED-4DB2-BD59-A6C34878D82A}">
                    <a16:rowId xmlns:a16="http://schemas.microsoft.com/office/drawing/2014/main" val="3698065029"/>
                  </a:ext>
                </a:extLst>
              </a:tr>
            </a:tbl>
          </a:graphicData>
        </a:graphic>
      </p:graphicFrame>
    </p:spTree>
    <p:extLst>
      <p:ext uri="{BB962C8B-B14F-4D97-AF65-F5344CB8AC3E}">
        <p14:creationId xmlns:p14="http://schemas.microsoft.com/office/powerpoint/2010/main" val="161260206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3059</TotalTime>
  <Words>984</Words>
  <Application>Microsoft Office PowerPoint</Application>
  <PresentationFormat>Widescreen</PresentationFormat>
  <Paragraphs>81</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Symbol</vt:lpstr>
      <vt:lpstr>Office Theme</vt:lpstr>
      <vt:lpstr>Career Goal/Plan Criterion #1</vt:lpstr>
      <vt:lpstr>DEI/Accessibility/RSJ Rating Criterion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 Professional Development Scholarship Program</dc:title>
  <dc:creator>Navetski, Susan</dc:creator>
  <cp:lastModifiedBy>Navetski, Susan</cp:lastModifiedBy>
  <cp:revision>59</cp:revision>
  <dcterms:created xsi:type="dcterms:W3CDTF">2022-07-26T23:11:43Z</dcterms:created>
  <dcterms:modified xsi:type="dcterms:W3CDTF">2023-04-06T17:08:40Z</dcterms:modified>
</cp:coreProperties>
</file>