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87" r:id="rId2"/>
    <p:sldId id="281" r:id="rId3"/>
    <p:sldId id="271" r:id="rId4"/>
    <p:sldId id="282" r:id="rId5"/>
    <p:sldId id="294" r:id="rId6"/>
    <p:sldId id="283" r:id="rId7"/>
    <p:sldId id="264" r:id="rId8"/>
    <p:sldId id="301" r:id="rId9"/>
    <p:sldId id="306" r:id="rId10"/>
    <p:sldId id="303" r:id="rId11"/>
    <p:sldId id="272" r:id="rId12"/>
    <p:sldId id="280" r:id="rId13"/>
    <p:sldId id="258" r:id="rId14"/>
    <p:sldId id="302" r:id="rId15"/>
    <p:sldId id="291" r:id="rId16"/>
    <p:sldId id="263" r:id="rId17"/>
    <p:sldId id="268" r:id="rId18"/>
    <p:sldId id="273" r:id="rId19"/>
    <p:sldId id="274" r:id="rId20"/>
    <p:sldId id="275" r:id="rId21"/>
    <p:sldId id="269" r:id="rId22"/>
    <p:sldId id="289" r:id="rId23"/>
    <p:sldId id="313" r:id="rId24"/>
    <p:sldId id="304" r:id="rId25"/>
    <p:sldId id="309" r:id="rId26"/>
    <p:sldId id="311" r:id="rId27"/>
    <p:sldId id="310" r:id="rId28"/>
    <p:sldId id="315" r:id="rId29"/>
    <p:sldId id="307" r:id="rId30"/>
    <p:sldId id="314" r:id="rId31"/>
    <p:sldId id="312" r:id="rId32"/>
    <p:sldId id="278" r:id="rId33"/>
    <p:sldId id="277" r:id="rId34"/>
    <p:sldId id="297" r:id="rId35"/>
    <p:sldId id="298" r:id="rId36"/>
    <p:sldId id="260" r:id="rId37"/>
    <p:sldId id="261" r:id="rId38"/>
    <p:sldId id="28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080"/>
    <a:srgbClr val="800080"/>
    <a:srgbClr val="07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62" autoAdjust="0"/>
    <p:restoredTop sz="98094" autoAdjust="0"/>
  </p:normalViewPr>
  <p:slideViewPr>
    <p:cSldViewPr snapToGrid="0" snapToObjects="1">
      <p:cViewPr varScale="1">
        <p:scale>
          <a:sx n="115" d="100"/>
          <a:sy n="115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2EA59-6ED0-4585-9939-C6C1D781D848}" type="doc">
      <dgm:prSet loTypeId="urn:microsoft.com/office/officeart/2005/8/layout/gear1" loCatId="process" qsTypeId="urn:microsoft.com/office/officeart/2005/8/quickstyle/simple2" qsCatId="simple" csTypeId="urn:microsoft.com/office/officeart/2005/8/colors/accent1_2" csCatId="accent1" phldr="1"/>
      <dgm:spPr/>
    </dgm:pt>
    <dgm:pt modelId="{9568EA9E-8AF4-439B-AEC9-6AAD7A2CE4D8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200" b="1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Person &amp; Family</a:t>
          </a:r>
          <a:endParaRPr lang="en-US" sz="1200" b="1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1582FC35-4AF4-4F79-BBF8-5054E8A6E498}" type="parTrans" cxnId="{E120C250-6E6F-415D-A028-3B29CAAA4277}">
      <dgm:prSet/>
      <dgm:spPr/>
      <dgm:t>
        <a:bodyPr/>
        <a:lstStyle/>
        <a:p>
          <a:endParaRPr lang="en-US"/>
        </a:p>
      </dgm:t>
    </dgm:pt>
    <dgm:pt modelId="{BED5E2B6-8719-4AEE-A78C-72FE9A8BBEC4}" type="sibTrans" cxnId="{E120C250-6E6F-415D-A028-3B29CAAA4277}">
      <dgm:prSet/>
      <dgm:spPr/>
      <dgm:t>
        <a:bodyPr/>
        <a:lstStyle/>
        <a:p>
          <a:endParaRPr lang="en-US"/>
        </a:p>
      </dgm:t>
    </dgm:pt>
    <dgm:pt modelId="{1D4F6C22-B7ED-4F24-98AD-B6D8989FBE34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By</a:t>
          </a:r>
          <a:endParaRPr lang="en-US" b="1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619B004F-C270-4D79-9EAC-D35AC8FF3910}" type="parTrans" cxnId="{83F83653-7B49-45EE-97DD-F4B8C411D381}">
      <dgm:prSet/>
      <dgm:spPr/>
      <dgm:t>
        <a:bodyPr/>
        <a:lstStyle/>
        <a:p>
          <a:endParaRPr lang="en-US"/>
        </a:p>
      </dgm:t>
    </dgm:pt>
    <dgm:pt modelId="{F4CD433C-8FE0-4583-B3C1-02C6FBE686AC}" type="sibTrans" cxnId="{83F83653-7B49-45EE-97DD-F4B8C411D381}">
      <dgm:prSet/>
      <dgm:spPr/>
      <dgm:t>
        <a:bodyPr/>
        <a:lstStyle/>
        <a:p>
          <a:endParaRPr lang="en-US"/>
        </a:p>
      </dgm:t>
    </dgm:pt>
    <dgm:pt modelId="{3B17C582-CDF1-4ACE-97C0-FF0EBC358F15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Driven</a:t>
          </a:r>
          <a:endParaRPr lang="en-US" b="1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B827BBA1-A724-49F2-8134-EA4360A338F7}" type="parTrans" cxnId="{101B5310-D821-42D3-A694-311D144CFFA6}">
      <dgm:prSet/>
      <dgm:spPr/>
      <dgm:t>
        <a:bodyPr/>
        <a:lstStyle/>
        <a:p>
          <a:endParaRPr lang="en-US"/>
        </a:p>
      </dgm:t>
    </dgm:pt>
    <dgm:pt modelId="{86FC614B-D339-4BDF-A8F6-D50746520790}" type="sibTrans" cxnId="{101B5310-D821-42D3-A694-311D144CFFA6}">
      <dgm:prSet/>
      <dgm:spPr/>
      <dgm:t>
        <a:bodyPr/>
        <a:lstStyle/>
        <a:p>
          <a:endParaRPr lang="en-US"/>
        </a:p>
      </dgm:t>
    </dgm:pt>
    <dgm:pt modelId="{2DC3D032-E36C-4B85-9157-4855C63785B5}" type="pres">
      <dgm:prSet presAssocID="{6252EA59-6ED0-4585-9939-C6C1D781D84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FCB6D1D-3845-495A-B0B3-DDCF735E2725}" type="pres">
      <dgm:prSet presAssocID="{9568EA9E-8AF4-439B-AEC9-6AAD7A2CE4D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1566B-2B2B-4811-BA4B-C4C4BA5DF0FD}" type="pres">
      <dgm:prSet presAssocID="{9568EA9E-8AF4-439B-AEC9-6AAD7A2CE4D8}" presName="gear1srcNode" presStyleLbl="node1" presStyleIdx="0" presStyleCnt="3"/>
      <dgm:spPr/>
      <dgm:t>
        <a:bodyPr/>
        <a:lstStyle/>
        <a:p>
          <a:endParaRPr lang="en-US"/>
        </a:p>
      </dgm:t>
    </dgm:pt>
    <dgm:pt modelId="{D57C6722-50EC-406F-81FB-C40647FFDB64}" type="pres">
      <dgm:prSet presAssocID="{9568EA9E-8AF4-439B-AEC9-6AAD7A2CE4D8}" presName="gear1dstNode" presStyleLbl="node1" presStyleIdx="0" presStyleCnt="3"/>
      <dgm:spPr/>
      <dgm:t>
        <a:bodyPr/>
        <a:lstStyle/>
        <a:p>
          <a:endParaRPr lang="en-US"/>
        </a:p>
      </dgm:t>
    </dgm:pt>
    <dgm:pt modelId="{DB5D03E0-CD84-4C4D-A3E4-C9E8B1CCBCFC}" type="pres">
      <dgm:prSet presAssocID="{1D4F6C22-B7ED-4F24-98AD-B6D8989FBE3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3177A-2EDD-4779-B3E5-1B790C060B15}" type="pres">
      <dgm:prSet presAssocID="{1D4F6C22-B7ED-4F24-98AD-B6D8989FBE34}" presName="gear2srcNode" presStyleLbl="node1" presStyleIdx="1" presStyleCnt="3"/>
      <dgm:spPr/>
      <dgm:t>
        <a:bodyPr/>
        <a:lstStyle/>
        <a:p>
          <a:endParaRPr lang="en-US"/>
        </a:p>
      </dgm:t>
    </dgm:pt>
    <dgm:pt modelId="{7068125F-2840-4D07-A8F8-703A8CF1AA73}" type="pres">
      <dgm:prSet presAssocID="{1D4F6C22-B7ED-4F24-98AD-B6D8989FBE34}" presName="gear2dstNode" presStyleLbl="node1" presStyleIdx="1" presStyleCnt="3"/>
      <dgm:spPr/>
      <dgm:t>
        <a:bodyPr/>
        <a:lstStyle/>
        <a:p>
          <a:endParaRPr lang="en-US"/>
        </a:p>
      </dgm:t>
    </dgm:pt>
    <dgm:pt modelId="{2ACB3303-7BCE-4A1D-9876-1BBCE5AA8EEC}" type="pres">
      <dgm:prSet presAssocID="{3B17C582-CDF1-4ACE-97C0-FF0EBC358F15}" presName="gear3" presStyleLbl="node1" presStyleIdx="2" presStyleCnt="3"/>
      <dgm:spPr/>
      <dgm:t>
        <a:bodyPr/>
        <a:lstStyle/>
        <a:p>
          <a:endParaRPr lang="en-US"/>
        </a:p>
      </dgm:t>
    </dgm:pt>
    <dgm:pt modelId="{CD71A0E5-6FD0-4D1C-A9A1-C4165BD4AFD1}" type="pres">
      <dgm:prSet presAssocID="{3B17C582-CDF1-4ACE-97C0-FF0EBC358F1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4BCED-C3D8-41D1-97A7-6C0F7F3E35F3}" type="pres">
      <dgm:prSet presAssocID="{3B17C582-CDF1-4ACE-97C0-FF0EBC358F15}" presName="gear3srcNode" presStyleLbl="node1" presStyleIdx="2" presStyleCnt="3"/>
      <dgm:spPr/>
      <dgm:t>
        <a:bodyPr/>
        <a:lstStyle/>
        <a:p>
          <a:endParaRPr lang="en-US"/>
        </a:p>
      </dgm:t>
    </dgm:pt>
    <dgm:pt modelId="{BAF669C2-66CE-4594-A1BE-6B2CD5F2DC71}" type="pres">
      <dgm:prSet presAssocID="{3B17C582-CDF1-4ACE-97C0-FF0EBC358F15}" presName="gear3dstNode" presStyleLbl="node1" presStyleIdx="2" presStyleCnt="3"/>
      <dgm:spPr/>
      <dgm:t>
        <a:bodyPr/>
        <a:lstStyle/>
        <a:p>
          <a:endParaRPr lang="en-US"/>
        </a:p>
      </dgm:t>
    </dgm:pt>
    <dgm:pt modelId="{A05648A3-10BC-4B81-B846-9581C24F2244}" type="pres">
      <dgm:prSet presAssocID="{BED5E2B6-8719-4AEE-A78C-72FE9A8BBEC4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9CF8E12-A32C-44FA-8BFB-E92B78A47053}" type="pres">
      <dgm:prSet presAssocID="{F4CD433C-8FE0-4583-B3C1-02C6FBE686A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F65A459A-5930-46DC-8058-4BF0A0317827}" type="pres">
      <dgm:prSet presAssocID="{86FC614B-D339-4BDF-A8F6-D5074652079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01B5310-D821-42D3-A694-311D144CFFA6}" srcId="{6252EA59-6ED0-4585-9939-C6C1D781D848}" destId="{3B17C582-CDF1-4ACE-97C0-FF0EBC358F15}" srcOrd="2" destOrd="0" parTransId="{B827BBA1-A724-49F2-8134-EA4360A338F7}" sibTransId="{86FC614B-D339-4BDF-A8F6-D50746520790}"/>
    <dgm:cxn modelId="{70A280CF-4D8B-3045-B2E4-B2E5CFE9DDC2}" type="presOf" srcId="{1D4F6C22-B7ED-4F24-98AD-B6D8989FBE34}" destId="{7068125F-2840-4D07-A8F8-703A8CF1AA73}" srcOrd="2" destOrd="0" presId="urn:microsoft.com/office/officeart/2005/8/layout/gear1"/>
    <dgm:cxn modelId="{83F83653-7B49-45EE-97DD-F4B8C411D381}" srcId="{6252EA59-6ED0-4585-9939-C6C1D781D848}" destId="{1D4F6C22-B7ED-4F24-98AD-B6D8989FBE34}" srcOrd="1" destOrd="0" parTransId="{619B004F-C270-4D79-9EAC-D35AC8FF3910}" sibTransId="{F4CD433C-8FE0-4583-B3C1-02C6FBE686AC}"/>
    <dgm:cxn modelId="{1B8C0236-D3EE-0541-A09C-6963EB7C4E45}" type="presOf" srcId="{6252EA59-6ED0-4585-9939-C6C1D781D848}" destId="{2DC3D032-E36C-4B85-9157-4855C63785B5}" srcOrd="0" destOrd="0" presId="urn:microsoft.com/office/officeart/2005/8/layout/gear1"/>
    <dgm:cxn modelId="{4D6B798F-5AD4-6046-87FC-19C963F2BB72}" type="presOf" srcId="{9568EA9E-8AF4-439B-AEC9-6AAD7A2CE4D8}" destId="{E2E1566B-2B2B-4811-BA4B-C4C4BA5DF0FD}" srcOrd="1" destOrd="0" presId="urn:microsoft.com/office/officeart/2005/8/layout/gear1"/>
    <dgm:cxn modelId="{CAD700A8-7B44-6844-8033-D6F5300BC1BD}" type="presOf" srcId="{1D4F6C22-B7ED-4F24-98AD-B6D8989FBE34}" destId="{DB5D03E0-CD84-4C4D-A3E4-C9E8B1CCBCFC}" srcOrd="0" destOrd="0" presId="urn:microsoft.com/office/officeart/2005/8/layout/gear1"/>
    <dgm:cxn modelId="{691350FE-E0EF-1D44-98C5-D2D32043D1D6}" type="presOf" srcId="{F4CD433C-8FE0-4583-B3C1-02C6FBE686AC}" destId="{89CF8E12-A32C-44FA-8BFB-E92B78A47053}" srcOrd="0" destOrd="0" presId="urn:microsoft.com/office/officeart/2005/8/layout/gear1"/>
    <dgm:cxn modelId="{6921E8A4-7584-7E41-8E23-61F5B9ABD12B}" type="presOf" srcId="{9568EA9E-8AF4-439B-AEC9-6AAD7A2CE4D8}" destId="{D57C6722-50EC-406F-81FB-C40647FFDB64}" srcOrd="2" destOrd="0" presId="urn:microsoft.com/office/officeart/2005/8/layout/gear1"/>
    <dgm:cxn modelId="{5D4AE6F4-6207-DE47-9482-CBF05BC93380}" type="presOf" srcId="{3B17C582-CDF1-4ACE-97C0-FF0EBC358F15}" destId="{CD71A0E5-6FD0-4D1C-A9A1-C4165BD4AFD1}" srcOrd="1" destOrd="0" presId="urn:microsoft.com/office/officeart/2005/8/layout/gear1"/>
    <dgm:cxn modelId="{32E9EFBD-8962-EA4F-BC9A-86AECDFF581B}" type="presOf" srcId="{9568EA9E-8AF4-439B-AEC9-6AAD7A2CE4D8}" destId="{EFCB6D1D-3845-495A-B0B3-DDCF735E2725}" srcOrd="0" destOrd="0" presId="urn:microsoft.com/office/officeart/2005/8/layout/gear1"/>
    <dgm:cxn modelId="{88D261AD-937C-3E4C-B29A-D395F0170C43}" type="presOf" srcId="{3B17C582-CDF1-4ACE-97C0-FF0EBC358F15}" destId="{2ACB3303-7BCE-4A1D-9876-1BBCE5AA8EEC}" srcOrd="0" destOrd="0" presId="urn:microsoft.com/office/officeart/2005/8/layout/gear1"/>
    <dgm:cxn modelId="{CEF42609-DA5B-FD4B-A8A7-E0B9E3AE4D17}" type="presOf" srcId="{3B17C582-CDF1-4ACE-97C0-FF0EBC358F15}" destId="{BAF669C2-66CE-4594-A1BE-6B2CD5F2DC71}" srcOrd="3" destOrd="0" presId="urn:microsoft.com/office/officeart/2005/8/layout/gear1"/>
    <dgm:cxn modelId="{9E764495-165D-BB4D-ADFC-3707CAA3EBAA}" type="presOf" srcId="{1D4F6C22-B7ED-4F24-98AD-B6D8989FBE34}" destId="{C613177A-2EDD-4779-B3E5-1B790C060B15}" srcOrd="1" destOrd="0" presId="urn:microsoft.com/office/officeart/2005/8/layout/gear1"/>
    <dgm:cxn modelId="{5B6B554F-9569-3843-99BB-E67568B3AEAE}" type="presOf" srcId="{86FC614B-D339-4BDF-A8F6-D50746520790}" destId="{F65A459A-5930-46DC-8058-4BF0A0317827}" srcOrd="0" destOrd="0" presId="urn:microsoft.com/office/officeart/2005/8/layout/gear1"/>
    <dgm:cxn modelId="{D1058597-18F5-0848-9320-7F71D33FC41F}" type="presOf" srcId="{3B17C582-CDF1-4ACE-97C0-FF0EBC358F15}" destId="{B744BCED-C3D8-41D1-97A7-6C0F7F3E35F3}" srcOrd="2" destOrd="0" presId="urn:microsoft.com/office/officeart/2005/8/layout/gear1"/>
    <dgm:cxn modelId="{8AF779B7-3CED-F84F-962E-8C576C32D519}" type="presOf" srcId="{BED5E2B6-8719-4AEE-A78C-72FE9A8BBEC4}" destId="{A05648A3-10BC-4B81-B846-9581C24F2244}" srcOrd="0" destOrd="0" presId="urn:microsoft.com/office/officeart/2005/8/layout/gear1"/>
    <dgm:cxn modelId="{E120C250-6E6F-415D-A028-3B29CAAA4277}" srcId="{6252EA59-6ED0-4585-9939-C6C1D781D848}" destId="{9568EA9E-8AF4-439B-AEC9-6AAD7A2CE4D8}" srcOrd="0" destOrd="0" parTransId="{1582FC35-4AF4-4F79-BBF8-5054E8A6E498}" sibTransId="{BED5E2B6-8719-4AEE-A78C-72FE9A8BBEC4}"/>
    <dgm:cxn modelId="{6602FE59-05D7-CA45-8AAF-D06470D84B6C}" type="presParOf" srcId="{2DC3D032-E36C-4B85-9157-4855C63785B5}" destId="{EFCB6D1D-3845-495A-B0B3-DDCF735E2725}" srcOrd="0" destOrd="0" presId="urn:microsoft.com/office/officeart/2005/8/layout/gear1"/>
    <dgm:cxn modelId="{7F66C367-A1FF-AA4A-8F72-6EE395D768DE}" type="presParOf" srcId="{2DC3D032-E36C-4B85-9157-4855C63785B5}" destId="{E2E1566B-2B2B-4811-BA4B-C4C4BA5DF0FD}" srcOrd="1" destOrd="0" presId="urn:microsoft.com/office/officeart/2005/8/layout/gear1"/>
    <dgm:cxn modelId="{F0447FC2-8646-3940-AE42-C3C28A58A0DE}" type="presParOf" srcId="{2DC3D032-E36C-4B85-9157-4855C63785B5}" destId="{D57C6722-50EC-406F-81FB-C40647FFDB64}" srcOrd="2" destOrd="0" presId="urn:microsoft.com/office/officeart/2005/8/layout/gear1"/>
    <dgm:cxn modelId="{810CF9CD-B340-5248-841C-DE964B48AD16}" type="presParOf" srcId="{2DC3D032-E36C-4B85-9157-4855C63785B5}" destId="{DB5D03E0-CD84-4C4D-A3E4-C9E8B1CCBCFC}" srcOrd="3" destOrd="0" presId="urn:microsoft.com/office/officeart/2005/8/layout/gear1"/>
    <dgm:cxn modelId="{025FC293-493A-5A43-BAC3-EE3057C8835F}" type="presParOf" srcId="{2DC3D032-E36C-4B85-9157-4855C63785B5}" destId="{C613177A-2EDD-4779-B3E5-1B790C060B15}" srcOrd="4" destOrd="0" presId="urn:microsoft.com/office/officeart/2005/8/layout/gear1"/>
    <dgm:cxn modelId="{1B89C949-DAB7-0446-8A71-239AC1B8C37F}" type="presParOf" srcId="{2DC3D032-E36C-4B85-9157-4855C63785B5}" destId="{7068125F-2840-4D07-A8F8-703A8CF1AA73}" srcOrd="5" destOrd="0" presId="urn:microsoft.com/office/officeart/2005/8/layout/gear1"/>
    <dgm:cxn modelId="{8AEBEB11-280C-124D-A63A-D92D9677D459}" type="presParOf" srcId="{2DC3D032-E36C-4B85-9157-4855C63785B5}" destId="{2ACB3303-7BCE-4A1D-9876-1BBCE5AA8EEC}" srcOrd="6" destOrd="0" presId="urn:microsoft.com/office/officeart/2005/8/layout/gear1"/>
    <dgm:cxn modelId="{E8A36AC8-A0B3-B749-A1F3-39785E60556A}" type="presParOf" srcId="{2DC3D032-E36C-4B85-9157-4855C63785B5}" destId="{CD71A0E5-6FD0-4D1C-A9A1-C4165BD4AFD1}" srcOrd="7" destOrd="0" presId="urn:microsoft.com/office/officeart/2005/8/layout/gear1"/>
    <dgm:cxn modelId="{D251DE6D-DF93-9249-A5E1-F80AF39ECB1D}" type="presParOf" srcId="{2DC3D032-E36C-4B85-9157-4855C63785B5}" destId="{B744BCED-C3D8-41D1-97A7-6C0F7F3E35F3}" srcOrd="8" destOrd="0" presId="urn:microsoft.com/office/officeart/2005/8/layout/gear1"/>
    <dgm:cxn modelId="{71D2ED0D-F1F4-D34C-B008-21F83B34B589}" type="presParOf" srcId="{2DC3D032-E36C-4B85-9157-4855C63785B5}" destId="{BAF669C2-66CE-4594-A1BE-6B2CD5F2DC71}" srcOrd="9" destOrd="0" presId="urn:microsoft.com/office/officeart/2005/8/layout/gear1"/>
    <dgm:cxn modelId="{D5790AEC-F39F-F54B-A6C0-B355D3B4C010}" type="presParOf" srcId="{2DC3D032-E36C-4B85-9157-4855C63785B5}" destId="{A05648A3-10BC-4B81-B846-9581C24F2244}" srcOrd="10" destOrd="0" presId="urn:microsoft.com/office/officeart/2005/8/layout/gear1"/>
    <dgm:cxn modelId="{83F14D3A-564B-F746-8DED-0DB524EF59AD}" type="presParOf" srcId="{2DC3D032-E36C-4B85-9157-4855C63785B5}" destId="{89CF8E12-A32C-44FA-8BFB-E92B78A47053}" srcOrd="11" destOrd="0" presId="urn:microsoft.com/office/officeart/2005/8/layout/gear1"/>
    <dgm:cxn modelId="{55C14881-F7BA-1B4F-9500-91ED24132D79}" type="presParOf" srcId="{2DC3D032-E36C-4B85-9157-4855C63785B5}" destId="{F65A459A-5930-46DC-8058-4BF0A031782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B6D1D-3845-495A-B0B3-DDCF735E2725}">
      <dsp:nvSpPr>
        <dsp:cNvPr id="0" name=""/>
        <dsp:cNvSpPr/>
      </dsp:nvSpPr>
      <dsp:spPr>
        <a:xfrm>
          <a:off x="1122044" y="874394"/>
          <a:ext cx="1068705" cy="1068705"/>
        </a:xfrm>
        <a:prstGeom prst="gear9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Person &amp; Family</a:t>
          </a:r>
          <a:endParaRPr lang="en-US" sz="1200" b="1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1336901" y="1124733"/>
        <a:ext cx="638991" cy="549336"/>
      </dsp:txXfrm>
    </dsp:sp>
    <dsp:sp modelId="{DB5D03E0-CD84-4C4D-A3E4-C9E8B1CCBCFC}">
      <dsp:nvSpPr>
        <dsp:cNvPr id="0" name=""/>
        <dsp:cNvSpPr/>
      </dsp:nvSpPr>
      <dsp:spPr>
        <a:xfrm>
          <a:off x="500252" y="621792"/>
          <a:ext cx="777240" cy="777240"/>
        </a:xfrm>
        <a:prstGeom prst="gear6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By</a:t>
          </a:r>
          <a:endParaRPr lang="en-US" sz="1100" b="1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695925" y="818647"/>
        <a:ext cx="385894" cy="383530"/>
      </dsp:txXfrm>
    </dsp:sp>
    <dsp:sp modelId="{2ACB3303-7BCE-4A1D-9876-1BBCE5AA8EEC}">
      <dsp:nvSpPr>
        <dsp:cNvPr id="0" name=""/>
        <dsp:cNvSpPr/>
      </dsp:nvSpPr>
      <dsp:spPr>
        <a:xfrm rot="20700000">
          <a:off x="935586" y="85575"/>
          <a:ext cx="761536" cy="761536"/>
        </a:xfrm>
        <a:prstGeom prst="gear6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Driven</a:t>
          </a:r>
          <a:endParaRPr lang="en-US" sz="1100" b="1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 rot="-20700000">
        <a:off x="1102614" y="252602"/>
        <a:ext cx="427482" cy="427482"/>
      </dsp:txXfrm>
    </dsp:sp>
    <dsp:sp modelId="{A05648A3-10BC-4B81-B846-9581C24F2244}">
      <dsp:nvSpPr>
        <dsp:cNvPr id="0" name=""/>
        <dsp:cNvSpPr/>
      </dsp:nvSpPr>
      <dsp:spPr>
        <a:xfrm>
          <a:off x="1017366" y="725490"/>
          <a:ext cx="1367942" cy="1367942"/>
        </a:xfrm>
        <a:prstGeom prst="circularArrow">
          <a:avLst>
            <a:gd name="adj1" fmla="val 4687"/>
            <a:gd name="adj2" fmla="val 299029"/>
            <a:gd name="adj3" fmla="val 2416529"/>
            <a:gd name="adj4" fmla="val 1609561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CF8E12-A32C-44FA-8BFB-E92B78A47053}">
      <dsp:nvSpPr>
        <dsp:cNvPr id="0" name=""/>
        <dsp:cNvSpPr/>
      </dsp:nvSpPr>
      <dsp:spPr>
        <a:xfrm>
          <a:off x="362605" y="459479"/>
          <a:ext cx="993895" cy="99389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5A459A-5930-46DC-8058-4BF0A0317827}">
      <dsp:nvSpPr>
        <dsp:cNvPr id="0" name=""/>
        <dsp:cNvSpPr/>
      </dsp:nvSpPr>
      <dsp:spPr>
        <a:xfrm>
          <a:off x="759435" y="-71568"/>
          <a:ext cx="1071619" cy="10716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B61F8-89D1-BD44-ACEC-1DBBEDDF386A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F4458-5CCD-5E44-BBAC-743864EF6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1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26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C1465-E7B5-4FB6-9B26-0520A964885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15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38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25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C1465-E7B5-4FB6-9B26-0520A964885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05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961B2-A81F-46B3-8AFD-884481DBFD4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32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5483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754" y="8685553"/>
            <a:ext cx="2971697" cy="456889"/>
          </a:xfrm>
          <a:prstGeom prst="rect">
            <a:avLst/>
          </a:prstGeom>
        </p:spPr>
        <p:txBody>
          <a:bodyPr lIns="89548" tIns="44774" rIns="89548" bIns="44774"/>
          <a:lstStyle/>
          <a:p>
            <a:fld id="{AC4B7A1A-E6F0-454D-9ABA-AD14D5EEE8C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47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26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59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C1465-E7B5-4FB6-9B26-0520A964885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75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49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92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87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68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61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39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66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19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9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34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C1465-E7B5-4FB6-9B26-0520A9648852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00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2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7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6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82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87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87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72FC1-3AC6-402D-81C1-BE28B08DB544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2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1481-2C10-B74D-833C-757699993015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9DFD-A08C-C248-9468-41E798F4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12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1481-2C10-B74D-833C-757699993015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9DFD-A08C-C248-9468-41E798F4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2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1481-2C10-B74D-833C-757699993015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9DFD-A08C-C248-9468-41E798F4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8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1481-2C10-B74D-833C-757699993015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9DFD-A08C-C248-9468-41E798F4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3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1481-2C10-B74D-833C-757699993015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9DFD-A08C-C248-9468-41E798F4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0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1481-2C10-B74D-833C-757699993015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9DFD-A08C-C248-9468-41E798F4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4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1481-2C10-B74D-833C-757699993015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9DFD-A08C-C248-9468-41E798F4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3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1481-2C10-B74D-833C-757699993015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9DFD-A08C-C248-9468-41E798F4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0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1481-2C10-B74D-833C-757699993015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9DFD-A08C-C248-9468-41E798F4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6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1481-2C10-B74D-833C-757699993015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9DFD-A08C-C248-9468-41E798F4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2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1481-2C10-B74D-833C-757699993015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B9DFD-A08C-C248-9468-41E798F4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E1481-2C10-B74D-833C-757699993015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9DFD-A08C-C248-9468-41E798F4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5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ncwd-youth.info/innovative-strategies/practice-briefs/engaging-youth-in-work-experienc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igel-Andrew.Paclibon@kingcounty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12.gif"/><Relationship Id="rId5" Type="http://schemas.openxmlformats.org/officeDocument/2006/relationships/image" Target="../media/image36.png"/><Relationship Id="rId10" Type="http://schemas.openxmlformats.org/officeDocument/2006/relationships/image" Target="../media/image41.emf"/><Relationship Id="rId4" Type="http://schemas.openxmlformats.org/officeDocument/2006/relationships/image" Target="../media/image35.png"/><Relationship Id="rId9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ioemploymentfirst.org/up_doc/Evidence_Based_Predictors_for_Post_school_Success3_25_15.pdf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itionta.org/postschool" TargetMode="External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package" Target="../embeddings/Microsoft_Word_Document.doc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625266"/>
            <a:ext cx="9144000" cy="5080333"/>
          </a:xfrm>
          <a:prstGeom prst="rect">
            <a:avLst/>
          </a:prstGeom>
          <a:gradFill>
            <a:gsLst>
              <a:gs pos="1000">
                <a:srgbClr val="5E9CC6">
                  <a:alpha val="40000"/>
                </a:srgbClr>
              </a:gs>
              <a:gs pos="100000">
                <a:srgbClr val="5E9CC6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49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7457" y="197292"/>
            <a:ext cx="8802681" cy="14725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Palatino" charset="0"/>
                <a:sym typeface="Palatino" charset="0"/>
              </a:rPr>
              <a:t>King County School-to Work</a:t>
            </a:r>
            <a:r>
              <a:rPr lang="en-US" sz="3200" b="1" dirty="0" smtClean="0">
                <a:solidFill>
                  <a:srgbClr val="000066"/>
                </a:solidFill>
                <a:latin typeface="+mn-lt"/>
                <a:cs typeface="Palatino" charset="0"/>
                <a:sym typeface="Palatino" charset="0"/>
              </a:rPr>
              <a:t/>
            </a:r>
            <a:br>
              <a:rPr lang="en-US" sz="3200" b="1" dirty="0" smtClean="0">
                <a:solidFill>
                  <a:srgbClr val="000066"/>
                </a:solidFill>
                <a:latin typeface="+mn-lt"/>
                <a:cs typeface="Palatino" charset="0"/>
                <a:sym typeface="Palatino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+mn-lt"/>
                <a:cs typeface="Palatino" charset="0"/>
                <a:sym typeface="Palatino" charset="0"/>
              </a:rPr>
              <a:t>Board Presentation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+mn-lt"/>
                <a:cs typeface="Palatino" charset="0"/>
                <a:sym typeface="Palatino" charset="0"/>
              </a:rPr>
              <a:t>February 6</a:t>
            </a:r>
            <a:r>
              <a:rPr lang="en-US" sz="1600" b="1" baseline="30000" dirty="0" smtClean="0">
                <a:solidFill>
                  <a:srgbClr val="002060"/>
                </a:solidFill>
                <a:latin typeface="+mn-lt"/>
                <a:cs typeface="Palatino" charset="0"/>
                <a:sym typeface="Palatino" charset="0"/>
              </a:rPr>
              <a:t>th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cs typeface="Palatino" charset="0"/>
                <a:sym typeface="Palatino" charset="0"/>
              </a:rPr>
              <a:t>, </a:t>
            </a:r>
            <a:r>
              <a:rPr lang="en-US" sz="1500" b="1" dirty="0" smtClean="0">
                <a:solidFill>
                  <a:srgbClr val="002060"/>
                </a:solidFill>
                <a:latin typeface="+mn-lt"/>
                <a:cs typeface="Palatino" charset="0"/>
                <a:sym typeface="Palatino" charset="0"/>
              </a:rPr>
              <a:t>2019</a:t>
            </a:r>
            <a:endParaRPr lang="en-US" sz="1500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 descr="Cde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9777">
            <a:off x="1840748" y="2227055"/>
            <a:ext cx="1828800" cy="1828800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3" name="Picture 2" descr="Ca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4472">
            <a:off x="533400" y="2977108"/>
            <a:ext cx="1201936" cy="1676400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15" name="Picture 14" descr="Kar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367">
            <a:off x="2951402" y="3510263"/>
            <a:ext cx="2286000" cy="1714500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5" name="Picture 4" descr="Chri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12">
            <a:off x="5486400" y="4424908"/>
            <a:ext cx="1418897" cy="1828800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6" name="Picture 5" descr="Faiz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0995">
            <a:off x="6019800" y="2367508"/>
            <a:ext cx="1364776" cy="1828800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10" name="Picture 9" descr="Garrett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7627">
            <a:off x="6857545" y="4284353"/>
            <a:ext cx="2235200" cy="1676400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11" name="Picture 10" descr="Isaiah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186909"/>
            <a:ext cx="2448306" cy="1272731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12" name="Picture 11" descr="Jessica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4537">
            <a:off x="609600" y="4729708"/>
            <a:ext cx="2057400" cy="1534618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14" name="Picture 13" descr="Justin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156">
            <a:off x="7455278" y="1729052"/>
            <a:ext cx="1480983" cy="1959217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16" name="Picture 15" descr="Katharina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91308"/>
            <a:ext cx="1402080" cy="1869440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</p:pic>
      <p:pic>
        <p:nvPicPr>
          <p:cNvPr id="17" name="Picture 16" descr="Jocelyn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648">
            <a:off x="228600" y="1681708"/>
            <a:ext cx="2000250" cy="1143000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bg1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351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aging-expectat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743042"/>
            <a:ext cx="4425462" cy="4089127"/>
          </a:xfrm>
          <a:prstGeom prst="rect">
            <a:avLst/>
          </a:prstGeom>
        </p:spPr>
      </p:pic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45302" y="253999"/>
            <a:ext cx="8077200" cy="1473491"/>
          </a:xfrm>
          <a:noFill/>
          <a:ln w="6350">
            <a:noFill/>
          </a:ln>
          <a:effectLst>
            <a:outerShdw blurRad="76200" dist="165100" dir="2700000" sx="93000" sy="93000" algn="tl" rotWithShape="0">
              <a:srgbClr val="000000">
                <a:alpha val="26000"/>
              </a:srgbClr>
            </a:outerShdw>
          </a:effectLst>
        </p:spPr>
        <p:txBody>
          <a:bodyPr anchor="ctr">
            <a:normAutofit/>
          </a:bodyPr>
          <a:lstStyle/>
          <a:p>
            <a:pPr defTabSz="913930">
              <a:lnSpc>
                <a:spcPts val="4500"/>
              </a:lnSpc>
              <a:spcBef>
                <a:spcPts val="1200"/>
              </a:spcBef>
              <a:defRPr/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Palatino" charset="0"/>
                <a:sym typeface="Palatino" charset="0"/>
              </a:rPr>
              <a:t>S2W’s Primary Program Functions</a:t>
            </a:r>
            <a:endParaRPr lang="en-US" sz="600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3464" y="1917225"/>
            <a:ext cx="3663460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400080"/>
                </a:solidFill>
              </a:rPr>
              <a:t>Outreach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400080"/>
                </a:solidFill>
              </a:rPr>
              <a:t>Information &amp; Education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400080"/>
                </a:solidFill>
              </a:rPr>
              <a:t>System Navigation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400080"/>
                </a:solidFill>
              </a:rPr>
              <a:t>Cross-System Coordination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400080"/>
                </a:solidFill>
              </a:rPr>
              <a:t>Employment Services </a:t>
            </a:r>
            <a:r>
              <a:rPr lang="en-US" sz="2000" dirty="0">
                <a:solidFill>
                  <a:srgbClr val="400080"/>
                </a:solidFill>
              </a:rPr>
              <a:t>Contracting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400080"/>
                </a:solidFill>
              </a:rPr>
              <a:t>Technical Assistance Contracting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400080"/>
                </a:solidFill>
              </a:rPr>
              <a:t>Learning &amp; Promoting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2998628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142">
            <a:off x="1631462" y="2239125"/>
            <a:ext cx="5334000" cy="3960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3615" y="819013"/>
            <a:ext cx="773723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6000" b="1" dirty="0" smtClean="0">
                <a:solidFill>
                  <a:srgbClr val="990000"/>
                </a:solidFill>
              </a:rPr>
              <a:t>Employment?  What’s the Big Deal?</a:t>
            </a:r>
            <a:endParaRPr lang="en-US" sz="3600" b="1" dirty="0">
              <a:solidFill>
                <a:srgbClr val="990000"/>
              </a:solidFill>
              <a:latin typeface="+mj-lt"/>
            </a:endParaRPr>
          </a:p>
        </p:txBody>
      </p:sp>
      <p:pic>
        <p:nvPicPr>
          <p:cNvPr id="7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846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S2W Guiding Values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429" y="1751682"/>
            <a:ext cx="8222246" cy="3930115"/>
          </a:xfrm>
          <a:ln w="12700">
            <a:solidFill>
              <a:srgbClr val="4000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346075" indent="-346075">
              <a:spcBef>
                <a:spcPts val="1800"/>
              </a:spcBef>
              <a:spcAft>
                <a:spcPts val="1800"/>
              </a:spcAft>
            </a:pPr>
            <a:r>
              <a:rPr lang="en-US" sz="3600" dirty="0">
                <a:solidFill>
                  <a:srgbClr val="002060"/>
                </a:solidFill>
                <a:latin typeface="+mj-lt"/>
              </a:rPr>
              <a:t>Employment as Foundation of a Good 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Life</a:t>
            </a:r>
          </a:p>
          <a:p>
            <a:pPr marL="346075" indent="-346075">
              <a:spcBef>
                <a:spcPts val="3000"/>
              </a:spcBef>
              <a:spcAft>
                <a:spcPts val="1200"/>
              </a:spcAft>
            </a:pP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Regardless 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of “Level of Disability”</a:t>
            </a:r>
          </a:p>
          <a:p>
            <a:pPr marL="346075" indent="-346075">
              <a:spcBef>
                <a:spcPts val="120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2060"/>
                </a:solidFill>
                <a:latin typeface="+mj-lt"/>
              </a:rPr>
              <a:t>One Person, One 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(or More) </a:t>
            </a:r>
            <a:r>
              <a:rPr lang="en-US" sz="3600" i="1" dirty="0">
                <a:solidFill>
                  <a:srgbClr val="002060"/>
                </a:solidFill>
                <a:latin typeface="+mj-lt"/>
              </a:rPr>
              <a:t>Individual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 Job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(s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)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585804"/>
              </p:ext>
            </p:extLst>
          </p:nvPr>
        </p:nvGraphicFramePr>
        <p:xfrm>
          <a:off x="1013551" y="3161513"/>
          <a:ext cx="7535537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3889">
                  <a:extLst>
                    <a:ext uri="{9D8B030D-6E8A-4147-A177-3AD203B41FA5}">
                      <a16:colId xmlns:a16="http://schemas.microsoft.com/office/drawing/2014/main" val="416614679"/>
                    </a:ext>
                  </a:extLst>
                </a:gridCol>
                <a:gridCol w="1663547">
                  <a:extLst>
                    <a:ext uri="{9D8B030D-6E8A-4147-A177-3AD203B41FA5}">
                      <a16:colId xmlns:a16="http://schemas.microsoft.com/office/drawing/2014/main" val="899895730"/>
                    </a:ext>
                  </a:extLst>
                </a:gridCol>
                <a:gridCol w="1674564">
                  <a:extLst>
                    <a:ext uri="{9D8B030D-6E8A-4147-A177-3AD203B41FA5}">
                      <a16:colId xmlns:a16="http://schemas.microsoft.com/office/drawing/2014/main" val="3377038507"/>
                    </a:ext>
                  </a:extLst>
                </a:gridCol>
                <a:gridCol w="1233889">
                  <a:extLst>
                    <a:ext uri="{9D8B030D-6E8A-4147-A177-3AD203B41FA5}">
                      <a16:colId xmlns:a16="http://schemas.microsoft.com/office/drawing/2014/main" val="2441884795"/>
                    </a:ext>
                  </a:extLst>
                </a:gridCol>
                <a:gridCol w="1729648">
                  <a:extLst>
                    <a:ext uri="{9D8B030D-6E8A-4147-A177-3AD203B41FA5}">
                      <a16:colId xmlns:a16="http://schemas.microsoft.com/office/drawing/2014/main" val="3034644568"/>
                    </a:ext>
                  </a:extLst>
                </a:gridCol>
              </a:tblGrid>
              <a:tr h="25889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Inclusion</a:t>
                      </a:r>
                      <a:endParaRPr lang="en-US" sz="1800" b="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Membership</a:t>
                      </a:r>
                      <a:endParaRPr lang="en-US" sz="1800" b="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Contribution</a:t>
                      </a:r>
                      <a:endParaRPr lang="en-US" sz="1800" b="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Typical</a:t>
                      </a:r>
                      <a:endParaRPr lang="en-US" sz="1800" b="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Relationships</a:t>
                      </a:r>
                      <a:endParaRPr lang="en-US" sz="1800" b="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262153"/>
                  </a:ext>
                </a:extLst>
              </a:tr>
              <a:tr h="177370"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Income</a:t>
                      </a:r>
                      <a:endParaRPr lang="en-US" sz="1800" b="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Community</a:t>
                      </a:r>
                      <a:endParaRPr lang="en-US" sz="1800" b="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Meaningful</a:t>
                      </a:r>
                      <a:endParaRPr lang="en-US" sz="1800" b="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Dignity</a:t>
                      </a:r>
                      <a:endParaRPr lang="en-US" sz="1800" b="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8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Identity</a:t>
                      </a:r>
                      <a:endParaRPr lang="en-US" sz="1800" b="0" dirty="0"/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015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8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45302" y="430476"/>
            <a:ext cx="8077200" cy="1775707"/>
          </a:xfrm>
          <a:noFill/>
          <a:ln w="6350">
            <a:noFill/>
          </a:ln>
          <a:effectLst>
            <a:outerShdw blurRad="76200" dist="165100" dir="2700000" sx="93000" sy="93000" algn="tl" rotWithShape="0">
              <a:srgbClr val="000000">
                <a:alpha val="26000"/>
              </a:srgbClr>
            </a:outerShdw>
          </a:effectLst>
        </p:spPr>
        <p:txBody>
          <a:bodyPr anchor="ctr">
            <a:normAutofit/>
          </a:bodyPr>
          <a:lstStyle/>
          <a:p>
            <a:pPr algn="ctr" defTabSz="913930" eaLnBrk="1">
              <a:lnSpc>
                <a:spcPts val="4500"/>
              </a:lnSpc>
              <a:spcBef>
                <a:spcPts val="1200"/>
              </a:spcBef>
              <a:defRPr/>
            </a:pPr>
            <a:r>
              <a:rPr lang="en-US" sz="6600" b="1" dirty="0" smtClean="0">
                <a:solidFill>
                  <a:srgbClr val="990000"/>
                </a:solidFill>
                <a:cs typeface="Palatino" charset="0"/>
                <a:sym typeface="Palatino" charset="0"/>
              </a:rPr>
              <a:t>Work Experience</a:t>
            </a:r>
            <a:r>
              <a:rPr lang="en-US" sz="6000" b="1" dirty="0" smtClean="0">
                <a:solidFill>
                  <a:srgbClr val="990000"/>
                </a:solidFill>
                <a:cs typeface="Palatino" charset="0"/>
                <a:sym typeface="Palatino" charset="0"/>
              </a:rPr>
              <a:t/>
            </a:r>
            <a:br>
              <a:rPr lang="en-US" sz="6000" b="1" dirty="0" smtClean="0">
                <a:solidFill>
                  <a:srgbClr val="990000"/>
                </a:solidFill>
                <a:cs typeface="Palatino" charset="0"/>
                <a:sym typeface="Palatino" charset="0"/>
              </a:rPr>
            </a:br>
            <a:r>
              <a:rPr lang="en-US" sz="3600" b="1" dirty="0">
                <a:solidFill>
                  <a:srgbClr val="400080"/>
                </a:solidFill>
                <a:cs typeface="Palatino" charset="0"/>
                <a:sym typeface="Palatino" charset="0"/>
              </a:rPr>
              <a:t>T</a:t>
            </a:r>
            <a:r>
              <a:rPr lang="en-US" sz="3600" b="1" dirty="0" smtClean="0">
                <a:solidFill>
                  <a:srgbClr val="400080"/>
                </a:solidFill>
                <a:cs typeface="Palatino" charset="0"/>
                <a:sym typeface="Palatino" charset="0"/>
              </a:rPr>
              <a:t>he Big Predictor</a:t>
            </a:r>
            <a:endParaRPr lang="en-US" sz="3600" dirty="0" smtClean="0">
              <a:solidFill>
                <a:srgbClr val="400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862" y="2206183"/>
            <a:ext cx="7214482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hangingPunct="0"/>
            <a:endParaRPr lang="en-US" dirty="0" smtClean="0"/>
          </a:p>
          <a:p>
            <a:pPr hangingPunct="0"/>
            <a:r>
              <a:rPr lang="en-US" dirty="0" smtClean="0"/>
              <a:t>Students </a:t>
            </a:r>
            <a:r>
              <a:rPr lang="en-US" dirty="0"/>
              <a:t>who participate in occupational education and special education in integrated settings are </a:t>
            </a:r>
            <a:r>
              <a:rPr lang="en-US" b="1" dirty="0">
                <a:solidFill>
                  <a:srgbClr val="00059E"/>
                </a:solidFill>
              </a:rPr>
              <a:t>more likely to be competitively employed </a:t>
            </a:r>
            <a:r>
              <a:rPr lang="en-US" dirty="0"/>
              <a:t>than students who have not participated in such activities (</a:t>
            </a:r>
            <a:r>
              <a:rPr lang="en-US" dirty="0" err="1"/>
              <a:t>Blackorby</a:t>
            </a:r>
            <a:r>
              <a:rPr lang="en-US" dirty="0"/>
              <a:t> &amp; Wagner, 1996; Colley &amp; Jamison, 1998; </a:t>
            </a:r>
            <a:r>
              <a:rPr lang="en-US" dirty="0" err="1"/>
              <a:t>Luecking</a:t>
            </a:r>
            <a:r>
              <a:rPr lang="en-US" dirty="0"/>
              <a:t> &amp; Fabian, 2000; Rogan, 1997) </a:t>
            </a:r>
            <a:r>
              <a:rPr lang="en-US" dirty="0">
                <a:hlinkClick r:id="rId2"/>
              </a:rPr>
              <a:t>National Collaborative On Workforce and </a:t>
            </a:r>
            <a:r>
              <a:rPr lang="en-US" dirty="0" smtClean="0">
                <a:hlinkClick r:id="rId2"/>
              </a:rPr>
              <a:t>Disability</a:t>
            </a:r>
            <a:endParaRPr lang="en-US" dirty="0" smtClean="0"/>
          </a:p>
          <a:p>
            <a:pPr hangingPunct="0"/>
            <a:endParaRPr lang="en-US" dirty="0"/>
          </a:p>
          <a:p>
            <a:pPr hangingPunct="0"/>
            <a:endParaRPr lang="en-US" dirty="0"/>
          </a:p>
          <a:p>
            <a:pPr hangingPunct="0"/>
            <a:r>
              <a:rPr lang="en-US" dirty="0" smtClean="0"/>
              <a:t>One </a:t>
            </a:r>
            <a:r>
              <a:rPr lang="en-US" dirty="0"/>
              <a:t>of the most important findings from the research shows that work experiences for youth with disabilities during high school (paid or unpaid) help them acquire jobs at </a:t>
            </a:r>
            <a:r>
              <a:rPr lang="en-US" b="1" dirty="0">
                <a:solidFill>
                  <a:srgbClr val="00059E"/>
                </a:solidFill>
              </a:rPr>
              <a:t>higher wages </a:t>
            </a:r>
            <a:r>
              <a:rPr lang="en-US" dirty="0"/>
              <a:t>after they graduate (Colley &amp; Jamison, 1998</a:t>
            </a:r>
            <a:r>
              <a:rPr lang="en-US" dirty="0" smtClean="0"/>
              <a:t>) </a:t>
            </a:r>
            <a:r>
              <a:rPr lang="en-US" dirty="0" smtClean="0">
                <a:hlinkClick r:id="rId2"/>
              </a:rPr>
              <a:t>National Collaborative On Workforce and Disability</a:t>
            </a:r>
            <a:endParaRPr lang="en-US" dirty="0" smtClean="0"/>
          </a:p>
          <a:p>
            <a:pPr hangingPunct="0"/>
            <a:endParaRPr lang="en-US" dirty="0" smtClean="0"/>
          </a:p>
        </p:txBody>
      </p:sp>
      <p:pic>
        <p:nvPicPr>
          <p:cNvPr id="6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664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45302" y="253999"/>
            <a:ext cx="8077200" cy="1473491"/>
          </a:xfrm>
          <a:noFill/>
          <a:ln w="6350">
            <a:noFill/>
          </a:ln>
          <a:effectLst>
            <a:outerShdw blurRad="76200" dist="165100" dir="2700000" sx="93000" sy="93000" algn="tl" rotWithShape="0">
              <a:srgbClr val="000000">
                <a:alpha val="26000"/>
              </a:srgbClr>
            </a:outerShdw>
          </a:effectLst>
        </p:spPr>
        <p:txBody>
          <a:bodyPr anchor="ctr">
            <a:normAutofit/>
          </a:bodyPr>
          <a:lstStyle/>
          <a:p>
            <a:pPr defTabSz="913930">
              <a:lnSpc>
                <a:spcPts val="4500"/>
              </a:lnSpc>
              <a:spcBef>
                <a:spcPts val="1200"/>
              </a:spcBef>
              <a:defRPr/>
            </a:pP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Palatino" charset="0"/>
                <a:sym typeface="Palatino" charset="0"/>
              </a:rPr>
              <a:t>S2W Embodies Employment First</a:t>
            </a:r>
            <a:endParaRPr lang="en-US" sz="540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xpectations.pn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31" y="1716845"/>
            <a:ext cx="4679461" cy="4679461"/>
          </a:xfrm>
          <a:prstGeom prst="rect">
            <a:avLst/>
          </a:prstGeom>
          <a:ln>
            <a:solidFill>
              <a:srgbClr val="400080"/>
            </a:solidFill>
          </a:ln>
        </p:spPr>
      </p:pic>
    </p:spTree>
    <p:extLst>
      <p:ext uri="{BB962C8B-B14F-4D97-AF65-F5344CB8AC3E}">
        <p14:creationId xmlns:p14="http://schemas.microsoft.com/office/powerpoint/2010/main" val="947262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Wait but Wh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594"/>
            <a:ext cx="9144000" cy="39081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7016" y="4340276"/>
            <a:ext cx="454996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rgbClr val="4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Program?</a:t>
            </a:r>
            <a:endParaRPr lang="en-US" sz="6000" b="1" dirty="0">
              <a:ln w="0"/>
              <a:solidFill>
                <a:srgbClr val="4000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78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0" y="1976620"/>
            <a:ext cx="3429000" cy="404318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School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(Entitlement)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80"/>
                </a:solidFill>
              </a:rPr>
              <a:t>18-21</a:t>
            </a:r>
          </a:p>
          <a:p>
            <a:pPr algn="ctr"/>
            <a:r>
              <a:rPr lang="en-US" sz="3200" b="1" dirty="0" smtClean="0">
                <a:solidFill>
                  <a:srgbClr val="000080"/>
                </a:solidFill>
              </a:rPr>
              <a:t>Transition-Age</a:t>
            </a:r>
          </a:p>
          <a:p>
            <a:pPr algn="ctr"/>
            <a:r>
              <a:rPr lang="en-US" sz="3200" b="1" dirty="0" smtClean="0">
                <a:solidFill>
                  <a:srgbClr val="000080"/>
                </a:solidFill>
              </a:rPr>
              <a:t>Services</a:t>
            </a:r>
            <a:endParaRPr lang="en-US" sz="3200" b="1" dirty="0">
              <a:solidFill>
                <a:srgbClr val="00008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9200" y="1976620"/>
            <a:ext cx="3505200" cy="404318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Adult Living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(Eligibility)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sz="3200" dirty="0" smtClean="0">
              <a:solidFill>
                <a:srgbClr val="0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80"/>
                </a:solidFill>
              </a:rPr>
              <a:t>Employment</a:t>
            </a:r>
          </a:p>
          <a:p>
            <a:pPr algn="ctr"/>
            <a:r>
              <a:rPr lang="en-US" sz="3200" b="1" dirty="0">
                <a:solidFill>
                  <a:srgbClr val="000080"/>
                </a:solidFill>
              </a:rPr>
              <a:t>a</a:t>
            </a:r>
            <a:r>
              <a:rPr lang="en-US" sz="3200" b="1" dirty="0" smtClean="0">
                <a:solidFill>
                  <a:srgbClr val="000080"/>
                </a:solidFill>
              </a:rPr>
              <a:t>nd </a:t>
            </a:r>
          </a:p>
          <a:p>
            <a:pPr algn="ctr"/>
            <a:r>
              <a:rPr lang="en-US" sz="3200" b="1" dirty="0" smtClean="0">
                <a:solidFill>
                  <a:srgbClr val="000080"/>
                </a:solidFill>
              </a:rPr>
              <a:t>Whole-Life</a:t>
            </a:r>
          </a:p>
          <a:p>
            <a:pPr algn="ctr"/>
            <a:r>
              <a:rPr lang="en-US" sz="3200" b="1" dirty="0" smtClean="0">
                <a:solidFill>
                  <a:srgbClr val="000080"/>
                </a:solidFill>
              </a:rPr>
              <a:t>Services</a:t>
            </a:r>
            <a:endParaRPr lang="en-US" sz="3200" b="1" dirty="0">
              <a:solidFill>
                <a:srgbClr val="000080"/>
              </a:solidFill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4191000" y="4114800"/>
            <a:ext cx="838200" cy="228600"/>
          </a:xfrm>
          <a:prstGeom prst="leftRightArrow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83027" y="228600"/>
            <a:ext cx="7772400" cy="1287150"/>
          </a:xfrm>
          <a:prstGeom prst="wedgeEllipseCallout">
            <a:avLst>
              <a:gd name="adj1" fmla="val 6622"/>
              <a:gd name="adj2" fmla="val 165952"/>
            </a:avLst>
          </a:prstGeom>
          <a:solidFill>
            <a:schemeClr val="bg2">
              <a:alpha val="4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990000"/>
                </a:solidFill>
              </a:rPr>
              <a:t>Service Gap</a:t>
            </a:r>
            <a:endParaRPr lang="en-US" sz="6000" b="1" dirty="0">
              <a:solidFill>
                <a:srgbClr val="990000"/>
              </a:solidFill>
            </a:endParaRPr>
          </a:p>
        </p:txBody>
      </p:sp>
      <p:pic>
        <p:nvPicPr>
          <p:cNvPr id="8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6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3395" y="2195512"/>
            <a:ext cx="5622925" cy="329088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3679455" y="3124524"/>
            <a:ext cx="2133600" cy="1988960"/>
          </a:xfrm>
          <a:prstGeom prst="ellipse">
            <a:avLst/>
          </a:prstGeom>
          <a:solidFill>
            <a:srgbClr val="FF6600">
              <a:alpha val="65000"/>
            </a:srgb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prstClr val="white"/>
              </a:solidFill>
              <a:latin typeface="Palatino Linotype"/>
              <a:sym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4195" y="3765061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33CC"/>
                </a:solidFill>
                <a:ea typeface="ＭＳ Ｐゴシック" charset="0"/>
                <a:cs typeface="ＭＳ Ｐゴシック" charset="0"/>
                <a:sym typeface="Helvetica" charset="0"/>
              </a:rPr>
              <a:t>State Supplemental Payments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6795" y="3544887"/>
            <a:ext cx="243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33CC"/>
                </a:solidFill>
                <a:ea typeface="ＭＳ Ｐゴシック" charset="0"/>
                <a:cs typeface="ＭＳ Ｐゴシック" charset="0"/>
                <a:sym typeface="Helvetica" charset="0"/>
              </a:rPr>
              <a:t>Participant / SSA:</a:t>
            </a:r>
            <a:endParaRPr lang="en-US" sz="1600" b="1" dirty="0">
              <a:solidFill>
                <a:srgbClr val="0033CC"/>
              </a:solidFill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457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33CC"/>
                </a:solidFill>
                <a:ea typeface="ＭＳ Ｐゴシック" charset="0"/>
                <a:cs typeface="ＭＳ Ｐゴシック" charset="0"/>
                <a:sym typeface="Helvetica" charset="0"/>
              </a:rPr>
              <a:t>IRWE</a:t>
            </a:r>
            <a:r>
              <a:rPr lang="en-US" sz="1600" b="1" dirty="0">
                <a:solidFill>
                  <a:srgbClr val="0033CC"/>
                </a:solidFill>
                <a:ea typeface="ＭＳ Ｐゴシック" charset="0"/>
                <a:cs typeface="ＭＳ Ｐゴシック" charset="0"/>
                <a:sym typeface="Helvetica" charset="0"/>
              </a:rPr>
              <a:t> </a:t>
            </a:r>
            <a:r>
              <a:rPr lang="en-US" sz="1600" b="1" dirty="0" smtClean="0">
                <a:solidFill>
                  <a:srgbClr val="0033CC"/>
                </a:solidFill>
                <a:ea typeface="ＭＳ Ｐゴシック" charset="0"/>
                <a:cs typeface="ＭＳ Ｐゴシック" charset="0"/>
                <a:sym typeface="Helvetica" charset="0"/>
              </a:rPr>
              <a:t>&amp; PASS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0302" y="5347033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33CC"/>
                </a:solidFill>
                <a:ea typeface="ＭＳ Ｐゴシック" charset="0"/>
                <a:cs typeface="ＭＳ Ｐゴシック" charset="0"/>
                <a:sym typeface="Helvetica" charset="0"/>
              </a:rPr>
              <a:t>Savings </a:t>
            </a:r>
            <a:r>
              <a:rPr lang="en-US" sz="1600" b="1" dirty="0" smtClean="0">
                <a:solidFill>
                  <a:srgbClr val="0033CC"/>
                </a:solidFill>
                <a:ea typeface="ＭＳ Ｐゴシック" charset="0"/>
                <a:cs typeface="ＭＳ Ｐゴシック" charset="0"/>
                <a:sym typeface="Helvetica" charset="0"/>
              </a:rPr>
              <a:t>/ Special </a:t>
            </a:r>
            <a:r>
              <a:rPr lang="en-US" sz="1600" b="1" dirty="0">
                <a:solidFill>
                  <a:srgbClr val="0033CC"/>
                </a:solidFill>
                <a:ea typeface="ＭＳ Ｐゴシック" charset="0"/>
                <a:cs typeface="ＭＳ Ｐゴシック" charset="0"/>
                <a:sym typeface="Helvetica" charset="0"/>
              </a:rPr>
              <a:t>Needs Trust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8795" y="5080717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33CC"/>
                </a:solidFill>
                <a:ea typeface="ＭＳ Ｐゴシック" charset="0"/>
                <a:cs typeface="ＭＳ Ｐゴシック" charset="0"/>
                <a:sym typeface="Helvetica" charset="0"/>
              </a:rPr>
              <a:t>Out of Pocket</a:t>
            </a:r>
            <a:endParaRPr lang="en-US" sz="1600" b="1" dirty="0">
              <a:solidFill>
                <a:srgbClr val="0033CC"/>
              </a:solidFill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152525" y="4877124"/>
            <a:ext cx="831730" cy="469506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31855" y="381032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Employment Supports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13178" y="221658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33CC"/>
                </a:solidFill>
                <a:ea typeface="ＭＳ Ｐゴシック" charset="0"/>
                <a:cs typeface="ＭＳ Ｐゴシック" charset="0"/>
                <a:sym typeface="Helvetica" charset="0"/>
              </a:rPr>
              <a:t>WA DSHS DDA</a:t>
            </a:r>
            <a:endParaRPr lang="en-US" sz="1600" b="1" dirty="0">
              <a:solidFill>
                <a:srgbClr val="0033CC"/>
              </a:solidFill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521195" y="4840289"/>
            <a:ext cx="609600" cy="506341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25595" y="4002087"/>
            <a:ext cx="1053860" cy="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1"/>
          </p:cNvCxnSpPr>
          <p:nvPr/>
        </p:nvCxnSpPr>
        <p:spPr>
          <a:xfrm flipH="1">
            <a:off x="5825995" y="4057449"/>
            <a:ext cx="838200" cy="8861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539995" y="2782887"/>
            <a:ext cx="533400" cy="53340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292595" y="2608845"/>
            <a:ext cx="562990" cy="63124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11395" y="5830887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33CC"/>
                </a:solidFill>
                <a:ea typeface="ＭＳ Ｐゴシック" charset="0"/>
                <a:cs typeface="ＭＳ Ｐゴシック" charset="0"/>
                <a:sym typeface="Helvetica" charset="0"/>
              </a:rPr>
              <a:t>County &amp; </a:t>
            </a:r>
            <a:r>
              <a:rPr lang="en-US" sz="1600" b="1" dirty="0">
                <a:solidFill>
                  <a:srgbClr val="0033CC"/>
                </a:solidFill>
                <a:ea typeface="ＭＳ Ｐゴシック" charset="0"/>
                <a:cs typeface="ＭＳ Ｐゴシック" charset="0"/>
                <a:sym typeface="Helvetica" charset="0"/>
              </a:rPr>
              <a:t>School </a:t>
            </a:r>
            <a:r>
              <a:rPr lang="en-US" sz="1600" b="1" dirty="0" smtClean="0">
                <a:solidFill>
                  <a:srgbClr val="0033CC"/>
                </a:solidFill>
                <a:ea typeface="ＭＳ Ｐゴシック" charset="0"/>
                <a:cs typeface="ＭＳ Ｐゴシック" charset="0"/>
                <a:sym typeface="Helvetica" charset="0"/>
              </a:rPr>
              <a:t>Programs</a:t>
            </a:r>
            <a:endParaRPr lang="en-US" sz="1600" b="1" dirty="0">
              <a:solidFill>
                <a:srgbClr val="0033CC"/>
              </a:solidFill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cxnSp>
        <p:nvCxnSpPr>
          <p:cNvPr id="35" name="Straight Arrow Connector 34"/>
          <p:cNvCxnSpPr>
            <a:endCxn id="4" idx="4"/>
          </p:cNvCxnSpPr>
          <p:nvPr/>
        </p:nvCxnSpPr>
        <p:spPr>
          <a:xfrm flipH="1" flipV="1">
            <a:off x="4746255" y="5113484"/>
            <a:ext cx="12940" cy="793605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25595" y="2401887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33CC"/>
                </a:solidFill>
                <a:ea typeface="ＭＳ Ｐゴシック" charset="0"/>
                <a:cs typeface="ＭＳ Ｐゴシック" charset="0"/>
                <a:sym typeface="Helvetica" charset="0"/>
              </a:rPr>
              <a:t>WA DSHS DVR</a:t>
            </a:r>
            <a:endParaRPr lang="en-US" sz="1600" b="1" dirty="0">
              <a:solidFill>
                <a:srgbClr val="0033CC"/>
              </a:solidFill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386527904"/>
              </p:ext>
            </p:extLst>
          </p:nvPr>
        </p:nvGraphicFramePr>
        <p:xfrm>
          <a:off x="244345" y="1623873"/>
          <a:ext cx="2438400" cy="194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Rectangle 1"/>
          <p:cNvSpPr txBox="1">
            <a:spLocks noChangeArrowheads="1"/>
          </p:cNvSpPr>
          <p:nvPr/>
        </p:nvSpPr>
        <p:spPr>
          <a:xfrm>
            <a:off x="894170" y="466908"/>
            <a:ext cx="7643405" cy="1156965"/>
          </a:xfrm>
          <a:prstGeom prst="rect">
            <a:avLst/>
          </a:prstGeom>
          <a:noFill/>
          <a:ln w="6350">
            <a:noFill/>
          </a:ln>
          <a:effectLst/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930">
              <a:spcBef>
                <a:spcPts val="0"/>
              </a:spcBef>
              <a:defRPr/>
            </a:pPr>
            <a:r>
              <a:rPr lang="en-US" sz="4800" b="1" dirty="0" smtClean="0">
                <a:solidFill>
                  <a:srgbClr val="990000"/>
                </a:solidFill>
                <a:cs typeface="Palatino" charset="0"/>
                <a:sym typeface="Palatino" charset="0"/>
              </a:rPr>
              <a:t>Not an Entitlement</a:t>
            </a:r>
          </a:p>
          <a:p>
            <a:pPr defTabSz="913930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400080"/>
                </a:solidFill>
                <a:cs typeface="Palatino" charset="0"/>
                <a:sym typeface="Palatino" charset="0"/>
              </a:rPr>
              <a:t>I</a:t>
            </a:r>
            <a:r>
              <a:rPr lang="en-US" sz="3600" b="1" dirty="0" smtClean="0">
                <a:solidFill>
                  <a:srgbClr val="400080"/>
                </a:solidFill>
                <a:cs typeface="Palatino" charset="0"/>
                <a:sym typeface="Palatino" charset="0"/>
              </a:rPr>
              <a:t>ts Complicated</a:t>
            </a:r>
          </a:p>
          <a:p>
            <a:pPr defTabSz="913930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800080"/>
                </a:solidFill>
                <a:cs typeface="Palatino" charset="0"/>
                <a:sym typeface="Palatino" charset="0"/>
              </a:rPr>
              <a:t>Time Flies</a:t>
            </a:r>
            <a:endParaRPr lang="en-US" sz="3200" dirty="0" smtClean="0">
              <a:solidFill>
                <a:srgbClr val="800080"/>
              </a:solidFill>
            </a:endParaRPr>
          </a:p>
        </p:txBody>
      </p:sp>
      <p:pic>
        <p:nvPicPr>
          <p:cNvPr id="27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012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800000"/>
                </a:solidFill>
                <a:cs typeface="Palatino" charset="0"/>
                <a:sym typeface="Palatino" charset="0"/>
              </a:rPr>
              <a:t>Before S2W</a:t>
            </a:r>
            <a:endParaRPr lang="en-US" sz="7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282996"/>
            <a:ext cx="7620000" cy="37530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1369500" lvl="3" indent="0" defTabSz="45649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4400" dirty="0">
              <a:solidFill>
                <a:srgbClr val="000000"/>
              </a:solidFill>
              <a:ea typeface="ＭＳ Ｐゴシック" charset="0"/>
              <a:cs typeface="ＭＳ Ｐゴシック" charset="0"/>
              <a:sym typeface="Helvetica" charset="0"/>
            </a:endParaRPr>
          </a:p>
          <a:p>
            <a:pPr marL="1369500" lvl="3" indent="0" defTabSz="45649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4400" dirty="0" smtClean="0">
              <a:solidFill>
                <a:srgbClr val="000000"/>
              </a:solidFill>
              <a:ea typeface="ＭＳ Ｐゴシック" charset="0"/>
              <a:cs typeface="ＭＳ Ｐゴシック" charset="0"/>
              <a:sym typeface="Helvetica" charset="0"/>
            </a:endParaRPr>
          </a:p>
          <a:p>
            <a:pPr marL="1369500" lvl="3" indent="0" defTabSz="45649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500" dirty="0" smtClean="0">
              <a:solidFill>
                <a:srgbClr val="000000"/>
              </a:solidFill>
              <a:ea typeface="ＭＳ Ｐゴシック" charset="0"/>
              <a:cs typeface="ＭＳ Ｐゴシック" charset="0"/>
              <a:sym typeface="Helvetica" charset="0"/>
            </a:endParaRPr>
          </a:p>
          <a:p>
            <a:pPr marL="2282504" lvl="5" indent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dirty="0" smtClean="0">
                <a:solidFill>
                  <a:srgbClr val="002060"/>
                </a:solidFill>
                <a:ea typeface="ＭＳ Ｐゴシック" charset="0"/>
                <a:cs typeface="ＭＳ Ｐゴシック" charset="0"/>
                <a:sym typeface="Helvetica" charset="0"/>
              </a:rPr>
              <a:t>2003-</a:t>
            </a:r>
            <a:r>
              <a:rPr lang="en-US" sz="3200" dirty="0">
                <a:solidFill>
                  <a:srgbClr val="002060"/>
                </a:solidFill>
                <a:ea typeface="ＭＳ Ｐゴシック" charset="0"/>
                <a:cs typeface="ＭＳ Ｐゴシック" charset="0"/>
                <a:sym typeface="Helvetica" charset="0"/>
              </a:rPr>
              <a:t>-	</a:t>
            </a:r>
            <a:r>
              <a:rPr lang="en-US" sz="3200" b="1" dirty="0">
                <a:solidFill>
                  <a:srgbClr val="002060"/>
                </a:solidFill>
                <a:ea typeface="ＭＳ Ｐゴシック" charset="0"/>
                <a:cs typeface="ＭＳ Ｐゴシック" charset="0"/>
                <a:sym typeface="Helvetica" charset="0"/>
              </a:rPr>
              <a:t>7.7%</a:t>
            </a:r>
          </a:p>
          <a:p>
            <a:pPr marL="2282504" lvl="5" indent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dirty="0">
                <a:solidFill>
                  <a:srgbClr val="002060"/>
                </a:solidFill>
                <a:ea typeface="ＭＳ Ｐゴシック" charset="0"/>
                <a:cs typeface="ＭＳ Ｐゴシック" charset="0"/>
                <a:sym typeface="Helvetica" charset="0"/>
              </a:rPr>
              <a:t>2004--	</a:t>
            </a:r>
            <a:r>
              <a:rPr lang="en-US" sz="3200" b="1" dirty="0">
                <a:solidFill>
                  <a:srgbClr val="002060"/>
                </a:solidFill>
                <a:ea typeface="ＭＳ Ｐゴシック" charset="0"/>
                <a:cs typeface="ＭＳ Ｐゴシック" charset="0"/>
                <a:sym typeface="Helvetica" charset="0"/>
              </a:rPr>
              <a:t>14.6%</a:t>
            </a:r>
          </a:p>
          <a:p>
            <a:pPr marL="2282504" lvl="5" indent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200" dirty="0">
                <a:solidFill>
                  <a:srgbClr val="002060"/>
                </a:solidFill>
                <a:ea typeface="ＭＳ Ｐゴシック" charset="0"/>
                <a:cs typeface="ＭＳ Ｐゴシック" charset="0"/>
                <a:sym typeface="Helvetica" charset="0"/>
              </a:rPr>
              <a:t>2005--	</a:t>
            </a:r>
            <a:r>
              <a:rPr lang="en-US" sz="3200" b="1" dirty="0">
                <a:solidFill>
                  <a:srgbClr val="002060"/>
                </a:solidFill>
                <a:ea typeface="ＭＳ Ｐゴシック" charset="0"/>
                <a:cs typeface="ＭＳ Ｐゴシック" charset="0"/>
                <a:sym typeface="Helvetica" charset="0"/>
              </a:rPr>
              <a:t>14.3</a:t>
            </a:r>
            <a:r>
              <a:rPr lang="en-US" sz="3200" b="1" dirty="0" smtClean="0">
                <a:solidFill>
                  <a:srgbClr val="002060"/>
                </a:solidFill>
                <a:ea typeface="ＭＳ Ｐゴシック" charset="0"/>
                <a:cs typeface="ＭＳ Ｐゴシック" charset="0"/>
                <a:sym typeface="Helvetica" charset="0"/>
              </a:rPr>
              <a:t>%</a:t>
            </a:r>
            <a:endParaRPr lang="en-US" sz="3200" b="1" dirty="0">
              <a:solidFill>
                <a:srgbClr val="002060"/>
              </a:solidFill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428113"/>
            <a:ext cx="7391400" cy="1569517"/>
          </a:xfrm>
          <a:prstGeom prst="rect">
            <a:avLst/>
          </a:prstGeom>
          <a:noFill/>
        </p:spPr>
        <p:txBody>
          <a:bodyPr wrap="square" lIns="91298" tIns="45649" rIns="91298" bIns="45649" rtlCol="0">
            <a:spAutoFit/>
          </a:bodyPr>
          <a:lstStyle/>
          <a:p>
            <a:pPr defTabSz="45649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ea typeface="ＭＳ Ｐゴシック" charset="0"/>
                <a:cs typeface="ＭＳ Ｐゴシック" charset="0"/>
                <a:sym typeface="Helvetica" charset="0"/>
              </a:rPr>
              <a:t>While Over 600 Supported Employees Were Working in King County.</a:t>
            </a:r>
          </a:p>
          <a:p>
            <a:pPr defTabSz="45649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2060"/>
              </a:solidFill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45649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2060"/>
                </a:solidFill>
                <a:ea typeface="ＭＳ Ｐゴシック" charset="0"/>
                <a:cs typeface="ＭＳ Ｐゴシック" charset="0"/>
                <a:sym typeface="Helvetica" charset="0"/>
              </a:rPr>
              <a:t>Transition </a:t>
            </a:r>
            <a:r>
              <a:rPr lang="en-US" sz="2400" dirty="0">
                <a:solidFill>
                  <a:srgbClr val="002060"/>
                </a:solidFill>
                <a:ea typeface="ＭＳ Ｐゴシック" charset="0"/>
                <a:cs typeface="ＭＳ Ｐゴシック" charset="0"/>
                <a:sym typeface="Helvetica" charset="0"/>
              </a:rPr>
              <a:t>Students with ID/DD Weren’t Getting Results: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612672"/>
            <a:ext cx="8839200" cy="461475"/>
          </a:xfrm>
          <a:prstGeom prst="rect">
            <a:avLst/>
          </a:prstGeom>
          <a:noFill/>
        </p:spPr>
        <p:txBody>
          <a:bodyPr wrap="square" lIns="91250" tIns="45626" rIns="91250" bIns="45626" rtlCol="0">
            <a:spAutoFit/>
          </a:bodyPr>
          <a:lstStyle/>
          <a:p>
            <a:pPr algn="ctr" defTabSz="912526"/>
            <a:r>
              <a:rPr lang="en-US" sz="2400" b="1" dirty="0" smtClean="0">
                <a:solidFill>
                  <a:srgbClr val="0033CC"/>
                </a:solidFill>
                <a:latin typeface="+mj-lt"/>
                <a:ea typeface="ＭＳ Ｐゴシック" charset="0"/>
                <a:cs typeface="Helvetica Light" charset="0"/>
                <a:sym typeface="Helvetica Light" charset="0"/>
              </a:rPr>
              <a:t>Six </a:t>
            </a:r>
            <a:r>
              <a:rPr lang="en-US" sz="2400" b="1" dirty="0">
                <a:solidFill>
                  <a:srgbClr val="0033CC"/>
                </a:solidFill>
                <a:latin typeface="+mj-lt"/>
                <a:ea typeface="ＭＳ Ｐゴシック" charset="0"/>
                <a:cs typeface="Helvetica Light" charset="0"/>
                <a:sym typeface="Helvetica Light" charset="0"/>
              </a:rPr>
              <a:t>Months After </a:t>
            </a:r>
            <a:r>
              <a:rPr lang="en-US" sz="2400" b="1" dirty="0" smtClean="0">
                <a:solidFill>
                  <a:srgbClr val="0033CC"/>
                </a:solidFill>
                <a:latin typeface="+mj-lt"/>
                <a:ea typeface="ＭＳ Ｐゴシック" charset="0"/>
                <a:cs typeface="Helvetica Light" charset="0"/>
                <a:sym typeface="Helvetica Light" charset="0"/>
              </a:rPr>
              <a:t>Exiting School Programs</a:t>
            </a:r>
            <a:endParaRPr lang="en-US" b="1" i="1" dirty="0">
              <a:solidFill>
                <a:srgbClr val="0033CC"/>
              </a:solidFill>
              <a:latin typeface="+mj-lt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8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4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076"/>
            <a:ext cx="8229600" cy="1600200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ts val="5500"/>
              </a:lnSpc>
              <a:spcBef>
                <a:spcPts val="0"/>
              </a:spcBef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cs typeface="Palatino" charset="0"/>
                <a:sym typeface="Palatino" charset="0"/>
              </a:rPr>
              <a:t>National Employment for People with I/DD</a:t>
            </a: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220686"/>
            <a:ext cx="7620000" cy="37530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lIns="274320" tIns="0" rIns="182880" anchor="ctr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400080"/>
                </a:solidFill>
                <a:latin typeface="+mj-lt"/>
              </a:rPr>
              <a:t>The National Core Indicators Project shows that 4</a:t>
            </a:r>
            <a:r>
              <a:rPr lang="en-US" dirty="0">
                <a:solidFill>
                  <a:srgbClr val="400080"/>
                </a:solidFill>
                <a:latin typeface="+mj-lt"/>
              </a:rPr>
              <a:t>% of youth supported by state </a:t>
            </a:r>
            <a:r>
              <a:rPr lang="en-US" dirty="0" smtClean="0">
                <a:solidFill>
                  <a:srgbClr val="400080"/>
                </a:solidFill>
                <a:latin typeface="+mj-lt"/>
              </a:rPr>
              <a:t>I/DD agencies </a:t>
            </a:r>
            <a:r>
              <a:rPr lang="en-US" dirty="0">
                <a:solidFill>
                  <a:srgbClr val="400080"/>
                </a:solidFill>
                <a:latin typeface="+mj-lt"/>
              </a:rPr>
              <a:t>aged 18–21 were employed in individual integrated jobs, and only 9% </a:t>
            </a:r>
            <a:r>
              <a:rPr lang="en-US" dirty="0" smtClean="0">
                <a:solidFill>
                  <a:srgbClr val="400080"/>
                </a:solidFill>
                <a:latin typeface="+mj-lt"/>
              </a:rPr>
              <a:t>of those </a:t>
            </a:r>
            <a:r>
              <a:rPr lang="en-US" dirty="0">
                <a:solidFill>
                  <a:srgbClr val="400080"/>
                </a:solidFill>
                <a:latin typeface="+mj-lt"/>
              </a:rPr>
              <a:t>aged </a:t>
            </a:r>
            <a:r>
              <a:rPr lang="en-US" dirty="0" smtClean="0">
                <a:solidFill>
                  <a:srgbClr val="400080"/>
                </a:solidFill>
                <a:latin typeface="+mj-lt"/>
              </a:rPr>
              <a:t>22–30</a:t>
            </a:r>
            <a:endParaRPr lang="en-US" dirty="0">
              <a:solidFill>
                <a:srgbClr val="400080"/>
              </a:solidFill>
              <a:latin typeface="+mj-lt"/>
            </a:endParaRPr>
          </a:p>
        </p:txBody>
      </p:sp>
      <p:pic>
        <p:nvPicPr>
          <p:cNvPr id="6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3900" y="521677"/>
            <a:ext cx="7620000" cy="1659276"/>
          </a:xfrm>
          <a:effectLst/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Your School-to-Work Team</a:t>
            </a:r>
            <a:endParaRPr lang="en-US" sz="5400" b="1" dirty="0">
              <a:ln w="158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5400" y="2486959"/>
            <a:ext cx="6477000" cy="3352800"/>
          </a:xfrm>
          <a:prstGeom prst="rect">
            <a:avLst/>
          </a:prstGeom>
          <a:ln w="34925" cap="sq" cmpd="dbl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Richard Wilson,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Program Manager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lang="en-US" sz="1400" u="sng" dirty="0" smtClean="0">
                <a:solidFill>
                  <a:srgbClr val="0000FF"/>
                </a:solidFill>
                <a:latin typeface="+mj-lt"/>
              </a:rPr>
              <a:t>R</a:t>
            </a:r>
            <a:r>
              <a:rPr kumimoji="0" lang="en-US" sz="1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</a:rPr>
              <a:t>ichard.Wilson@kingcounty.gov</a:t>
            </a:r>
            <a:endParaRPr kumimoji="0" lang="en-US" sz="1400" b="0" i="0" u="sng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(206) 263-9044</a:t>
            </a:r>
            <a:endParaRPr lang="en-US" sz="1400" b="1" dirty="0">
              <a:solidFill>
                <a:srgbClr val="002060"/>
              </a:solidFill>
              <a:latin typeface="+mj-lt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lang="en-US" sz="1600" b="1" noProof="0" dirty="0" smtClean="0">
                <a:solidFill>
                  <a:srgbClr val="002060"/>
                </a:solidFill>
                <a:latin typeface="+mj-lt"/>
              </a:rPr>
              <a:t>Emily Hart, </a:t>
            </a:r>
            <a:r>
              <a:rPr lang="en-US" sz="1600" noProof="0" dirty="0" smtClean="0">
                <a:solidFill>
                  <a:srgbClr val="002060"/>
                </a:solidFill>
                <a:latin typeface="+mj-lt"/>
              </a:rPr>
              <a:t>Program Manager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lang="en-US" sz="1400" u="sng" noProof="0" dirty="0" smtClean="0">
                <a:solidFill>
                  <a:srgbClr val="0000FF"/>
                </a:solidFill>
                <a:latin typeface="+mj-lt"/>
              </a:rPr>
              <a:t>Emily</a:t>
            </a:r>
            <a:r>
              <a:rPr lang="en-US" sz="1400" u="sng" dirty="0" smtClean="0">
                <a:solidFill>
                  <a:srgbClr val="0000FF"/>
                </a:solidFill>
                <a:latin typeface="+mj-lt"/>
              </a:rPr>
              <a:t>.</a:t>
            </a:r>
            <a:r>
              <a:rPr lang="en-US" sz="1400" u="sng" dirty="0" err="1" smtClean="0">
                <a:solidFill>
                  <a:srgbClr val="0000FF"/>
                </a:solidFill>
                <a:latin typeface="+mj-lt"/>
              </a:rPr>
              <a:t>Hart@kingcounty.gov</a:t>
            </a:r>
            <a:endParaRPr lang="en-US" sz="1400" u="sng" dirty="0" smtClean="0">
              <a:solidFill>
                <a:srgbClr val="0000FF"/>
              </a:solidFill>
              <a:latin typeface="+mj-lt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lang="en-US" sz="1400" b="1" noProof="0" dirty="0" smtClean="0">
                <a:solidFill>
                  <a:srgbClr val="002060"/>
                </a:solidFill>
                <a:latin typeface="+mj-lt"/>
              </a:rPr>
              <a:t>(206) 477-7661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1600" b="1" dirty="0" smtClean="0">
                <a:solidFill>
                  <a:srgbClr val="002060"/>
                </a:solidFill>
              </a:rPr>
              <a:t>Nigel-Andrew </a:t>
            </a:r>
            <a:r>
              <a:rPr lang="en-US" sz="1600" b="1" dirty="0" err="1" smtClean="0">
                <a:solidFill>
                  <a:srgbClr val="002060"/>
                </a:solidFill>
              </a:rPr>
              <a:t>Paclibon</a:t>
            </a:r>
            <a:r>
              <a:rPr lang="en-US" sz="1600" b="1" dirty="0" smtClean="0">
                <a:solidFill>
                  <a:srgbClr val="002060"/>
                </a:solidFill>
              </a:rPr>
              <a:t>, </a:t>
            </a:r>
            <a:r>
              <a:rPr lang="en-US" sz="1600" dirty="0">
                <a:solidFill>
                  <a:srgbClr val="002060"/>
                </a:solidFill>
              </a:rPr>
              <a:t>Program Manager</a:t>
            </a:r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1400" u="sng" dirty="0" smtClean="0">
                <a:solidFill>
                  <a:srgbClr val="0000FF"/>
                </a:solidFill>
                <a:hlinkClick r:id="rId3"/>
              </a:rPr>
              <a:t>Nigel-Andrew.Paclibon@kingcounty.gov</a:t>
            </a:r>
            <a:endParaRPr lang="en-US" sz="1400" u="sng" dirty="0" smtClean="0">
              <a:solidFill>
                <a:srgbClr val="0000FF"/>
              </a:solidFill>
            </a:endParaRPr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1400" b="1" dirty="0" smtClean="0">
                <a:solidFill>
                  <a:srgbClr val="002060"/>
                </a:solidFill>
              </a:rPr>
              <a:t>(206) 263-1633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5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999"/>
            <a:ext cx="8229600" cy="1600200"/>
          </a:xfrm>
        </p:spPr>
        <p:txBody>
          <a:bodyPr>
            <a:noAutofit/>
          </a:bodyPr>
          <a:lstStyle/>
          <a:p>
            <a:pPr>
              <a:lnSpc>
                <a:spcPts val="5500"/>
              </a:lnSpc>
              <a:spcBef>
                <a:spcPts val="0"/>
              </a:spcBef>
            </a:pPr>
            <a:r>
              <a:rPr lang="en-US" sz="6000" b="1" dirty="0" smtClean="0">
                <a:solidFill>
                  <a:srgbClr val="990000"/>
                </a:solidFill>
                <a:cs typeface="Palatino" charset="0"/>
                <a:sym typeface="Palatino" charset="0"/>
              </a:rPr>
              <a:t>National Employment for People with I/DD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220686"/>
            <a:ext cx="7620000" cy="375307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 anchorCtr="0">
            <a:noAutofit/>
          </a:bodyPr>
          <a:lstStyle/>
          <a:p>
            <a:pPr marL="231775" lvl="3" indent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>
                <a:solidFill>
                  <a:srgbClr val="400080"/>
                </a:solidFill>
              </a:rPr>
              <a:t>19% of adults (down from 22% in 2010) with </a:t>
            </a:r>
            <a:r>
              <a:rPr lang="en-US" sz="2800" dirty="0" smtClean="0">
                <a:solidFill>
                  <a:srgbClr val="400080"/>
                </a:solidFill>
              </a:rPr>
              <a:t>I/DD, </a:t>
            </a:r>
            <a:r>
              <a:rPr lang="en-US" sz="2800" dirty="0">
                <a:solidFill>
                  <a:srgbClr val="400080"/>
                </a:solidFill>
              </a:rPr>
              <a:t>who receive day services are in some kind of community </a:t>
            </a:r>
            <a:r>
              <a:rPr lang="en-US" sz="2800" dirty="0" smtClean="0">
                <a:solidFill>
                  <a:srgbClr val="400080"/>
                </a:solidFill>
              </a:rPr>
              <a:t>employment.</a:t>
            </a:r>
          </a:p>
          <a:p>
            <a:pPr marL="231775" lvl="3" indent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>
              <a:solidFill>
                <a:srgbClr val="400080"/>
              </a:solidFill>
            </a:endParaRPr>
          </a:p>
          <a:p>
            <a:pPr marL="231775" lvl="3" indent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smtClean="0">
                <a:solidFill>
                  <a:srgbClr val="400080"/>
                </a:solidFill>
              </a:rPr>
              <a:t>The </a:t>
            </a:r>
            <a:r>
              <a:rPr lang="en-US" sz="2800" dirty="0">
                <a:solidFill>
                  <a:srgbClr val="400080"/>
                </a:solidFill>
              </a:rPr>
              <a:t>National Core Indicators show about 13% of adults with I/DD </a:t>
            </a:r>
            <a:r>
              <a:rPr lang="en-US" sz="2800" dirty="0" smtClean="0">
                <a:solidFill>
                  <a:srgbClr val="400080"/>
                </a:solidFill>
              </a:rPr>
              <a:t>have </a:t>
            </a:r>
            <a:r>
              <a:rPr lang="en-US" sz="2800" dirty="0">
                <a:solidFill>
                  <a:srgbClr val="400080"/>
                </a:solidFill>
              </a:rPr>
              <a:t>community </a:t>
            </a:r>
            <a:r>
              <a:rPr lang="en-US" sz="2800" dirty="0" smtClean="0">
                <a:solidFill>
                  <a:srgbClr val="400080"/>
                </a:solidFill>
              </a:rPr>
              <a:t>jobs.</a:t>
            </a:r>
            <a:endParaRPr lang="en-US" sz="1200" dirty="0">
              <a:solidFill>
                <a:srgbClr val="400080"/>
              </a:solidFill>
            </a:endParaRPr>
          </a:p>
        </p:txBody>
      </p:sp>
      <p:pic>
        <p:nvPicPr>
          <p:cNvPr id="6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7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2231" y="1494692"/>
            <a:ext cx="3429000" cy="4419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School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Districts</a:t>
            </a:r>
          </a:p>
          <a:p>
            <a:pPr algn="ctr"/>
            <a:endParaRPr lang="en-US" sz="32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2800" b="1" dirty="0" smtClean="0">
                <a:solidFill>
                  <a:srgbClr val="000080"/>
                </a:solidFill>
                <a:latin typeface="+mj-lt"/>
              </a:rPr>
              <a:t>18-21</a:t>
            </a:r>
          </a:p>
          <a:p>
            <a:pPr algn="ctr"/>
            <a:r>
              <a:rPr lang="en-US" sz="2800" b="1" dirty="0" smtClean="0">
                <a:solidFill>
                  <a:srgbClr val="000080"/>
                </a:solidFill>
                <a:latin typeface="+mj-lt"/>
              </a:rPr>
              <a:t>Transition-Age</a:t>
            </a:r>
          </a:p>
          <a:p>
            <a:pPr algn="ctr"/>
            <a:r>
              <a:rPr lang="en-US" sz="2800" b="1" dirty="0" smtClean="0">
                <a:solidFill>
                  <a:srgbClr val="000080"/>
                </a:solidFill>
                <a:latin typeface="+mj-lt"/>
              </a:rPr>
              <a:t>Services</a:t>
            </a:r>
            <a:endParaRPr lang="en-US" sz="2800" b="1" dirty="0">
              <a:solidFill>
                <a:srgbClr val="000080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7355" y="1494692"/>
            <a:ext cx="3505200" cy="4419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  Adult Service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Agencies</a:t>
            </a:r>
          </a:p>
          <a:p>
            <a:pPr algn="ctr"/>
            <a:endParaRPr lang="en-US" sz="2800" dirty="0" smtClean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sz="2800" b="1" dirty="0" smtClean="0">
                <a:solidFill>
                  <a:srgbClr val="000080"/>
                </a:solidFill>
                <a:latin typeface="+mj-lt"/>
              </a:rPr>
              <a:t>Employment</a:t>
            </a:r>
          </a:p>
          <a:p>
            <a:pPr algn="ctr"/>
            <a:r>
              <a:rPr lang="en-US" sz="2800" b="1" dirty="0">
                <a:solidFill>
                  <a:srgbClr val="000080"/>
                </a:solidFill>
                <a:latin typeface="+mj-lt"/>
              </a:rPr>
              <a:t>a</a:t>
            </a:r>
            <a:r>
              <a:rPr lang="en-US" sz="2800" b="1" dirty="0" smtClean="0">
                <a:solidFill>
                  <a:srgbClr val="000080"/>
                </a:solidFill>
                <a:latin typeface="+mj-lt"/>
              </a:rPr>
              <a:t>nd </a:t>
            </a:r>
          </a:p>
          <a:p>
            <a:pPr algn="ctr"/>
            <a:r>
              <a:rPr lang="en-US" sz="2800" b="1" dirty="0" smtClean="0">
                <a:solidFill>
                  <a:srgbClr val="000080"/>
                </a:solidFill>
                <a:latin typeface="+mj-lt"/>
              </a:rPr>
              <a:t>Whole-Life</a:t>
            </a:r>
          </a:p>
          <a:p>
            <a:pPr algn="ctr"/>
            <a:r>
              <a:rPr lang="en-US" sz="2800" b="1" dirty="0" smtClean="0">
                <a:solidFill>
                  <a:srgbClr val="000080"/>
                </a:solidFill>
                <a:latin typeface="+mj-lt"/>
              </a:rPr>
              <a:t>Services</a:t>
            </a:r>
            <a:endParaRPr lang="en-US" sz="2800" b="1" dirty="0">
              <a:solidFill>
                <a:srgbClr val="000080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65769" y="1494692"/>
            <a:ext cx="2022231" cy="4419600"/>
          </a:xfrm>
          <a:prstGeom prst="roundRect">
            <a:avLst/>
          </a:prstGeom>
          <a:solidFill>
            <a:schemeClr val="bg2"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+mj-lt"/>
              </a:rPr>
              <a:t>King County DDD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sz="2400" b="1" dirty="0" smtClean="0">
                <a:solidFill>
                  <a:srgbClr val="000080"/>
                </a:solidFill>
                <a:latin typeface="+mj-lt"/>
              </a:rPr>
              <a:t>School</a:t>
            </a:r>
          </a:p>
          <a:p>
            <a:pPr algn="ctr"/>
            <a:r>
              <a:rPr lang="en-US" sz="2400" b="1" dirty="0" smtClean="0">
                <a:solidFill>
                  <a:srgbClr val="000080"/>
                </a:solidFill>
                <a:latin typeface="+mj-lt"/>
              </a:rPr>
              <a:t>-to-</a:t>
            </a:r>
          </a:p>
          <a:p>
            <a:pPr algn="ctr"/>
            <a:r>
              <a:rPr lang="en-US" sz="2400" b="1" dirty="0" smtClean="0">
                <a:solidFill>
                  <a:srgbClr val="000080"/>
                </a:solidFill>
                <a:latin typeface="+mj-lt"/>
              </a:rPr>
              <a:t>Work</a:t>
            </a:r>
          </a:p>
          <a:p>
            <a:pPr algn="ctr"/>
            <a:r>
              <a:rPr lang="en-US" sz="2400" b="1" dirty="0" smtClean="0">
                <a:solidFill>
                  <a:srgbClr val="000080"/>
                </a:solidFill>
                <a:latin typeface="+mj-lt"/>
              </a:rPr>
              <a:t>Employment</a:t>
            </a:r>
          </a:p>
          <a:p>
            <a:pPr algn="ctr"/>
            <a:r>
              <a:rPr lang="en-US" sz="2400" b="1" dirty="0" smtClean="0">
                <a:solidFill>
                  <a:srgbClr val="000080"/>
                </a:solidFill>
                <a:latin typeface="+mj-lt"/>
              </a:rPr>
              <a:t>Services</a:t>
            </a:r>
            <a:endParaRPr lang="en-US" sz="2400" b="1" dirty="0">
              <a:solidFill>
                <a:srgbClr val="000080"/>
              </a:solidFill>
              <a:latin typeface="+mj-lt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447800" y="76200"/>
            <a:ext cx="6934200" cy="1295400"/>
          </a:xfrm>
          <a:prstGeom prst="wedgeEllipseCallout">
            <a:avLst>
              <a:gd name="adj1" fmla="val -6481"/>
              <a:gd name="adj2" fmla="val 76119"/>
            </a:avLst>
          </a:prstGeom>
          <a:solidFill>
            <a:srgbClr val="92D050">
              <a:alpha val="4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400080"/>
                </a:solidFill>
                <a:latin typeface="+mj-lt"/>
              </a:rPr>
              <a:t>King County Initiative to Close the Service Gap</a:t>
            </a:r>
            <a:endParaRPr lang="en-US" sz="3600" b="1" dirty="0">
              <a:solidFill>
                <a:srgbClr val="400080"/>
              </a:solidFill>
              <a:latin typeface="+mj-lt"/>
            </a:endParaRPr>
          </a:p>
        </p:txBody>
      </p:sp>
      <p:sp>
        <p:nvSpPr>
          <p:cNvPr id="11" name="Curved Right Arrow 10"/>
          <p:cNvSpPr/>
          <p:nvPr/>
        </p:nvSpPr>
        <p:spPr>
          <a:xfrm rot="10800000">
            <a:off x="5781431" y="5457092"/>
            <a:ext cx="2209800" cy="1066800"/>
          </a:xfrm>
          <a:prstGeom prst="curvedRightArrow">
            <a:avLst/>
          </a:prstGeom>
          <a:solidFill>
            <a:srgbClr val="B402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1133231" y="5533292"/>
            <a:ext cx="2209800" cy="1066800"/>
          </a:xfrm>
          <a:prstGeom prst="curvedRightArrow">
            <a:avLst/>
          </a:prstGeom>
          <a:solidFill>
            <a:srgbClr val="B402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90631" y="5533292"/>
            <a:ext cx="2743200" cy="914400"/>
          </a:xfrm>
          <a:prstGeom prst="ellipse">
            <a:avLst/>
          </a:prstGeom>
          <a:solidFill>
            <a:schemeClr val="accent6">
              <a:alpha val="84000"/>
            </a:schemeClr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…and Improve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Collaboration</a:t>
            </a:r>
            <a:endParaRPr lang="en-US" sz="2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0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290798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7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utcomes-800x4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2" y="1549705"/>
            <a:ext cx="7141307" cy="3972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4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45302" y="499430"/>
            <a:ext cx="8077200" cy="1187939"/>
          </a:xfrm>
          <a:noFill/>
          <a:ln w="6350">
            <a:noFill/>
          </a:ln>
          <a:effectLst>
            <a:outerShdw blurRad="76200" dist="165100" dir="2700000" sx="93000" sy="93000" algn="tl" rotWithShape="0">
              <a:srgbClr val="000000">
                <a:alpha val="26000"/>
              </a:srgbClr>
            </a:outerShdw>
          </a:effectLst>
        </p:spPr>
        <p:txBody>
          <a:bodyPr anchor="ctr">
            <a:noAutofit/>
          </a:bodyPr>
          <a:lstStyle/>
          <a:p>
            <a:pPr defTabSz="913930">
              <a:lnSpc>
                <a:spcPts val="5000"/>
              </a:lnSpc>
              <a:spcBef>
                <a:spcPts val="0"/>
              </a:spcBef>
              <a:defRPr/>
            </a:pP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cs typeface="Palatino" charset="0"/>
                <a:sym typeface="Palatino" charset="0"/>
              </a:rPr>
              <a:t>How Well is S2W Reaching Eligible Students?</a:t>
            </a:r>
            <a:endParaRPr lang="en-US" sz="5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04" y="2786363"/>
            <a:ext cx="8811382" cy="3234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04" y="2000503"/>
            <a:ext cx="8658123" cy="52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47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08" y="1694490"/>
            <a:ext cx="6695987" cy="4827140"/>
          </a:xfrm>
          <a:prstGeom prst="rect">
            <a:avLst/>
          </a:prstGeom>
        </p:spPr>
      </p:pic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45302" y="499430"/>
            <a:ext cx="8077200" cy="1187939"/>
          </a:xfrm>
          <a:noFill/>
          <a:ln w="6350">
            <a:noFill/>
          </a:ln>
          <a:effectLst>
            <a:outerShdw blurRad="76200" dist="165100" dir="2700000" sx="93000" sy="93000" algn="tl" rotWithShape="0">
              <a:srgbClr val="000000">
                <a:alpha val="26000"/>
              </a:srgbClr>
            </a:outerShdw>
          </a:effectLst>
        </p:spPr>
        <p:txBody>
          <a:bodyPr anchor="ctr">
            <a:noAutofit/>
          </a:bodyPr>
          <a:lstStyle/>
          <a:p>
            <a:pPr defTabSz="913930">
              <a:lnSpc>
                <a:spcPts val="5000"/>
              </a:lnSpc>
              <a:spcBef>
                <a:spcPts val="0"/>
              </a:spcBef>
              <a:defRPr/>
            </a:pP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cs typeface="Palatino" charset="0"/>
                <a:sym typeface="Palatino" charset="0"/>
              </a:rPr>
              <a:t>How Well is S2W Increasing Numbers Served?</a:t>
            </a:r>
            <a:endParaRPr lang="en-US" sz="5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9643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45302" y="609599"/>
            <a:ext cx="8077200" cy="1187939"/>
          </a:xfrm>
          <a:noFill/>
          <a:ln w="6350">
            <a:noFill/>
          </a:ln>
          <a:effectLst>
            <a:outerShdw blurRad="76200" dist="165100" dir="2700000" sx="93000" sy="93000" algn="tl" rotWithShape="0">
              <a:srgbClr val="000000">
                <a:alpha val="26000"/>
              </a:srgbClr>
            </a:outerShdw>
          </a:effectLst>
        </p:spPr>
        <p:txBody>
          <a:bodyPr anchor="ctr">
            <a:noAutofit/>
          </a:bodyPr>
          <a:lstStyle/>
          <a:p>
            <a:pPr defTabSz="913930">
              <a:lnSpc>
                <a:spcPts val="5000"/>
              </a:lnSpc>
              <a:spcBef>
                <a:spcPts val="0"/>
              </a:spcBef>
              <a:defRPr/>
            </a:pP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cs typeface="Palatino" charset="0"/>
                <a:sym typeface="Palatino" charset="0"/>
              </a:rPr>
              <a:t>How Well is S2W Reaching More Diverse Communities</a:t>
            </a:r>
            <a:endParaRPr lang="en-US" sz="5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57" y="2122730"/>
            <a:ext cx="8638716" cy="276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716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59" y="1720420"/>
            <a:ext cx="6464426" cy="4995238"/>
          </a:xfrm>
          <a:prstGeom prst="rect">
            <a:avLst/>
          </a:prstGeom>
        </p:spPr>
      </p:pic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29658" y="532481"/>
            <a:ext cx="8482988" cy="1187939"/>
          </a:xfrm>
          <a:noFill/>
          <a:ln w="6350">
            <a:noFill/>
          </a:ln>
          <a:effectLst>
            <a:outerShdw blurRad="76200" dist="165100" dir="2700000" sx="93000" sy="93000" algn="tl" rotWithShape="0">
              <a:srgbClr val="000000">
                <a:alpha val="26000"/>
              </a:srgbClr>
            </a:outerShdw>
          </a:effectLst>
        </p:spPr>
        <p:txBody>
          <a:bodyPr anchor="ctr">
            <a:noAutofit/>
          </a:bodyPr>
          <a:lstStyle/>
          <a:p>
            <a:pPr defTabSz="913930">
              <a:lnSpc>
                <a:spcPts val="4500"/>
              </a:lnSpc>
              <a:spcBef>
                <a:spcPts val="0"/>
              </a:spcBef>
              <a:defRPr/>
            </a:pPr>
            <a:r>
              <a:rPr lang="en-US" sz="4200" b="1" dirty="0" smtClean="0">
                <a:solidFill>
                  <a:schemeClr val="accent2">
                    <a:lumMod val="75000"/>
                  </a:schemeClr>
                </a:solidFill>
                <a:cs typeface="Palatino" charset="0"/>
                <a:sym typeface="Palatino" charset="0"/>
              </a:rPr>
              <a:t>How Well is S2W Increasing Services to More Diverse Communities?</a:t>
            </a:r>
            <a:endParaRPr lang="en-US" sz="4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85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30" y="1676353"/>
            <a:ext cx="6432543" cy="4970601"/>
          </a:xfrm>
          <a:prstGeom prst="rect">
            <a:avLst/>
          </a:prstGeom>
        </p:spPr>
      </p:pic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45302" y="488414"/>
            <a:ext cx="8077200" cy="1187939"/>
          </a:xfrm>
          <a:noFill/>
          <a:ln w="6350">
            <a:noFill/>
          </a:ln>
          <a:effectLst>
            <a:outerShdw blurRad="76200" dist="165100" dir="2700000" sx="93000" sy="93000" algn="tl" rotWithShape="0">
              <a:srgbClr val="000000">
                <a:alpha val="26000"/>
              </a:srgbClr>
            </a:outerShdw>
          </a:effectLst>
        </p:spPr>
        <p:txBody>
          <a:bodyPr anchor="ctr">
            <a:noAutofit/>
          </a:bodyPr>
          <a:lstStyle/>
          <a:p>
            <a:pPr defTabSz="913930">
              <a:lnSpc>
                <a:spcPts val="5000"/>
              </a:lnSpc>
              <a:spcBef>
                <a:spcPts val="0"/>
              </a:spcBef>
              <a:defRPr/>
            </a:pP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cs typeface="Palatino" charset="0"/>
                <a:sym typeface="Palatino" charset="0"/>
              </a:rPr>
              <a:t>How Well is S2W Serving Students By Acuity?</a:t>
            </a:r>
            <a:endParaRPr lang="en-US" sz="5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912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541" y="1475572"/>
            <a:ext cx="6215933" cy="5102470"/>
          </a:xfrm>
          <a:prstGeom prst="rect">
            <a:avLst/>
          </a:prstGeom>
        </p:spPr>
      </p:pic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52737" y="333718"/>
            <a:ext cx="8077200" cy="1187939"/>
          </a:xfrm>
          <a:noFill/>
          <a:ln w="6350">
            <a:noFill/>
          </a:ln>
          <a:effectLst>
            <a:outerShdw blurRad="76200" dist="165100" dir="2700000" sx="93000" sy="93000" algn="tl" rotWithShape="0">
              <a:srgbClr val="000000">
                <a:alpha val="26000"/>
              </a:srgbClr>
            </a:outerShdw>
          </a:effectLst>
        </p:spPr>
        <p:txBody>
          <a:bodyPr anchor="ctr">
            <a:noAutofit/>
          </a:bodyPr>
          <a:lstStyle/>
          <a:p>
            <a:pPr defTabSz="913930">
              <a:lnSpc>
                <a:spcPts val="4500"/>
              </a:lnSpc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Palatino" charset="0"/>
                <a:sym typeface="Palatino" charset="0"/>
              </a:rPr>
              <a:t>How Well Is S2W Supporting Students to Achieve Job Starts?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412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52" y="1858647"/>
            <a:ext cx="8329950" cy="4409951"/>
          </a:xfrm>
          <a:prstGeom prst="rect">
            <a:avLst/>
          </a:prstGeom>
        </p:spPr>
      </p:pic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45302" y="532481"/>
            <a:ext cx="8077200" cy="1187939"/>
          </a:xfrm>
          <a:noFill/>
          <a:ln w="6350">
            <a:noFill/>
          </a:ln>
          <a:effectLst>
            <a:outerShdw blurRad="76200" dist="165100" dir="2700000" sx="93000" sy="93000" algn="tl" rotWithShape="0">
              <a:srgbClr val="000000">
                <a:alpha val="26000"/>
              </a:srgbClr>
            </a:outerShdw>
          </a:effectLst>
        </p:spPr>
        <p:txBody>
          <a:bodyPr anchor="ctr">
            <a:noAutofit/>
          </a:bodyPr>
          <a:lstStyle/>
          <a:p>
            <a:pPr defTabSz="913930">
              <a:lnSpc>
                <a:spcPts val="5000"/>
              </a:lnSpc>
              <a:spcBef>
                <a:spcPts val="0"/>
              </a:spcBef>
              <a:defRPr/>
            </a:pP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cs typeface="Palatino" charset="0"/>
                <a:sym typeface="Palatino" charset="0"/>
              </a:rPr>
              <a:t>Who is Working 6 Months After School Ends?</a:t>
            </a:r>
            <a:endParaRPr lang="en-US" sz="5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76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894169" y="596553"/>
            <a:ext cx="7643405" cy="1156965"/>
          </a:xfrm>
          <a:noFill/>
          <a:ln w="6350">
            <a:noFill/>
          </a:ln>
          <a:effectLst/>
        </p:spPr>
        <p:txBody>
          <a:bodyPr anchor="ctr">
            <a:normAutofit/>
          </a:bodyPr>
          <a:lstStyle/>
          <a:p>
            <a:pPr defTabSz="913930">
              <a:lnSpc>
                <a:spcPts val="4500"/>
              </a:lnSpc>
              <a:spcBef>
                <a:spcPts val="1200"/>
              </a:spcBef>
              <a:defRPr/>
            </a:pPr>
            <a:r>
              <a:rPr lang="en-US" sz="6000" b="1" dirty="0" smtClean="0">
                <a:solidFill>
                  <a:srgbClr val="990000"/>
                </a:solidFill>
                <a:cs typeface="Palatino" charset="0"/>
                <a:sym typeface="Palatino" charset="0"/>
              </a:rPr>
              <a:t>Our Aim for Today</a:t>
            </a:r>
            <a:endParaRPr lang="en-US" sz="6000" dirty="0" smtClean="0">
              <a:solidFill>
                <a:srgbClr val="99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4169" y="2139022"/>
            <a:ext cx="7643405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91440" bIns="91440" rtlCol="0">
            <a:spAutoFit/>
          </a:bodyPr>
          <a:lstStyle/>
          <a:p>
            <a:r>
              <a:rPr lang="en-US" sz="2800" dirty="0" smtClean="0">
                <a:solidFill>
                  <a:srgbClr val="00059E"/>
                </a:solidFill>
              </a:rPr>
              <a:t>A Shared Understanding of the Program, and its: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59E"/>
                </a:solidFill>
              </a:rPr>
              <a:t>Impact and outcomes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59E"/>
                </a:solidFill>
              </a:rPr>
              <a:t>Current challenges</a:t>
            </a:r>
            <a:r>
              <a:rPr lang="en-US" sz="2800" dirty="0">
                <a:solidFill>
                  <a:srgbClr val="00059E"/>
                </a:solidFill>
              </a:rPr>
              <a:t>;</a:t>
            </a:r>
            <a:r>
              <a:rPr lang="en-US" sz="2800" dirty="0" smtClean="0">
                <a:solidFill>
                  <a:srgbClr val="00059E"/>
                </a:solidFill>
              </a:rPr>
              <a:t> and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59E"/>
                </a:solidFill>
              </a:rPr>
              <a:t>Goals for the future</a:t>
            </a:r>
          </a:p>
          <a:p>
            <a:pPr marL="285750" indent="-285750">
              <a:buFont typeface="Arial"/>
              <a:buChar char="•"/>
            </a:pPr>
            <a:endParaRPr lang="en-US" sz="2800" dirty="0" smtClean="0">
              <a:solidFill>
                <a:srgbClr val="00059E"/>
              </a:solidFill>
            </a:endParaRPr>
          </a:p>
        </p:txBody>
      </p:sp>
      <p:pic>
        <p:nvPicPr>
          <p:cNvPr id="5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55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0" y="1980798"/>
            <a:ext cx="8406479" cy="4166614"/>
          </a:xfrm>
          <a:prstGeom prst="rect">
            <a:avLst/>
          </a:prstGeom>
        </p:spPr>
      </p:pic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45302" y="609599"/>
            <a:ext cx="8077200" cy="1187939"/>
          </a:xfrm>
          <a:noFill/>
          <a:ln w="6350">
            <a:noFill/>
          </a:ln>
          <a:effectLst>
            <a:outerShdw blurRad="76200" dist="165100" dir="2700000" sx="93000" sy="93000" algn="tl" rotWithShape="0">
              <a:srgbClr val="000000">
                <a:alpha val="26000"/>
              </a:srgbClr>
            </a:outerShdw>
          </a:effectLst>
        </p:spPr>
        <p:txBody>
          <a:bodyPr anchor="ctr">
            <a:noAutofit/>
          </a:bodyPr>
          <a:lstStyle/>
          <a:p>
            <a:pPr defTabSz="913930">
              <a:lnSpc>
                <a:spcPts val="5000"/>
              </a:lnSpc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cs typeface="Palatino" charset="0"/>
                <a:sym typeface="Palatino" charset="0"/>
              </a:rPr>
              <a:t>What are S2W Student’s Work Hours?</a:t>
            </a:r>
            <a:endParaRPr lang="en-US" sz="6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68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34" y="1999171"/>
            <a:ext cx="8420942" cy="4397135"/>
          </a:xfrm>
          <a:prstGeom prst="rect">
            <a:avLst/>
          </a:prstGeom>
        </p:spPr>
      </p:pic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45302" y="609599"/>
            <a:ext cx="8077200" cy="1187939"/>
          </a:xfrm>
          <a:noFill/>
          <a:ln w="6350">
            <a:noFill/>
          </a:ln>
          <a:effectLst>
            <a:outerShdw blurRad="76200" dist="165100" dir="2700000" sx="93000" sy="93000" algn="tl" rotWithShape="0">
              <a:srgbClr val="000000">
                <a:alpha val="26000"/>
              </a:srgbClr>
            </a:outerShdw>
          </a:effectLst>
        </p:spPr>
        <p:txBody>
          <a:bodyPr anchor="ctr">
            <a:noAutofit/>
          </a:bodyPr>
          <a:lstStyle/>
          <a:p>
            <a:pPr defTabSz="913930">
              <a:lnSpc>
                <a:spcPts val="5000"/>
              </a:lnSpc>
              <a:spcBef>
                <a:spcPts val="0"/>
              </a:spcBef>
              <a:defRPr/>
            </a:pP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cs typeface="Palatino" charset="0"/>
                <a:sym typeface="Palatino" charset="0"/>
              </a:rPr>
              <a:t>What are S2W Student’s Wages?</a:t>
            </a:r>
            <a:endParaRPr lang="en-US" sz="6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98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894170" y="430476"/>
            <a:ext cx="7643405" cy="1156965"/>
          </a:xfrm>
          <a:noFill/>
          <a:ln w="6350">
            <a:noFill/>
          </a:ln>
          <a:effectLst/>
        </p:spPr>
        <p:txBody>
          <a:bodyPr anchor="ctr">
            <a:noAutofit/>
          </a:bodyPr>
          <a:lstStyle/>
          <a:p>
            <a:pPr defTabSz="913930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990000"/>
                </a:solidFill>
                <a:cs typeface="Palatino" charset="0"/>
                <a:sym typeface="Palatino" charset="0"/>
              </a:rPr>
              <a:t>Working Together Gets Results</a:t>
            </a:r>
            <a:br>
              <a:rPr lang="en-US" b="1" dirty="0" smtClean="0">
                <a:solidFill>
                  <a:srgbClr val="990000"/>
                </a:solidFill>
                <a:cs typeface="Palatino" charset="0"/>
                <a:sym typeface="Palatino" charset="0"/>
              </a:rPr>
            </a:br>
            <a:r>
              <a:rPr lang="en-US" sz="2800" b="1" dirty="0" smtClean="0">
                <a:solidFill>
                  <a:srgbClr val="00059E"/>
                </a:solidFill>
                <a:cs typeface="Palatino" charset="0"/>
                <a:sym typeface="Palatino" charset="0"/>
              </a:rPr>
              <a:t>YouTube: “WiseMovies”</a:t>
            </a:r>
            <a:endParaRPr lang="en-US" dirty="0" smtClean="0">
              <a:solidFill>
                <a:srgbClr val="00059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9853">
            <a:off x="652782" y="1828800"/>
            <a:ext cx="2922481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610" y="3071300"/>
            <a:ext cx="3196173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7558">
            <a:off x="3610008" y="2025810"/>
            <a:ext cx="3264751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478" y="2890520"/>
            <a:ext cx="3091097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26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undgren, Gloria Success Story - Trilliu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585">
            <a:off x="7116813" y="4122147"/>
            <a:ext cx="1628318" cy="2107235"/>
          </a:xfrm>
          <a:prstGeom prst="rect">
            <a:avLst/>
          </a:prstGeom>
          <a:ln>
            <a:solidFill>
              <a:srgbClr val="40008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565">
            <a:off x="5479807" y="4080208"/>
            <a:ext cx="1660475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894170" y="236166"/>
            <a:ext cx="7643405" cy="1156965"/>
          </a:xfrm>
          <a:noFill/>
          <a:ln w="6350">
            <a:noFill/>
          </a:ln>
          <a:effectLst/>
        </p:spPr>
        <p:txBody>
          <a:bodyPr anchor="ctr">
            <a:noAutofit/>
          </a:bodyPr>
          <a:lstStyle/>
          <a:p>
            <a:pPr defTabSz="913930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990000"/>
                </a:solidFill>
                <a:cs typeface="Palatino" charset="0"/>
                <a:sym typeface="Palatino" charset="0"/>
              </a:rPr>
              <a:t>Working Together Gets Results</a:t>
            </a:r>
            <a:br>
              <a:rPr lang="en-US" b="1" dirty="0" smtClean="0">
                <a:solidFill>
                  <a:srgbClr val="990000"/>
                </a:solidFill>
                <a:cs typeface="Palatino" charset="0"/>
                <a:sym typeface="Palatino" charset="0"/>
              </a:rPr>
            </a:br>
            <a:r>
              <a:rPr lang="en-US" sz="2800" b="1" dirty="0" smtClean="0">
                <a:solidFill>
                  <a:srgbClr val="00059E"/>
                </a:solidFill>
                <a:cs typeface="Palatino" charset="0"/>
                <a:sym typeface="Palatino" charset="0"/>
              </a:rPr>
              <a:t>Search “King County School-to-Work”</a:t>
            </a:r>
            <a:endParaRPr lang="en-US" dirty="0" smtClean="0">
              <a:solidFill>
                <a:srgbClr val="00059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7381">
            <a:off x="1098238" y="1677941"/>
            <a:ext cx="1661160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87782">
            <a:off x="4883891" y="1807104"/>
            <a:ext cx="1703772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36015">
            <a:off x="3995649" y="4066647"/>
            <a:ext cx="1650329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32020">
            <a:off x="2285133" y="4021188"/>
            <a:ext cx="1799646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441923">
            <a:off x="6672228" y="1747325"/>
            <a:ext cx="1649704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Turki, Racha Success Story - Trillium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3599">
            <a:off x="674929" y="3927214"/>
            <a:ext cx="1673949" cy="2166286"/>
          </a:xfrm>
          <a:prstGeom prst="rect">
            <a:avLst/>
          </a:prstGeom>
          <a:ln>
            <a:solidFill>
              <a:srgbClr val="400080"/>
            </a:solidFill>
          </a:ln>
        </p:spPr>
      </p:pic>
      <p:pic>
        <p:nvPicPr>
          <p:cNvPr id="14" name="Picture 13" descr="Hemmerling, Anastasia Success Story - Vadis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13" y="1659691"/>
            <a:ext cx="1813503" cy="2346887"/>
          </a:xfrm>
          <a:prstGeom prst="rect">
            <a:avLst/>
          </a:prstGeom>
          <a:ln>
            <a:solidFill>
              <a:srgbClr val="400080"/>
            </a:solidFill>
          </a:ln>
        </p:spPr>
      </p:pic>
      <p:pic>
        <p:nvPicPr>
          <p:cNvPr id="17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73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894170" y="430476"/>
            <a:ext cx="7643405" cy="1156965"/>
          </a:xfrm>
          <a:noFill/>
          <a:ln w="6350">
            <a:noFill/>
          </a:ln>
          <a:effectLst/>
        </p:spPr>
        <p:txBody>
          <a:bodyPr anchor="ctr">
            <a:normAutofit/>
          </a:bodyPr>
          <a:lstStyle/>
          <a:p>
            <a:pPr defTabSz="913930">
              <a:lnSpc>
                <a:spcPts val="4500"/>
              </a:lnSpc>
              <a:spcBef>
                <a:spcPts val="1200"/>
              </a:spcBef>
              <a:defRPr/>
            </a:pPr>
            <a:r>
              <a:rPr lang="en-US" sz="6600" b="1" dirty="0" smtClean="0">
                <a:solidFill>
                  <a:srgbClr val="990000"/>
                </a:solidFill>
                <a:cs typeface="Palatino" charset="0"/>
                <a:sym typeface="Palatino" charset="0"/>
              </a:rPr>
              <a:t>Current Challenges</a:t>
            </a:r>
            <a:endParaRPr lang="en-US" sz="6600" dirty="0" smtClean="0">
              <a:solidFill>
                <a:srgbClr val="99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698" y="1978339"/>
            <a:ext cx="7280347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91440" bIns="91440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00059E"/>
                </a:solidFill>
              </a:rPr>
              <a:t>System Stability &amp; Funding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00059E"/>
                </a:solidFill>
              </a:rPr>
              <a:t>Growing Demands on Capacity</a:t>
            </a:r>
            <a:endParaRPr lang="en-US" sz="3200" b="1" dirty="0">
              <a:solidFill>
                <a:srgbClr val="00059E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00059E"/>
                </a:solidFill>
              </a:rPr>
              <a:t>Ensuring Equitable Outcomes</a:t>
            </a:r>
          </a:p>
        </p:txBody>
      </p:sp>
      <p:pic>
        <p:nvPicPr>
          <p:cNvPr id="5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130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894170" y="430476"/>
            <a:ext cx="7643405" cy="1156965"/>
          </a:xfrm>
          <a:noFill/>
          <a:ln w="6350">
            <a:noFill/>
          </a:ln>
          <a:effectLst/>
        </p:spPr>
        <p:txBody>
          <a:bodyPr anchor="ctr">
            <a:normAutofit/>
          </a:bodyPr>
          <a:lstStyle/>
          <a:p>
            <a:pPr defTabSz="913930">
              <a:lnSpc>
                <a:spcPts val="4500"/>
              </a:lnSpc>
              <a:spcBef>
                <a:spcPts val="1200"/>
              </a:spcBef>
              <a:defRPr/>
            </a:pPr>
            <a:r>
              <a:rPr lang="en-US" sz="6600" b="1" dirty="0" smtClean="0">
                <a:solidFill>
                  <a:srgbClr val="990000"/>
                </a:solidFill>
                <a:cs typeface="Palatino" charset="0"/>
                <a:sym typeface="Palatino" charset="0"/>
              </a:rPr>
              <a:t>Looking Forward</a:t>
            </a:r>
            <a:endParaRPr lang="en-US" sz="6600" dirty="0" smtClean="0">
              <a:solidFill>
                <a:srgbClr val="99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4169" y="1944645"/>
            <a:ext cx="7643405" cy="40626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91440" bIns="91440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00059E"/>
                </a:solidFill>
              </a:rPr>
              <a:t>Strong Partner &amp; Community Support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00059E"/>
                </a:solidFill>
              </a:rPr>
              <a:t>Employment First Values &amp; Policies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00059E"/>
                </a:solidFill>
              </a:rPr>
              <a:t>County Commitment to Equity &amp; Social Justice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3200" b="1" dirty="0" smtClean="0">
                <a:solidFill>
                  <a:srgbClr val="00059E"/>
                </a:solidFill>
              </a:rPr>
              <a:t>Division Leadership &amp; New Capacity Development Position</a:t>
            </a:r>
          </a:p>
        </p:txBody>
      </p:sp>
      <p:pic>
        <p:nvPicPr>
          <p:cNvPr id="5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08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860" y="1377109"/>
            <a:ext cx="4799928" cy="48960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47976" y="6273195"/>
            <a:ext cx="4223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3"/>
              </a:rPr>
              <a:t>Ohio Employment First Transition Framework Evidence Based Predictors Tool</a:t>
            </a:r>
            <a:endParaRPr lang="en-US" sz="1000" dirty="0" smtClean="0"/>
          </a:p>
        </p:txBody>
      </p:sp>
      <p:sp>
        <p:nvSpPr>
          <p:cNvPr id="8" name="Rectangle 1"/>
          <p:cNvSpPr>
            <a:spLocks noGrp="1" noChangeArrowheads="1"/>
          </p:cNvSpPr>
          <p:nvPr>
            <p:ph type="title"/>
          </p:nvPr>
        </p:nvSpPr>
        <p:spPr>
          <a:xfrm>
            <a:off x="615462" y="303476"/>
            <a:ext cx="7922846" cy="1156965"/>
          </a:xfrm>
          <a:noFill/>
          <a:ln w="6350">
            <a:noFill/>
          </a:ln>
          <a:effectLst/>
        </p:spPr>
        <p:txBody>
          <a:bodyPr anchor="ctr">
            <a:noAutofit/>
          </a:bodyPr>
          <a:lstStyle/>
          <a:p>
            <a:pPr defTabSz="913930">
              <a:lnSpc>
                <a:spcPts val="4500"/>
              </a:lnSpc>
              <a:spcBef>
                <a:spcPts val="1200"/>
              </a:spcBef>
              <a:defRPr/>
            </a:pPr>
            <a:r>
              <a:rPr lang="en-US" sz="6000" b="1" dirty="0" smtClean="0">
                <a:solidFill>
                  <a:srgbClr val="990000"/>
                </a:solidFill>
                <a:cs typeface="Palatino" charset="0"/>
                <a:sym typeface="Palatino" charset="0"/>
              </a:rPr>
              <a:t>How is S2W Doing?</a:t>
            </a:r>
            <a:endParaRPr lang="en-US" sz="6000" dirty="0" smtClean="0">
              <a:solidFill>
                <a:srgbClr val="990000"/>
              </a:solidFill>
            </a:endParaRPr>
          </a:p>
        </p:txBody>
      </p:sp>
      <p:pic>
        <p:nvPicPr>
          <p:cNvPr id="6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253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894170" y="257221"/>
            <a:ext cx="7643405" cy="1156965"/>
          </a:xfrm>
          <a:noFill/>
          <a:ln w="6350">
            <a:noFill/>
          </a:ln>
          <a:effectLst/>
        </p:spPr>
        <p:txBody>
          <a:bodyPr anchor="ctr">
            <a:normAutofit/>
          </a:bodyPr>
          <a:lstStyle/>
          <a:p>
            <a:pPr defTabSz="913930">
              <a:lnSpc>
                <a:spcPts val="4500"/>
              </a:lnSpc>
              <a:spcBef>
                <a:spcPts val="1200"/>
              </a:spcBef>
              <a:defRPr/>
            </a:pPr>
            <a:r>
              <a:rPr lang="en-US" sz="6000" b="1" dirty="0" smtClean="0">
                <a:solidFill>
                  <a:srgbClr val="990000"/>
                </a:solidFill>
                <a:cs typeface="Palatino" charset="0"/>
                <a:sym typeface="Palatino" charset="0"/>
              </a:rPr>
              <a:t>How is S2W Doing?</a:t>
            </a:r>
            <a:endParaRPr lang="en-US" sz="6000" dirty="0" smtClean="0">
              <a:solidFill>
                <a:srgbClr val="99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848" y="1935763"/>
            <a:ext cx="19351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hlinkClick r:id="rId3"/>
              </a:rPr>
              <a:t>Predictors of Post-School Success</a:t>
            </a:r>
            <a:endParaRPr lang="en-US" sz="900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719687"/>
              </p:ext>
            </p:extLst>
          </p:nvPr>
        </p:nvGraphicFramePr>
        <p:xfrm>
          <a:off x="2628900" y="1295400"/>
          <a:ext cx="4015674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" name="Document" r:id="rId4" imgW="6505831" imgH="8565532" progId="Word.Document.12">
                  <p:embed/>
                </p:oleObj>
              </mc:Choice>
              <mc:Fallback>
                <p:oleObj name="Document" r:id="rId4" imgW="6505831" imgH="85655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8900" y="1295400"/>
                        <a:ext cx="4015674" cy="5295900"/>
                      </a:xfrm>
                      <a:prstGeom prst="rect">
                        <a:avLst/>
                      </a:prstGeom>
                      <a:solidFill>
                        <a:srgbClr val="FBFAF7">
                          <a:alpha val="41000"/>
                        </a:srgb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48" y="1403457"/>
            <a:ext cx="1842035" cy="44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718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hank-you-word-clou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461"/>
            <a:ext cx="9144000" cy="49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45302" y="430476"/>
            <a:ext cx="8077200" cy="1775707"/>
          </a:xfrm>
          <a:noFill/>
          <a:ln w="6350">
            <a:noFill/>
          </a:ln>
          <a:effectLst>
            <a:outerShdw blurRad="76200" dist="165100" dir="2700000" sx="93000" sy="93000" algn="tl" rotWithShape="0">
              <a:srgbClr val="000000">
                <a:alpha val="26000"/>
              </a:srgbClr>
            </a:outerShdw>
          </a:effectLst>
        </p:spPr>
        <p:txBody>
          <a:bodyPr anchor="ctr">
            <a:normAutofit/>
          </a:bodyPr>
          <a:lstStyle/>
          <a:p>
            <a:pPr defTabSz="913930">
              <a:lnSpc>
                <a:spcPts val="4500"/>
              </a:lnSpc>
              <a:spcBef>
                <a:spcPts val="1200"/>
              </a:spcBef>
              <a:defRPr/>
            </a:pP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Palatino" charset="0"/>
                <a:sym typeface="Palatino" charset="0"/>
              </a:rPr>
              <a:t>What is the King County S2W Program?</a:t>
            </a:r>
            <a:endParaRPr lang="en-US" sz="540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145" y="2209800"/>
            <a:ext cx="7974357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A partnership that connects employment services to students with intellectual and developmental disabilities </a:t>
            </a:r>
            <a:r>
              <a:rPr lang="en-US" sz="3200" i="1" dirty="0" smtClean="0">
                <a:solidFill>
                  <a:srgbClr val="002060"/>
                </a:solidFill>
              </a:rPr>
              <a:t>early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while they are still in their high school transition programs.</a:t>
            </a:r>
          </a:p>
          <a:p>
            <a:pPr algn="ctr"/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00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rtner Hand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" y="1520104"/>
            <a:ext cx="7907644" cy="4431032"/>
          </a:xfrm>
          <a:prstGeom prst="rect">
            <a:avLst/>
          </a:prstGeom>
        </p:spPr>
      </p:pic>
      <p:sp>
        <p:nvSpPr>
          <p:cNvPr id="9219" name="AutoShape 3"/>
          <p:cNvSpPr>
            <a:spLocks/>
          </p:cNvSpPr>
          <p:nvPr/>
        </p:nvSpPr>
        <p:spPr bwMode="auto">
          <a:xfrm>
            <a:off x="607218" y="1402080"/>
            <a:ext cx="7929563" cy="45923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3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/>
        </p:spPr>
        <p:txBody>
          <a:bodyPr lIns="89109" tIns="89109" rIns="89109" bIns="89109" anchor="ctr"/>
          <a:lstStyle/>
          <a:p>
            <a:pPr marL="455593" indent="-455593" defTabSz="91232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MT" charset="0"/>
              <a:buChar char="•"/>
            </a:pPr>
            <a:r>
              <a:rPr lang="en-US" sz="2200" b="1" dirty="0">
                <a:solidFill>
                  <a:srgbClr val="002060"/>
                </a:solidFill>
                <a:ea typeface="ＭＳ Ｐゴシック" charset="0"/>
                <a:cs typeface="Helvetica" charset="0"/>
                <a:sym typeface="Helvetica" charset="0"/>
              </a:rPr>
              <a:t>Students and Families</a:t>
            </a:r>
          </a:p>
          <a:p>
            <a:pPr marL="455593" indent="-455593" defTabSz="91232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MT" charset="0"/>
              <a:buChar char="•"/>
            </a:pPr>
            <a:r>
              <a:rPr lang="en-US" sz="2200" b="1" dirty="0">
                <a:solidFill>
                  <a:srgbClr val="002060"/>
                </a:solidFill>
                <a:ea typeface="ＭＳ Ｐゴシック" charset="0"/>
                <a:cs typeface="Helvetica" charset="0"/>
                <a:sym typeface="Helvetica" charset="0"/>
              </a:rPr>
              <a:t>Employers</a:t>
            </a:r>
            <a:endParaRPr lang="en-US" sz="2200" b="1" dirty="0">
              <a:solidFill>
                <a:srgbClr val="002060"/>
              </a:solidFill>
              <a:ea typeface="ＭＳ Ｐゴシック" charset="0"/>
              <a:cs typeface="Helvetica Light" charset="0"/>
              <a:sym typeface="Helvetica Light" charset="0"/>
            </a:endParaRPr>
          </a:p>
          <a:p>
            <a:pPr marL="455593" indent="-455593" defTabSz="91232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MT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ea typeface="ＭＳ Ｐゴシック" charset="0"/>
                <a:cs typeface="Helvetica" charset="0"/>
                <a:sym typeface="Helvetica" charset="0"/>
              </a:rPr>
              <a:t>Division of Vocational Rehabilitation</a:t>
            </a:r>
          </a:p>
          <a:p>
            <a:pPr marL="455593" indent="-455593" defTabSz="91232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MT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ea typeface="ＭＳ Ｐゴシック" charset="0"/>
                <a:cs typeface="Helvetica" charset="0"/>
                <a:sym typeface="Helvetica" charset="0"/>
              </a:rPr>
              <a:t>Developmental Disabilities Administration</a:t>
            </a:r>
          </a:p>
          <a:p>
            <a:pPr marL="455593" indent="-455593" defTabSz="91232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MT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ea typeface="ＭＳ Ｐゴシック" charset="0"/>
                <a:cs typeface="Helvetica" charset="0"/>
                <a:sym typeface="Helvetica" charset="0"/>
              </a:rPr>
              <a:t>King County School Districts</a:t>
            </a:r>
          </a:p>
          <a:p>
            <a:pPr marL="455593" indent="-455593" defTabSz="91232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MT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ea typeface="ＭＳ Ｐゴシック" charset="0"/>
                <a:cs typeface="Helvetica" charset="0"/>
                <a:sym typeface="Helvetica" charset="0"/>
              </a:rPr>
              <a:t>Employment Service Providers</a:t>
            </a:r>
          </a:p>
          <a:p>
            <a:pPr marL="455593" indent="-455593" defTabSz="91232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MT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ea typeface="ＭＳ Ｐゴシック" charset="0"/>
                <a:cs typeface="Helvetica" charset="0"/>
                <a:sym typeface="Helvetica" charset="0"/>
              </a:rPr>
              <a:t>Technical Assistance</a:t>
            </a:r>
          </a:p>
          <a:p>
            <a:pPr marL="455593" indent="-455593" defTabSz="91232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MT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ea typeface="ＭＳ Ｐゴシック" charset="0"/>
                <a:cs typeface="Helvetica" charset="0"/>
                <a:sym typeface="Helvetica" charset="0"/>
              </a:rPr>
              <a:t>Wise </a:t>
            </a:r>
            <a:r>
              <a:rPr lang="mr-IN" sz="2200" b="1" dirty="0" smtClean="0">
                <a:solidFill>
                  <a:srgbClr val="002060"/>
                </a:solidFill>
                <a:ea typeface="ＭＳ Ｐゴシック" charset="0"/>
                <a:cs typeface="Helvetica" charset="0"/>
                <a:sym typeface="Helvetica" charset="0"/>
              </a:rPr>
              <a:t>–</a:t>
            </a:r>
            <a:r>
              <a:rPr lang="en-US" sz="2200" b="1" dirty="0" smtClean="0">
                <a:solidFill>
                  <a:srgbClr val="002060"/>
                </a:solidFill>
                <a:ea typeface="ＭＳ Ｐゴシック" charset="0"/>
                <a:cs typeface="Helvetica" charset="0"/>
                <a:sym typeface="Helvetica" charset="0"/>
              </a:rPr>
              <a:t> Partners for Work Program</a:t>
            </a:r>
          </a:p>
          <a:p>
            <a:pPr marL="455593" indent="-455593" defTabSz="912320" fontAlgn="base" hangingPunct="0">
              <a:spcBef>
                <a:spcPts val="600"/>
              </a:spcBef>
              <a:spcAft>
                <a:spcPts val="600"/>
              </a:spcAft>
              <a:buSzPct val="100000"/>
              <a:buFont typeface="ArialMT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ea typeface="ＭＳ Ｐゴシック" charset="0"/>
                <a:cs typeface="Helvetica" charset="0"/>
                <a:sym typeface="Helvetica" charset="0"/>
              </a:rPr>
              <a:t>Family Advocacy Organizations</a:t>
            </a:r>
          </a:p>
        </p:txBody>
      </p:sp>
      <p:sp>
        <p:nvSpPr>
          <p:cNvPr id="9220" name="Rectangle 4"/>
          <p:cNvSpPr>
            <a:spLocks/>
          </p:cNvSpPr>
          <p:nvPr/>
        </p:nvSpPr>
        <p:spPr bwMode="auto">
          <a:xfrm>
            <a:off x="838200" y="6025698"/>
            <a:ext cx="7180585" cy="52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algn="ctr" defTabSz="912320" fontAlgn="base" hangingPunct="0">
              <a:lnSpc>
                <a:spcPts val="5765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400080"/>
                </a:solidFill>
                <a:latin typeface="+mj-lt"/>
                <a:ea typeface="ＭＳ Ｐゴシック" charset="0"/>
                <a:cs typeface="Palatino" charset="0"/>
                <a:sym typeface="Palatino" charset="0"/>
              </a:rPr>
              <a:t>Partnership + Results Has Led To System Change</a:t>
            </a:r>
            <a:endParaRPr lang="en-US" sz="1600" b="1" dirty="0">
              <a:solidFill>
                <a:srgbClr val="400080"/>
              </a:solidFill>
              <a:latin typeface="+mj-lt"/>
              <a:ea typeface="ＭＳ Ｐゴシック" charset="0"/>
              <a:cs typeface="Helvetica Light" charset="0"/>
              <a:sym typeface="Helvetica Light" charset="0"/>
            </a:endParaRPr>
          </a:p>
        </p:txBody>
      </p:sp>
      <p:pic>
        <p:nvPicPr>
          <p:cNvPr id="8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6570" y="359508"/>
            <a:ext cx="8229823" cy="853232"/>
          </a:xfrm>
          <a:effectLst/>
        </p:spPr>
        <p:txBody>
          <a:bodyPr lIns="0" tIns="0" rIns="0" bIns="0" anchor="b">
            <a:normAutofit/>
          </a:bodyPr>
          <a:lstStyle/>
          <a:p>
            <a:pPr defTabSz="912320">
              <a:lnSpc>
                <a:spcPts val="5765"/>
              </a:lnSpc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cs typeface="Helvetica" charset="0"/>
                <a:sym typeface="Helvetica" charset="0"/>
              </a:rPr>
              <a:t>S2W Partnership</a:t>
            </a: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75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08867"/>
            <a:ext cx="8265302" cy="1775707"/>
          </a:xfrm>
          <a:noFill/>
          <a:ln w="6350">
            <a:noFill/>
          </a:ln>
          <a:effectLst>
            <a:outerShdw blurRad="76200" dist="165100" dir="2700000" sx="93000" sy="93000" algn="tl" rotWithShape="0">
              <a:srgbClr val="000000">
                <a:alpha val="26000"/>
              </a:srgbClr>
            </a:outerShdw>
          </a:effectLst>
        </p:spPr>
        <p:txBody>
          <a:bodyPr anchor="ctr">
            <a:normAutofit/>
          </a:bodyPr>
          <a:lstStyle/>
          <a:p>
            <a:pPr defTabSz="913930">
              <a:lnSpc>
                <a:spcPts val="4500"/>
              </a:lnSpc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Palatino" charset="0"/>
                <a:sym typeface="Palatino" charset="0"/>
              </a:rPr>
              <a:t>What is the Goal of S2W?</a:t>
            </a:r>
            <a:endParaRPr lang="en-US" sz="600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144" y="2057574"/>
            <a:ext cx="7710055" cy="3877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274320" bIns="274320" rtlCol="0" anchor="ctr" anchorCtr="1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Assist students with intellectual and developmental disabilities 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to obtain paid employment </a:t>
            </a:r>
          </a:p>
          <a:p>
            <a:pPr algn="ctr"/>
            <a:r>
              <a:rPr lang="en-US" sz="3600" u="sng" dirty="0" smtClean="0">
                <a:solidFill>
                  <a:srgbClr val="002060"/>
                </a:solidFill>
              </a:rPr>
              <a:t>prior</a:t>
            </a:r>
            <a:r>
              <a:rPr lang="en-US" sz="3600" dirty="0" smtClean="0">
                <a:solidFill>
                  <a:srgbClr val="002060"/>
                </a:solidFill>
              </a:rPr>
              <a:t> to exiting their 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high school transition programs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at age 21</a:t>
            </a:r>
          </a:p>
        </p:txBody>
      </p:sp>
      <p:pic>
        <p:nvPicPr>
          <p:cNvPr id="5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686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45302" y="430476"/>
            <a:ext cx="8077200" cy="1775707"/>
          </a:xfrm>
          <a:noFill/>
          <a:ln w="6350">
            <a:noFill/>
          </a:ln>
          <a:effectLst>
            <a:outerShdw blurRad="76200" dist="165100" dir="2700000" sx="93000" sy="93000" algn="tl" rotWithShape="0">
              <a:srgbClr val="000000">
                <a:alpha val="26000"/>
              </a:srgbClr>
            </a:outerShdw>
          </a:effectLst>
        </p:spPr>
        <p:txBody>
          <a:bodyPr anchor="ctr">
            <a:normAutofit/>
          </a:bodyPr>
          <a:lstStyle/>
          <a:p>
            <a:pPr defTabSz="913930">
              <a:lnSpc>
                <a:spcPts val="4500"/>
              </a:lnSpc>
              <a:spcBef>
                <a:spcPts val="1200"/>
              </a:spcBef>
              <a:defRPr/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cs typeface="Palatino" charset="0"/>
                <a:sym typeface="Palatino" charset="0"/>
              </a:rPr>
              <a:t>What Are Employment Services?</a:t>
            </a:r>
            <a:endParaRPr lang="en-US" sz="6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144" y="2209800"/>
            <a:ext cx="7974357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5760" rtlCol="0" anchor="ctr">
            <a:spAutoFit/>
          </a:bodyPr>
          <a:lstStyle/>
          <a:p>
            <a:endParaRPr lang="en-US" sz="3600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Added or customized support the student needs to get and keep a job: employed by a business(s) at minimum </a:t>
            </a:r>
            <a:r>
              <a:rPr lang="en-US" sz="3600" dirty="0">
                <a:solidFill>
                  <a:srgbClr val="002060"/>
                </a:solidFill>
                <a:latin typeface="+mj-lt"/>
              </a:rPr>
              <a:t>wage or higher</a:t>
            </a:r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endParaRPr lang="en-US" sz="3600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6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4549615" y="4664617"/>
            <a:ext cx="4254060" cy="1168539"/>
          </a:xfrm>
          <a:prstGeom prst="wedgeEllipseCallout">
            <a:avLst>
              <a:gd name="adj1" fmla="val -58718"/>
              <a:gd name="adj2" fmla="val -53650"/>
            </a:avLst>
          </a:prstGeom>
          <a:solidFill>
            <a:srgbClr val="92D050">
              <a:alpha val="69804"/>
            </a:srgbClr>
          </a:solidFill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sz="1200" kern="0" dirty="0" smtClean="0">
                <a:solidFill>
                  <a:sysClr val="windowText" lastClr="000000">
                    <a:lumMod val="95000"/>
                    <a:lumOff val="5000"/>
                  </a:sysClr>
                </a:solidFill>
              </a:rPr>
              <a:t>Includes requirements for customary wage, typical levels of interaction with those without disabilities, and similar access to advancement</a:t>
            </a:r>
            <a:endParaRPr lang="en-US" sz="1200" kern="0" dirty="0">
              <a:solidFill>
                <a:sysClr val="windowText" lastClr="000000">
                  <a:lumMod val="95000"/>
                  <a:lumOff val="5000"/>
                </a:sys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65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45302" y="609599"/>
            <a:ext cx="8077200" cy="990601"/>
          </a:xfrm>
          <a:noFill/>
          <a:ln w="6350">
            <a:noFill/>
          </a:ln>
          <a:effectLst>
            <a:outerShdw blurRad="76200" dist="165100" dir="2700000" sx="93000" sy="93000" algn="tl" rotWithShape="0">
              <a:srgbClr val="000000">
                <a:alpha val="26000"/>
              </a:srgbClr>
            </a:outerShdw>
          </a:effectLst>
        </p:spPr>
        <p:txBody>
          <a:bodyPr anchor="ctr">
            <a:normAutofit fontScale="90000"/>
          </a:bodyPr>
          <a:lstStyle/>
          <a:p>
            <a:pPr defTabSz="913930">
              <a:lnSpc>
                <a:spcPts val="4500"/>
              </a:lnSpc>
              <a:spcBef>
                <a:spcPts val="1200"/>
              </a:spcBef>
              <a:defRPr/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cs typeface="Palatino" charset="0"/>
                <a:sym typeface="Palatino" charset="0"/>
              </a:rPr>
              <a:t>Who Does S2W Serve?</a:t>
            </a:r>
            <a:endParaRPr lang="en-US" sz="7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AutoShape 3"/>
          <p:cNvSpPr>
            <a:spLocks/>
          </p:cNvSpPr>
          <p:nvPr/>
        </p:nvSpPr>
        <p:spPr bwMode="auto">
          <a:xfrm>
            <a:off x="576385" y="1538644"/>
            <a:ext cx="7961190" cy="4503549"/>
          </a:xfrm>
          <a:custGeom>
            <a:avLst/>
            <a:gdLst>
              <a:gd name="T0" fmla="*/ 3962400 w 21600"/>
              <a:gd name="T1" fmla="*/ 1961356 h 21600"/>
              <a:gd name="T2" fmla="*/ 3962400 w 21600"/>
              <a:gd name="T3" fmla="*/ 1961356 h 21600"/>
              <a:gd name="T4" fmla="*/ 3962400 w 21600"/>
              <a:gd name="T5" fmla="*/ 1961356 h 21600"/>
              <a:gd name="T6" fmla="*/ 3962400 w 21600"/>
              <a:gd name="T7" fmla="*/ 196135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lIns="126877" tIns="126877" rIns="126877" bIns="126877" anchor="ctr">
            <a:spAutoFit/>
          </a:bodyPr>
          <a:lstStyle/>
          <a:p>
            <a:pPr marL="342571" indent="-342571" defTabSz="913509"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Want to Work / Working is a Priority</a:t>
            </a:r>
          </a:p>
          <a:p>
            <a:pPr marL="342571" indent="-342571" defTabSz="913509">
              <a:buSzPct val="100000"/>
              <a:buFont typeface="Arial"/>
              <a:buChar char="•"/>
            </a:pPr>
            <a:endParaRPr lang="en-US" dirty="0" smtClean="0">
              <a:solidFill>
                <a:srgbClr val="002060"/>
              </a:solidFill>
              <a:latin typeface="+mj-lt"/>
              <a:cs typeface="Helvetica" charset="0"/>
              <a:sym typeface="Helvetica" charset="0"/>
            </a:endParaRPr>
          </a:p>
          <a:p>
            <a:pPr marL="342571" indent="-342571" defTabSz="913509"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King County Resident</a:t>
            </a:r>
          </a:p>
          <a:p>
            <a:pPr marL="799321" lvl="2" indent="-342571" defTabSz="913509">
              <a:buSzPct val="100000"/>
              <a:buFont typeface="Courier New"/>
              <a:buChar char="o"/>
            </a:pPr>
            <a:r>
              <a:rPr lang="en-US" sz="1600" i="1" dirty="0">
                <a:solidFill>
                  <a:srgbClr val="002060"/>
                </a:solidFill>
                <a:cs typeface="Helvetica" charset="0"/>
                <a:sym typeface="Helvetica" charset="0"/>
              </a:rPr>
              <a:t>Some Partnering to Serve Students in Cross-County Districts</a:t>
            </a:r>
            <a:endParaRPr lang="en-US" sz="1400" dirty="0">
              <a:solidFill>
                <a:srgbClr val="002060"/>
              </a:solidFill>
              <a:latin typeface="+mj-lt"/>
              <a:cs typeface="Helvetica" charset="0"/>
              <a:sym typeface="Helvetica" charset="0"/>
            </a:endParaRPr>
          </a:p>
          <a:p>
            <a:pPr marL="342571" indent="-342571" defTabSz="913509">
              <a:buSzPct val="100000"/>
              <a:buFont typeface="Arial"/>
              <a:buChar char="•"/>
            </a:pPr>
            <a:endParaRPr lang="en-US" sz="1600" dirty="0" smtClean="0">
              <a:solidFill>
                <a:srgbClr val="002060"/>
              </a:solidFill>
              <a:latin typeface="+mj-lt"/>
              <a:cs typeface="Helvetica" charset="0"/>
              <a:sym typeface="Helvetica" charset="0"/>
            </a:endParaRPr>
          </a:p>
          <a:p>
            <a:pPr marL="342571" indent="-342571" defTabSz="913509"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WA </a:t>
            </a:r>
            <a:r>
              <a:rPr lang="en-US" sz="2000" dirty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State 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Developmental Disabilities Administration Client</a:t>
            </a:r>
            <a:endParaRPr lang="en-US" dirty="0">
              <a:solidFill>
                <a:srgbClr val="002060"/>
              </a:solidFill>
              <a:latin typeface="+mj-lt"/>
              <a:cs typeface="Helvetica" charset="0"/>
              <a:sym typeface="Helvetica" charset="0"/>
            </a:endParaRPr>
          </a:p>
          <a:p>
            <a:pPr marL="342571" indent="-342571" defTabSz="913509">
              <a:buSzPct val="100000"/>
              <a:buFont typeface="Arial"/>
              <a:buChar char="•"/>
            </a:pPr>
            <a:endParaRPr lang="en-US" dirty="0">
              <a:solidFill>
                <a:srgbClr val="002060"/>
              </a:solidFill>
              <a:latin typeface="+mj-lt"/>
              <a:cs typeface="Helvetica" charset="0"/>
              <a:sym typeface="Helvetica" charset="0"/>
            </a:endParaRPr>
          </a:p>
          <a:p>
            <a:pPr marL="342571" indent="-342571" defTabSz="913509">
              <a:buSzPct val="100000"/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Enrolled in WA State Division of Vocational Rehabilitation</a:t>
            </a:r>
          </a:p>
          <a:p>
            <a:pPr marL="799321" lvl="2" indent="-342571" defTabSz="913509">
              <a:buSzPct val="100000"/>
              <a:buFont typeface="Courier New"/>
              <a:buChar char="o"/>
            </a:pPr>
            <a:r>
              <a:rPr lang="en-US" sz="1600" i="1" dirty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Now Providing Referrals Fall of Student’s 2</a:t>
            </a:r>
            <a:r>
              <a:rPr lang="en-US" sz="1600" i="1" baseline="30000" dirty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nd</a:t>
            </a:r>
            <a:r>
              <a:rPr lang="en-US" sz="1600" i="1" dirty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 to Last Year</a:t>
            </a:r>
          </a:p>
          <a:p>
            <a:pPr marL="342571" indent="-342571" defTabSz="913509">
              <a:buSzPct val="100000"/>
              <a:buFont typeface="Arial"/>
              <a:buChar char="•"/>
            </a:pPr>
            <a:endParaRPr lang="en-US" sz="2000" dirty="0" smtClean="0">
              <a:solidFill>
                <a:srgbClr val="002060"/>
              </a:solidFill>
              <a:latin typeface="+mj-lt"/>
              <a:cs typeface="Helvetica" charset="0"/>
              <a:sym typeface="Helvetica" charset="0"/>
            </a:endParaRPr>
          </a:p>
          <a:p>
            <a:pPr marL="342571" indent="-342571" defTabSz="913509"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Last </a:t>
            </a:r>
            <a:r>
              <a:rPr lang="en-US" sz="2000" dirty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Year of Transition (Age 21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) Who Want to Work</a:t>
            </a:r>
            <a:endParaRPr lang="en-US" sz="2000" dirty="0">
              <a:solidFill>
                <a:srgbClr val="002060"/>
              </a:solidFill>
              <a:latin typeface="+mj-lt"/>
              <a:cs typeface="Helvetica" charset="0"/>
              <a:sym typeface="Helvetica" charset="0"/>
            </a:endParaRPr>
          </a:p>
          <a:p>
            <a:pPr marL="799321" lvl="2" indent="-342571" defTabSz="913509">
              <a:buSzPct val="100000"/>
              <a:buFont typeface="Courier New"/>
              <a:buChar char="o"/>
            </a:pPr>
            <a:r>
              <a:rPr lang="en-US" sz="1600" i="1" dirty="0" smtClean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Some Younger Students per Agreements with School Districts</a:t>
            </a:r>
            <a:endParaRPr lang="en-US" sz="1400" dirty="0">
              <a:solidFill>
                <a:srgbClr val="002060"/>
              </a:solidFill>
              <a:latin typeface="+mj-lt"/>
              <a:cs typeface="Helvetica" charset="0"/>
              <a:sym typeface="Helvetica" charset="0"/>
            </a:endParaRPr>
          </a:p>
          <a:p>
            <a:pPr marL="342571" indent="-342571" defTabSz="913509">
              <a:buSzPct val="100000"/>
              <a:buFont typeface="Arial"/>
              <a:buChar char="•"/>
            </a:pPr>
            <a:endParaRPr lang="en-US" sz="1600" dirty="0">
              <a:solidFill>
                <a:srgbClr val="002060"/>
              </a:solidFill>
              <a:latin typeface="+mj-lt"/>
              <a:cs typeface="Helvetica" charset="0"/>
              <a:sym typeface="Helvetica" charset="0"/>
            </a:endParaRPr>
          </a:p>
          <a:p>
            <a:pPr marL="342571" indent="-342571" defTabSz="913509"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Has or Will Obtain Medicaid Based on Disability</a:t>
            </a:r>
          </a:p>
          <a:p>
            <a:pPr marL="799321" lvl="2" indent="-342571" defTabSz="913509">
              <a:buSzPct val="100000"/>
              <a:buFont typeface="Courier New"/>
              <a:buChar char="o"/>
            </a:pPr>
            <a:r>
              <a:rPr lang="en-US" sz="1600" i="1" dirty="0" smtClean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No Later than Exiting School or Job Stabilization if post-June</a:t>
            </a:r>
            <a:endParaRPr lang="en-US" sz="1600" i="1" dirty="0">
              <a:solidFill>
                <a:srgbClr val="002060"/>
              </a:solidFill>
              <a:latin typeface="+mj-lt"/>
              <a:cs typeface="Helvetica" charset="0"/>
              <a:sym typeface="Helvetica" charset="0"/>
            </a:endParaRPr>
          </a:p>
        </p:txBody>
      </p:sp>
      <p:pic>
        <p:nvPicPr>
          <p:cNvPr id="6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234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45302" y="609599"/>
            <a:ext cx="8077200" cy="1187939"/>
          </a:xfrm>
          <a:noFill/>
          <a:ln w="6350">
            <a:noFill/>
          </a:ln>
          <a:effectLst>
            <a:outerShdw blurRad="76200" dist="165100" dir="2700000" sx="93000" sy="93000" algn="tl" rotWithShape="0">
              <a:srgbClr val="000000">
                <a:alpha val="26000"/>
              </a:srgbClr>
            </a:outerShdw>
          </a:effectLst>
        </p:spPr>
        <p:txBody>
          <a:bodyPr anchor="ctr">
            <a:noAutofit/>
          </a:bodyPr>
          <a:lstStyle/>
          <a:p>
            <a:pPr defTabSz="913930">
              <a:lnSpc>
                <a:spcPts val="6200"/>
              </a:lnSpc>
              <a:spcBef>
                <a:spcPts val="0"/>
              </a:spcBef>
              <a:defRPr/>
            </a:pPr>
            <a:r>
              <a:rPr lang="en-US" sz="5600" b="1" dirty="0" smtClean="0">
                <a:solidFill>
                  <a:schemeClr val="accent2">
                    <a:lumMod val="75000"/>
                  </a:schemeClr>
                </a:solidFill>
                <a:cs typeface="Palatino" charset="0"/>
                <a:sym typeface="Palatino" charset="0"/>
              </a:rPr>
              <a:t>S2W’s Service Approaches</a:t>
            </a:r>
            <a:endParaRPr lang="en-US" sz="56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AutoShape 3"/>
          <p:cNvSpPr>
            <a:spLocks/>
          </p:cNvSpPr>
          <p:nvPr/>
        </p:nvSpPr>
        <p:spPr bwMode="auto">
          <a:xfrm>
            <a:off x="576385" y="2171751"/>
            <a:ext cx="7961190" cy="3764885"/>
          </a:xfrm>
          <a:custGeom>
            <a:avLst/>
            <a:gdLst>
              <a:gd name="T0" fmla="*/ 3962400 w 21600"/>
              <a:gd name="T1" fmla="*/ 1961356 h 21600"/>
              <a:gd name="T2" fmla="*/ 3962400 w 21600"/>
              <a:gd name="T3" fmla="*/ 1961356 h 21600"/>
              <a:gd name="T4" fmla="*/ 3962400 w 21600"/>
              <a:gd name="T5" fmla="*/ 1961356 h 21600"/>
              <a:gd name="T6" fmla="*/ 3962400 w 21600"/>
              <a:gd name="T7" fmla="*/ 196135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lIns="126877" tIns="126877" rIns="126877" bIns="126877" anchor="ctr">
            <a:spAutoFit/>
          </a:bodyPr>
          <a:lstStyle/>
          <a:p>
            <a:pPr marL="342571" indent="-342571" defTabSz="913509">
              <a:spcBef>
                <a:spcPts val="600"/>
              </a:spcBef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General S2W Model</a:t>
            </a:r>
          </a:p>
          <a:p>
            <a:pPr marL="800100" lvl="1" indent="-342900" defTabSz="913509">
              <a:buSzPct val="100000"/>
              <a:buFont typeface="Courier New"/>
              <a:buChar char="o"/>
            </a:pPr>
            <a:r>
              <a:rPr lang="en-US" sz="1600" dirty="0" smtClean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Original Approach Open to All</a:t>
            </a:r>
          </a:p>
          <a:p>
            <a:pPr marL="342571" indent="-342571" defTabSz="913509">
              <a:spcBef>
                <a:spcPts val="1200"/>
              </a:spcBef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District Model</a:t>
            </a:r>
          </a:p>
          <a:p>
            <a:pPr marL="800100" lvl="1" indent="-342900" defTabSz="913509">
              <a:buSzPct val="100000"/>
              <a:buFont typeface="Courier New"/>
              <a:buChar char="o"/>
            </a:pPr>
            <a:r>
              <a:rPr lang="en-US" sz="1600" dirty="0" smtClean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School Districts Co-Fund Working with 1 Employment Agency Embedded in Their Transition Program</a:t>
            </a:r>
          </a:p>
          <a:p>
            <a:pPr marL="342571" indent="-342571" defTabSz="913509">
              <a:spcBef>
                <a:spcPts val="600"/>
              </a:spcBef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Agency Collaboration Model</a:t>
            </a:r>
          </a:p>
          <a:p>
            <a:pPr marL="800100" lvl="1" indent="-342900" defTabSz="913509">
              <a:buSzPct val="100000"/>
              <a:buFont typeface="Courier New"/>
              <a:buChar char="o"/>
            </a:pPr>
            <a:r>
              <a:rPr lang="en-US" sz="1600" dirty="0" smtClean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School Districts Co-Fund Earlier Services and Built In Technical Assistance for Students Identified as Needing More Intensive Supports</a:t>
            </a:r>
          </a:p>
          <a:p>
            <a:pPr marL="342571" indent="-342571" defTabSz="913509">
              <a:spcBef>
                <a:spcPts val="600"/>
              </a:spcBef>
              <a:buSzPct val="100000"/>
              <a:buFont typeface="Arial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Funding Employment Services Within Partnering Programs</a:t>
            </a:r>
          </a:p>
          <a:p>
            <a:pPr marL="800100" lvl="1" indent="-342900" defTabSz="913509">
              <a:buSzPct val="100000"/>
              <a:buFont typeface="Courier New"/>
              <a:buChar char="o"/>
            </a:pPr>
            <a:r>
              <a:rPr lang="en-US" sz="1600" dirty="0" smtClean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Project SEARCH</a:t>
            </a:r>
          </a:p>
          <a:p>
            <a:pPr marL="800100" lvl="1" indent="-342900" defTabSz="913509">
              <a:buSzPct val="100000"/>
              <a:buFont typeface="Courier New"/>
              <a:buChar char="o"/>
            </a:pPr>
            <a:r>
              <a:rPr lang="en-US" sz="1600" dirty="0" smtClean="0">
                <a:solidFill>
                  <a:srgbClr val="002060"/>
                </a:solidFill>
                <a:latin typeface="+mj-lt"/>
                <a:cs typeface="Helvetica" charset="0"/>
                <a:sym typeface="Helvetica" charset="0"/>
              </a:rPr>
              <a:t>Highline ACHIEVE</a:t>
            </a:r>
            <a:endParaRPr lang="en-US" sz="1200" dirty="0">
              <a:solidFill>
                <a:srgbClr val="002060"/>
              </a:solidFill>
              <a:latin typeface="+mj-lt"/>
              <a:cs typeface="Helvetica" charset="0"/>
              <a:sym typeface="Helvetica" charset="0"/>
            </a:endParaRPr>
          </a:p>
        </p:txBody>
      </p:sp>
      <p:pic>
        <p:nvPicPr>
          <p:cNvPr id="6" name="Picture 2" descr="C:\Users\harte\AppData\Local\Microsoft\Windows\Temporary Internet Files\Content.Outlook\MDTANNEH\horiz_transb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75" y="6396306"/>
            <a:ext cx="1219200" cy="2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55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924</Words>
  <Application>Microsoft Office PowerPoint</Application>
  <PresentationFormat>On-screen Show (4:3)</PresentationFormat>
  <Paragraphs>226</Paragraphs>
  <Slides>38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ＭＳ Ｐゴシック</vt:lpstr>
      <vt:lpstr>Arial</vt:lpstr>
      <vt:lpstr>ArialMT</vt:lpstr>
      <vt:lpstr>Calibri</vt:lpstr>
      <vt:lpstr>Courier New</vt:lpstr>
      <vt:lpstr>Helvetica</vt:lpstr>
      <vt:lpstr>Helvetica Light</vt:lpstr>
      <vt:lpstr>Palatino</vt:lpstr>
      <vt:lpstr>Palatino Linotype</vt:lpstr>
      <vt:lpstr>Wingdings</vt:lpstr>
      <vt:lpstr>Office Theme</vt:lpstr>
      <vt:lpstr>Document</vt:lpstr>
      <vt:lpstr>PowerPoint Presentation</vt:lpstr>
      <vt:lpstr>Your School-to-Work Team</vt:lpstr>
      <vt:lpstr>Our Aim for Today</vt:lpstr>
      <vt:lpstr>What is the King County S2W Program?</vt:lpstr>
      <vt:lpstr>S2W Partnership</vt:lpstr>
      <vt:lpstr>What is the Goal of S2W?</vt:lpstr>
      <vt:lpstr>What Are Employment Services?</vt:lpstr>
      <vt:lpstr>Who Does S2W Serve?</vt:lpstr>
      <vt:lpstr>S2W’s Service Approaches</vt:lpstr>
      <vt:lpstr>S2W’s Primary Program Functions</vt:lpstr>
      <vt:lpstr>PowerPoint Presentation</vt:lpstr>
      <vt:lpstr>S2W Guiding Values</vt:lpstr>
      <vt:lpstr>Work Experience The Big Predictor</vt:lpstr>
      <vt:lpstr>S2W Embodies Employment First</vt:lpstr>
      <vt:lpstr>PowerPoint Presentation</vt:lpstr>
      <vt:lpstr>PowerPoint Presentation</vt:lpstr>
      <vt:lpstr>PowerPoint Presentation</vt:lpstr>
      <vt:lpstr>Before S2W</vt:lpstr>
      <vt:lpstr>National Employment for People with I/DD</vt:lpstr>
      <vt:lpstr>National Employment for People with I/DD</vt:lpstr>
      <vt:lpstr>PowerPoint Presentation</vt:lpstr>
      <vt:lpstr>PowerPoint Presentation</vt:lpstr>
      <vt:lpstr>How Well is S2W Reaching Eligible Students?</vt:lpstr>
      <vt:lpstr>How Well is S2W Increasing Numbers Served?</vt:lpstr>
      <vt:lpstr>How Well is S2W Reaching More Diverse Communities</vt:lpstr>
      <vt:lpstr>How Well is S2W Increasing Services to More Diverse Communities?</vt:lpstr>
      <vt:lpstr>How Well is S2W Serving Students By Acuity?</vt:lpstr>
      <vt:lpstr>How Well Is S2W Supporting Students to Achieve Job Starts?</vt:lpstr>
      <vt:lpstr>Who is Working 6 Months After School Ends?</vt:lpstr>
      <vt:lpstr>What are S2W Student’s Work Hours?</vt:lpstr>
      <vt:lpstr>What are S2W Student’s Wages?</vt:lpstr>
      <vt:lpstr>Working Together Gets Results YouTube: “WiseMovies”</vt:lpstr>
      <vt:lpstr>Working Together Gets Results Search “King County School-to-Work”</vt:lpstr>
      <vt:lpstr>Current Challenges</vt:lpstr>
      <vt:lpstr>Looking Forward</vt:lpstr>
      <vt:lpstr>How is S2W Doing?</vt:lpstr>
      <vt:lpstr>How is S2W Doing?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Wilson</dc:creator>
  <cp:lastModifiedBy>Monday, Michaelle</cp:lastModifiedBy>
  <cp:revision>218</cp:revision>
  <dcterms:created xsi:type="dcterms:W3CDTF">2019-02-03T17:07:51Z</dcterms:created>
  <dcterms:modified xsi:type="dcterms:W3CDTF">2019-02-26T17:50:16Z</dcterms:modified>
</cp:coreProperties>
</file>