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12"/>
  </p:notesMasterIdLst>
  <p:handoutMasterIdLst>
    <p:handoutMasterId r:id="rId13"/>
  </p:handoutMasterIdLst>
  <p:sldIdLst>
    <p:sldId id="294" r:id="rId3"/>
    <p:sldId id="263" r:id="rId4"/>
    <p:sldId id="276" r:id="rId5"/>
    <p:sldId id="277" r:id="rId6"/>
    <p:sldId id="281" r:id="rId7"/>
    <p:sldId id="287" r:id="rId8"/>
    <p:sldId id="288" r:id="rId9"/>
    <p:sldId id="290" r:id="rId10"/>
    <p:sldId id="292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227" autoAdjust="0"/>
  </p:normalViewPr>
  <p:slideViewPr>
    <p:cSldViewPr>
      <p:cViewPr varScale="1">
        <p:scale>
          <a:sx n="100" d="100"/>
          <a:sy n="100" d="100"/>
        </p:scale>
        <p:origin x="990" y="9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guyentha\OneDrive%20-%20King%20County\Desktop\For%20Dan\CFJC-Presentation-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guyentha\OneDrive%20-%20King%20County\Desktop\For%20Dan\CFJC-Presentation-data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16"/>
            <c:spPr>
              <a:solidFill>
                <a:srgbClr val="C2E49C"/>
              </a:soli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1-B4DE-42C9-B341-BAF42693F476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3-B4DE-42C9-B341-BAF42693F476}"/>
              </c:ext>
            </c:extLst>
          </c:dPt>
          <c:dLbls>
            <c:dLbl>
              <c:idx val="0"/>
              <c:layout>
                <c:manualLayout>
                  <c:x val="-3.5492838610696208E-2"/>
                  <c:y val="0.365874344992845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800" dirty="0" smtClean="0">
                        <a:solidFill>
                          <a:schemeClr val="tx1"/>
                        </a:solidFill>
                      </a:rPr>
                      <a:t>Prime Contractor</a:t>
                    </a:r>
                    <a:endParaRPr lang="en-US" sz="1800" baseline="0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800" baseline="0" dirty="0" smtClean="0">
                        <a:solidFill>
                          <a:schemeClr val="tx1"/>
                        </a:solidFill>
                      </a:rPr>
                      <a:t>$108.5M</a:t>
                    </a:r>
                    <a:endParaRPr lang="en-US" sz="18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17747359342495"/>
                      <c:h val="0.233833402734732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4DE-42C9-B341-BAF42693F476}"/>
                </c:ext>
              </c:extLst>
            </c:dLbl>
            <c:dLbl>
              <c:idx val="1"/>
              <c:layout>
                <c:manualLayout>
                  <c:x val="-3.4417215925008585E-2"/>
                  <c:y val="-0.32012864302188476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Small Contractors</a:t>
                    </a:r>
                    <a:endParaRPr lang="en-US" sz="1600" baseline="0" dirty="0" smtClean="0"/>
                  </a:p>
                  <a:p>
                    <a:r>
                      <a:rPr lang="en-US" sz="1800" baseline="0" dirty="0" smtClean="0"/>
                      <a:t>$15M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42752482968386"/>
                      <c:h val="0.253063899528759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4DE-42C9-B341-BAF42693F4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'Small Biz Participation'!$C$18:$C$19</c:f>
              <c:strCache>
                <c:ptCount val="2"/>
                <c:pt idx="0">
                  <c:v>Dollars Paid to Prime</c:v>
                </c:pt>
                <c:pt idx="1">
                  <c:v>Dollars Paid to Certified Firms</c:v>
                </c:pt>
              </c:strCache>
            </c:strRef>
          </c:cat>
          <c:val>
            <c:numRef>
              <c:f>'Small Biz Participation'!$D$18:$D$19</c:f>
              <c:numCache>
                <c:formatCode>0.0%</c:formatCode>
                <c:ptCount val="2"/>
                <c:pt idx="0">
                  <c:v>0.84802329162512557</c:v>
                </c:pt>
                <c:pt idx="1">
                  <c:v>0.1519767083748744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DE-42C9-B341-BAF42693F476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117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SCS,</a:t>
            </a:r>
            <a:r>
              <a:rPr lang="en-US" sz="20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MBE &amp; WBE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9230095082397544"/>
          <c:y val="1.79564689946922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851989287239221"/>
          <c:y val="0.18465282746048398"/>
          <c:w val="0.63145104078923542"/>
          <c:h val="0.71650505844571444"/>
        </c:manualLayout>
      </c:layout>
      <c:pieChart>
        <c:varyColors val="1"/>
        <c:ser>
          <c:idx val="0"/>
          <c:order val="0"/>
          <c:explosion val="4"/>
          <c:dPt>
            <c:idx val="0"/>
            <c:bubble3D val="0"/>
            <c:explosion val="12"/>
            <c:spPr>
              <a:solidFill>
                <a:srgbClr val="FFFF00"/>
              </a:soli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1-DD84-4A4B-869C-FB0181A0D3C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3-DD84-4A4B-869C-FB0181A0D3C1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  <c:extLst>
              <c:ext xmlns:c16="http://schemas.microsoft.com/office/drawing/2014/chart" uri="{C3380CC4-5D6E-409C-BE32-E72D297353CC}">
                <c16:uniqueId val="{00000005-DD84-4A4B-869C-FB0181A0D3C1}"/>
              </c:ext>
            </c:extLst>
          </c:dPt>
          <c:dLbls>
            <c:dLbl>
              <c:idx val="0"/>
              <c:layout>
                <c:manualLayout>
                  <c:x val="-2.6375895291402712E-3"/>
                  <c:y val="0.108554160198096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8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Women</a:t>
                    </a:r>
                    <a:endParaRPr lang="en-US" sz="1800" baseline="0" dirty="0" smtClean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>
                      <a:defRPr b="1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800" baseline="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$.4M</a:t>
                    </a:r>
                    <a:endParaRPr lang="en-US" sz="1800" baseline="0" dirty="0">
                      <a:solidFill>
                        <a:schemeClr val="tx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66101694915255"/>
                      <c:h val="0.200485956016615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84-4A4B-869C-FB0181A0D3C1}"/>
                </c:ext>
              </c:extLst>
            </c:dLbl>
            <c:dLbl>
              <c:idx val="1"/>
              <c:layout>
                <c:manualLayout>
                  <c:x val="-4.8257475742645009E-2"/>
                  <c:y val="0.15719297087494791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 dirty="0" smtClean="0">
                        <a:solidFill>
                          <a:schemeClr val="tx1"/>
                        </a:solidFill>
                      </a:rPr>
                      <a:t>Minorities</a:t>
                    </a:r>
                  </a:p>
                  <a:p>
                    <a:r>
                      <a:rPr lang="en-US" sz="1800" baseline="0" dirty="0" smtClean="0">
                        <a:solidFill>
                          <a:schemeClr val="tx1"/>
                        </a:solidFill>
                      </a:rPr>
                      <a:t>$4.7M</a:t>
                    </a:r>
                    <a:endParaRPr lang="en-US" sz="1800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31073446327685"/>
                      <c:h val="0.177388495646037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D84-4A4B-869C-FB0181A0D3C1}"/>
                </c:ext>
              </c:extLst>
            </c:dLbl>
            <c:dLbl>
              <c:idx val="2"/>
              <c:layout>
                <c:manualLayout>
                  <c:x val="-4.8665496872136088E-2"/>
                  <c:y val="0.20939026848689829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Small Contractors</a:t>
                    </a:r>
                    <a:br>
                      <a:rPr lang="en-US" sz="18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</a:br>
                    <a:r>
                      <a:rPr lang="en-US" sz="18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$9.4M</a:t>
                    </a:r>
                    <a:endParaRPr lang="en-US" sz="1800" baseline="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520357143611089"/>
                      <c:h val="0.26244482732465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D84-4A4B-869C-FB0181A0D3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'Small Biz Participation'!$B$6:$B$8</c:f>
              <c:strCache>
                <c:ptCount val="3"/>
                <c:pt idx="0">
                  <c:v>WBE</c:v>
                </c:pt>
                <c:pt idx="1">
                  <c:v>MBE</c:v>
                </c:pt>
                <c:pt idx="2">
                  <c:v>SCS</c:v>
                </c:pt>
              </c:strCache>
            </c:strRef>
          </c:cat>
          <c:val>
            <c:numRef>
              <c:f>'Small Biz Participation'!$C$6:$C$8</c:f>
              <c:numCache>
                <c:formatCode>0.0%</c:formatCode>
                <c:ptCount val="3"/>
                <c:pt idx="0">
                  <c:v>4.188819585068667E-2</c:v>
                </c:pt>
                <c:pt idx="1">
                  <c:v>0.39529058109945298</c:v>
                </c:pt>
                <c:pt idx="2">
                  <c:v>0.56282122304986026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84-4A4B-869C-FB0181A0D3C1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2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540498149984196E-3"/>
          <c:y val="7.9656668256390117E-3"/>
          <c:w val="0.92025933679402383"/>
          <c:h val="0.90790826707446393"/>
        </c:manualLayout>
      </c:layout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59-4BCA-8CC6-62638DEECAE4}"/>
              </c:ext>
            </c:extLst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59-4BCA-8CC6-62638DEECAE4}"/>
              </c:ext>
            </c:extLst>
          </c:dPt>
          <c:dPt>
            <c:idx val="2"/>
            <c:bubble3D val="0"/>
            <c:explosion val="16"/>
            <c:spPr>
              <a:solidFill>
                <a:srgbClr val="CCCC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659-4BCA-8CC6-62638DEECAE4}"/>
              </c:ext>
            </c:extLst>
          </c:dPt>
          <c:dPt>
            <c:idx val="3"/>
            <c:bubble3D val="0"/>
            <c:explosion val="11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659-4BCA-8CC6-62638DEECA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659-4BCA-8CC6-62638DEECAE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659-4BCA-8CC6-62638DEECAE4}"/>
              </c:ext>
            </c:extLst>
          </c:dPt>
          <c:dLbls>
            <c:dLbl>
              <c:idx val="0"/>
              <c:layout>
                <c:manualLayout>
                  <c:x val="3.8686963135411867E-2"/>
                  <c:y val="0.177242000318214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18B24C1-ACA7-4ADD-A57A-1DA3A1FBBC98}" type="CATEGORYNAME">
                      <a:rPr lang="en-US" sz="180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100" b="1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r>
                      <a:rPr lang="en-US" sz="180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Workers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81694743521185"/>
                      <c:h val="0.175920872556778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659-4BCA-8CC6-62638DEECAE4}"/>
                </c:ext>
              </c:extLst>
            </c:dLbl>
            <c:dLbl>
              <c:idx val="1"/>
              <c:layout>
                <c:manualLayout>
                  <c:x val="0.24273676934930544"/>
                  <c:y val="0.107519924275521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800" baseline="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Apprentices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25451875643763"/>
                      <c:h val="0.197716077928577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659-4BCA-8CC6-62638DEECAE4}"/>
                </c:ext>
              </c:extLst>
            </c:dLbl>
            <c:dLbl>
              <c:idx val="2"/>
              <c:layout>
                <c:manualLayout>
                  <c:x val="-6.3300287502591401E-3"/>
                  <c:y val="-7.74499919435592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6E3544C3-0D12-4DB4-9C7E-A9D232B3A6F8}" type="CATEGORYNAME">
                      <a:rPr lang="en-US" sz="1800">
                        <a:solidFill>
                          <a:schemeClr val="tx2"/>
                        </a:solidFill>
                      </a:rPr>
                      <a:pPr>
                        <a:defRPr sz="1000" b="1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[CATEGORY NAME]</a:t>
                    </a:fld>
                    <a:endParaRPr lang="en-US" sz="1800" dirty="0">
                      <a:solidFill>
                        <a:schemeClr val="tx2"/>
                      </a:solidFill>
                    </a:endParaRPr>
                  </a:p>
                  <a:p>
                    <a:pPr>
                      <a:defRPr sz="1000" b="1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28193189052058"/>
                      <c:h val="0.216684696785692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659-4BCA-8CC6-62638DEECAE4}"/>
                </c:ext>
              </c:extLst>
            </c:dLbl>
            <c:dLbl>
              <c:idx val="3"/>
              <c:layout>
                <c:manualLayout>
                  <c:x val="-0.21568631726664075"/>
                  <c:y val="3.14985606567100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800" dirty="0" smtClean="0">
                        <a:solidFill>
                          <a:schemeClr val="tx2"/>
                        </a:solidFill>
                      </a:rPr>
                      <a:t>Apprentices </a:t>
                    </a:r>
                    <a:endParaRPr lang="en-US" sz="1800" baseline="0" dirty="0" smtClean="0">
                      <a:solidFill>
                        <a:schemeClr val="tx2"/>
                      </a:solidFill>
                    </a:endParaRPr>
                  </a:p>
                  <a:p>
                    <a:pPr>
                      <a:defRPr sz="1100" b="1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baseline="0" dirty="0" smtClean="0">
                        <a:solidFill>
                          <a:schemeClr val="tx2"/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56510351490154"/>
                      <c:h val="0.162378080212146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659-4BCA-8CC6-62638DEECAE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aseline="0" dirty="0"/>
                      <a:t>Priority Hire Workers, </a:t>
                    </a:r>
                    <a:fld id="{8707E9C9-62C7-4F56-A016-37A0F3363B94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659-4BCA-8CC6-62638DEECA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'Pie Chart'!$R$6:$R$8</c:f>
              <c:strCache>
                <c:ptCount val="3"/>
                <c:pt idx="0">
                  <c:v>Journey</c:v>
                </c:pt>
                <c:pt idx="1">
                  <c:v>Apprentices Hours</c:v>
                </c:pt>
                <c:pt idx="2">
                  <c:v>Priority Hire Apprentices</c:v>
                </c:pt>
              </c:strCache>
            </c:strRef>
          </c:cat>
          <c:val>
            <c:numRef>
              <c:f>'Pie Chart'!$S$6:$S$8</c:f>
              <c:numCache>
                <c:formatCode>#,##0</c:formatCode>
                <c:ptCount val="3"/>
                <c:pt idx="0">
                  <c:v>98828</c:v>
                </c:pt>
                <c:pt idx="1">
                  <c:v>22466</c:v>
                </c:pt>
                <c:pt idx="2">
                  <c:v>7402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659-4BCA-8CC6-62638DEECA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2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>
              <a:glow>
                <a:schemeClr val="accent1">
                  <a:alpha val="40000"/>
                </a:schemeClr>
              </a:glow>
            </a:effectLst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0.19688</cdr:x>
      <cdr:y>0.33459</cdr:y>
    </cdr:from>
    <cdr:to>
      <cdr:x>0.36466</cdr:x>
      <cdr:y>0.42036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62371" y="1440689"/>
          <a:ext cx="9906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</a:pP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86.2%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0.62279</cdr:x>
      <cdr:y>0.45846</cdr:y>
    </cdr:from>
    <cdr:to>
      <cdr:x>0.79057</cdr:x>
      <cdr:y>0.54424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76971" y="1974089"/>
          <a:ext cx="9906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</a:pP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13.8%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0.33104</cdr:x>
      <cdr:y>0.45003</cdr:y>
    </cdr:from>
    <cdr:to>
      <cdr:x>0.52115</cdr:x>
      <cdr:y>0.54069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4966" y="1833351"/>
          <a:ext cx="9906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</a:pPr>
          <a:r>
            <a: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8.7%</a:t>
          </a:r>
          <a:endParaRPr lang="en-US" sz="2000" b="1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0.65726</cdr:x>
      <cdr:y>0.23963</cdr:y>
    </cdr:from>
    <cdr:to>
      <cdr:x>0.8035</cdr:x>
      <cdr:y>0.3303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24764" y="976225"/>
          <a:ext cx="7620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>
            <a:lnSpc>
              <a:spcPct val="90000"/>
            </a:lnSpc>
          </a:pPr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.4%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0.05663</cdr:x>
      <cdr:y>0.87907</cdr:y>
    </cdr:from>
    <cdr:to>
      <cdr:x>0.42214</cdr:x>
      <cdr:y>0.99302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9100" y="3600450"/>
          <a:ext cx="2705100" cy="466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0.03398</cdr:y>
    </cdr:from>
    <cdr:to>
      <cdr:x>0.50176</cdr:x>
      <cdr:y>0.1599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68075"/>
          <a:ext cx="3982819" cy="622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/>
            <a:t> Overall Apprenticeship Rate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0.57598</cdr:x>
      <cdr:y>0.02818</cdr:y>
    </cdr:from>
    <cdr:to>
      <cdr:x>0.96814</cdr:x>
      <cdr:y>0.12651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622423" y="139379"/>
          <a:ext cx="3147209" cy="486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 smtClean="0"/>
            <a:t>Apprentice Population</a:t>
          </a:r>
          <a:endParaRPr lang="en-US" sz="2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12/17/2018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12/17/2018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 your name,</a:t>
            </a:r>
            <a:r>
              <a:rPr lang="en-US" baseline="0" dirty="0" smtClean="0"/>
              <a:t> department and division</a:t>
            </a:r>
          </a:p>
          <a:p>
            <a:r>
              <a:rPr lang="en-US" baseline="0" dirty="0" smtClean="0"/>
              <a:t>State presentation subject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4B4B6-00FB-4D5F-B639-3C51D03ACF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89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Letter of Assent when executed is an agreement</a:t>
            </a:r>
            <a:r>
              <a:rPr lang="en-US" baseline="0" dirty="0" smtClean="0"/>
              <a:t> by </a:t>
            </a:r>
            <a:r>
              <a:rPr lang="en-US" dirty="0" smtClean="0"/>
              <a:t>a contractor agrees to abide by the terms and conditions of the CWA for the duration of their work on the project.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It also sets up the trust fund to which the contractor will be reporting.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Pre-job paperwork must be submitted at least 2 weeks prior to work start date and includes important project information like scope of work, start and completion date, trade assignments, tools to be used, project staff,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2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It is important for contractors to plan their</a:t>
            </a:r>
            <a:r>
              <a:rPr lang="en-US" baseline="0" dirty="0" smtClean="0"/>
              <a:t> </a:t>
            </a:r>
            <a:r>
              <a:rPr lang="en-US" dirty="0" smtClean="0"/>
              <a:t>workforce in advance to determine how to meet the Priority</a:t>
            </a:r>
            <a:r>
              <a:rPr lang="en-US" baseline="0" dirty="0" smtClean="0"/>
              <a:t> Hire </a:t>
            </a:r>
            <a:r>
              <a:rPr lang="en-US" dirty="0" smtClean="0"/>
              <a:t>goals and requirements.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King County’s Apprenticeship Coordinator</a:t>
            </a:r>
            <a:r>
              <a:rPr lang="en-US" baseline="0" dirty="0" smtClean="0"/>
              <a:t> is </a:t>
            </a:r>
            <a:r>
              <a:rPr lang="en-US" dirty="0" smtClean="0"/>
              <a:t>available to help contractors meet workforce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Pre-job conferences are excellent opportunities to connect</a:t>
            </a:r>
            <a:r>
              <a:rPr lang="en-US" baseline="0" dirty="0" smtClean="0"/>
              <a:t> </a:t>
            </a:r>
            <a:r>
              <a:rPr lang="en-US" dirty="0" smtClean="0"/>
              <a:t>with union business agents to clarify their dispatch process.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Provide information on where to obtain the County’s Craft Request Form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12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Core workers - up to a maximum of three (3) designated core employees on an alternating basis with the Contractor or its Sub-contractors selecting first.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All Core employees not currently a member of the appropriate Union signatory to this CWA shall be required to pay a representational fee equal to 94% of the regular dues of the appropriate Union, for the period during which they are performing on-site 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89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28% </a:t>
            </a:r>
            <a:r>
              <a:rPr lang="en-US" dirty="0" smtClean="0"/>
              <a:t>of the Total Apprentice Hours were performed by Priority Hire Workers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8% Apprentice Hours performed by female apprentices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Of 22,934 Priority Hire Apprentice Hours, 44% or (10,208) hours were performed by People of Color.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Mention </a:t>
            </a:r>
            <a:r>
              <a:rPr lang="en-US" dirty="0" smtClean="0"/>
              <a:t>Priority Hire IS NOT applicable</a:t>
            </a:r>
            <a:r>
              <a:rPr lang="en-US" baseline="0" dirty="0" smtClean="0"/>
              <a:t> to this project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4B4B6-00FB-4D5F-B639-3C51D03ACFE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79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current apprenticeship</a:t>
            </a:r>
            <a:r>
              <a:rPr lang="en-US" baseline="0" dirty="0" smtClean="0"/>
              <a:t> rate for women exceeds the national averaged of 3 percent; common apprenticeship rate on the majority of county construction projects is 11 percent.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4B4B6-00FB-4D5F-B639-3C51D03ACFE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4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990295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12/17/2018</a:t>
            </a:fld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12/17/2018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12/17/2018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12/17/2018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12/17/2018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12/17/2018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12/17/2018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Children &amp; Family Justice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Department of executive services</a:t>
            </a:r>
          </a:p>
          <a:p>
            <a:r>
              <a:rPr lang="en-US" dirty="0" smtClean="0"/>
              <a:t>Finance and business operations division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829" y="76200"/>
            <a:ext cx="983383" cy="6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3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2"/>
          <p:cNvSpPr txBox="1">
            <a:spLocks/>
          </p:cNvSpPr>
          <p:nvPr/>
        </p:nvSpPr>
        <p:spPr>
          <a:xfrm>
            <a:off x="608012" y="304800"/>
            <a:ext cx="1005840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What is the Project Labor Agreement (PLA)?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829" y="76200"/>
            <a:ext cx="983383" cy="689246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379412" y="1219200"/>
            <a:ext cx="11353800" cy="485092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2900" dirty="0">
                <a:solidFill>
                  <a:srgbClr val="404040"/>
                </a:solidFill>
              </a:rPr>
              <a:t>A Project Labor Agreement (PLA) </a:t>
            </a:r>
            <a:r>
              <a:rPr lang="en-US" sz="2900" dirty="0" smtClean="0">
                <a:solidFill>
                  <a:srgbClr val="404040"/>
                </a:solidFill>
              </a:rPr>
              <a:t>– is </a:t>
            </a:r>
            <a:r>
              <a:rPr lang="en-US" sz="2900" dirty="0">
                <a:solidFill>
                  <a:srgbClr val="404040"/>
                </a:solidFill>
              </a:rPr>
              <a:t>a comprehensive pre-hire collective bargaining agreement that sets the basic terms and conditions of employment for an entire construction project</a:t>
            </a:r>
            <a:r>
              <a:rPr lang="en-US" sz="2900" dirty="0" smtClean="0">
                <a:solidFill>
                  <a:srgbClr val="404040"/>
                </a:solidFill>
              </a:rPr>
              <a:t>. 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en-US" sz="2900" dirty="0">
              <a:solidFill>
                <a:srgbClr val="404040"/>
              </a:solidFill>
            </a:endParaRP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ClrTx/>
              <a:buSzTx/>
              <a:buFont typeface="+mj-lt"/>
              <a:buAutoNum type="alphaLcParenR"/>
            </a:pPr>
            <a:r>
              <a:rPr lang="en-US" sz="2400" dirty="0" smtClean="0"/>
              <a:t>Contract </a:t>
            </a:r>
            <a:r>
              <a:rPr lang="en-US" sz="2400" dirty="0"/>
              <a:t>between an Owner and labor unions </a:t>
            </a:r>
          </a:p>
          <a:p>
            <a:pPr marL="463550" lvl="1" indent="-457200">
              <a:lnSpc>
                <a:spcPct val="110000"/>
              </a:lnSpc>
              <a:buFont typeface="+mj-lt"/>
              <a:buAutoNum type="alphaLcParenR"/>
            </a:pPr>
            <a:r>
              <a:rPr lang="en-US" sz="2400" dirty="0" smtClean="0"/>
              <a:t>Prevents strikes </a:t>
            </a:r>
            <a:r>
              <a:rPr lang="en-US" sz="2400" dirty="0"/>
              <a:t>and lockouts</a:t>
            </a:r>
          </a:p>
          <a:p>
            <a:pPr marL="463550" lvl="1" indent="-457200">
              <a:lnSpc>
                <a:spcPct val="110000"/>
              </a:lnSpc>
              <a:buFont typeface="+mj-lt"/>
              <a:buAutoNum type="alphaLcParenR"/>
            </a:pPr>
            <a:r>
              <a:rPr lang="en-US" sz="2400" dirty="0"/>
              <a:t>All workers dispatched through union </a:t>
            </a:r>
            <a:r>
              <a:rPr lang="en-US" sz="2400" dirty="0" smtClean="0"/>
              <a:t>halls</a:t>
            </a:r>
          </a:p>
          <a:p>
            <a:pPr marL="463550" lvl="1" indent="-457200">
              <a:lnSpc>
                <a:spcPct val="110000"/>
              </a:lnSpc>
              <a:buFont typeface="+mj-lt"/>
              <a:buAutoNum type="alphaLcParenR"/>
            </a:pPr>
            <a:r>
              <a:rPr lang="en-US" sz="2400" dirty="0" smtClean="0"/>
              <a:t>Pre-job </a:t>
            </a:r>
            <a:r>
              <a:rPr lang="en-US" sz="2400" dirty="0"/>
              <a:t>conferences to assign and coordinate </a:t>
            </a:r>
            <a:r>
              <a:rPr lang="en-US" sz="2400" dirty="0" smtClean="0"/>
              <a:t>work</a:t>
            </a:r>
          </a:p>
          <a:p>
            <a:pPr marL="463550" lvl="1" indent="-457200">
              <a:lnSpc>
                <a:spcPct val="110000"/>
              </a:lnSpc>
              <a:buFont typeface="+mj-lt"/>
              <a:buAutoNum type="alphaLcParenR"/>
            </a:pPr>
            <a:r>
              <a:rPr lang="en-US" sz="2400" dirty="0" smtClean="0"/>
              <a:t>Provisions </a:t>
            </a:r>
            <a:r>
              <a:rPr lang="en-US" sz="2400" dirty="0"/>
              <a:t>for using apprentices on the project, to ensure job training </a:t>
            </a:r>
            <a:r>
              <a:rPr lang="en-US" sz="2400" dirty="0" smtClean="0"/>
              <a:t>opportunities</a:t>
            </a:r>
          </a:p>
          <a:p>
            <a:pPr marL="463550" lvl="1" indent="-457200">
              <a:lnSpc>
                <a:spcPct val="110000"/>
              </a:lnSpc>
              <a:buFont typeface="+mj-lt"/>
              <a:buAutoNum type="alphaLcParenR"/>
            </a:pPr>
            <a:r>
              <a:rPr lang="en-US" sz="2400" dirty="0" smtClean="0"/>
              <a:t>Procedures </a:t>
            </a:r>
            <a:r>
              <a:rPr lang="en-US" sz="2400" dirty="0"/>
              <a:t>for quickly resolving disputes that arise on the project</a:t>
            </a:r>
          </a:p>
          <a:p>
            <a:pPr marL="463550" lvl="1" indent="-457200">
              <a:lnSpc>
                <a:spcPct val="110000"/>
              </a:lnSpc>
              <a:buFont typeface="+mj-lt"/>
              <a:buAutoNum type="alphaLcParenR"/>
            </a:pPr>
            <a:r>
              <a:rPr lang="en-US" sz="2400" dirty="0" smtClean="0"/>
              <a:t>All </a:t>
            </a:r>
            <a:r>
              <a:rPr lang="en-US" sz="2400" dirty="0"/>
              <a:t>contractors sign </a:t>
            </a:r>
            <a:r>
              <a:rPr lang="en-US" sz="2400" dirty="0" smtClean="0"/>
              <a:t>a Letter </a:t>
            </a:r>
            <a:r>
              <a:rPr lang="en-US" sz="2400" dirty="0"/>
              <a:t>of Assent to </a:t>
            </a:r>
            <a:r>
              <a:rPr lang="en-US" sz="2400" dirty="0" smtClean="0"/>
              <a:t>PLA for </a:t>
            </a:r>
            <a:r>
              <a:rPr lang="en-US" sz="2400" dirty="0"/>
              <a:t>the </a:t>
            </a:r>
            <a:r>
              <a:rPr lang="en-US" sz="2400" dirty="0" smtClean="0"/>
              <a:t>project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801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2"/>
          <p:cNvSpPr txBox="1">
            <a:spLocks/>
          </p:cNvSpPr>
          <p:nvPr/>
        </p:nvSpPr>
        <p:spPr>
          <a:xfrm>
            <a:off x="608012" y="304800"/>
            <a:ext cx="1005840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Pre-Job Conferences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829" y="76200"/>
            <a:ext cx="983383" cy="689246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836612" y="1066800"/>
            <a:ext cx="10439399" cy="469852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600" b="1" dirty="0"/>
              <a:t>Sign a Letter of Assent</a:t>
            </a:r>
          </a:p>
          <a:p>
            <a:pPr lvl="1"/>
            <a:r>
              <a:rPr lang="en-US" dirty="0"/>
              <a:t>Commitment to abide by the </a:t>
            </a:r>
            <a:r>
              <a:rPr lang="en-US" dirty="0" smtClean="0"/>
              <a:t>PLA</a:t>
            </a:r>
          </a:p>
          <a:p>
            <a:pPr lvl="1"/>
            <a:r>
              <a:rPr lang="en-US" dirty="0"/>
              <a:t>Prime Contractors are required to attend their own pre-job meeting, but may attend with their subcontractors, if they choose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600" b="1" dirty="0"/>
              <a:t>Submit pre-job package and attend meeting</a:t>
            </a:r>
          </a:p>
          <a:p>
            <a:pPr lvl="1"/>
            <a:r>
              <a:rPr lang="en-US" dirty="0"/>
              <a:t>Must attend pre-job meeting at least 2 weeks before work starts</a:t>
            </a:r>
          </a:p>
          <a:p>
            <a:pPr lvl="1"/>
            <a:r>
              <a:rPr lang="en-US" dirty="0"/>
              <a:t>Scope of work</a:t>
            </a:r>
          </a:p>
          <a:p>
            <a:pPr lvl="1"/>
            <a:r>
              <a:rPr lang="en-US" dirty="0"/>
              <a:t>Start date</a:t>
            </a:r>
          </a:p>
          <a:p>
            <a:pPr lvl="1"/>
            <a:r>
              <a:rPr lang="en-US" dirty="0"/>
              <a:t>Trade assignments</a:t>
            </a:r>
          </a:p>
          <a:p>
            <a:pPr lvl="1"/>
            <a:r>
              <a:rPr lang="en-US" dirty="0"/>
              <a:t>Core workers (open-shop contractors)</a:t>
            </a:r>
          </a:p>
        </p:txBody>
      </p:sp>
    </p:spTree>
    <p:extLst>
      <p:ext uri="{BB962C8B-B14F-4D97-AF65-F5344CB8AC3E}">
        <p14:creationId xmlns:p14="http://schemas.microsoft.com/office/powerpoint/2010/main" val="170987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2"/>
          <p:cNvSpPr txBox="1">
            <a:spLocks/>
          </p:cNvSpPr>
          <p:nvPr/>
        </p:nvSpPr>
        <p:spPr>
          <a:xfrm>
            <a:off x="608012" y="304800"/>
            <a:ext cx="1005840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Workforce Requirements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829" y="76200"/>
            <a:ext cx="983383" cy="689246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836612" y="1066800"/>
            <a:ext cx="10439399" cy="4953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/>
              <a:t>Hire apprentices and goals for apprentice population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Dispatch </a:t>
            </a:r>
            <a:r>
              <a:rPr lang="en-US" u="sng" dirty="0"/>
              <a:t>ALL</a:t>
            </a:r>
            <a:r>
              <a:rPr lang="en-US" dirty="0"/>
              <a:t> workers through the union hiring hall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Report </a:t>
            </a:r>
            <a:r>
              <a:rPr lang="en-US" dirty="0"/>
              <a:t>individual worker hours in </a:t>
            </a:r>
            <a:r>
              <a:rPr lang="en-US" dirty="0" smtClean="0"/>
              <a:t>King County’s CARTS </a:t>
            </a:r>
            <a:r>
              <a:rPr lang="en-US" dirty="0"/>
              <a:t>online reporting </a:t>
            </a:r>
            <a:r>
              <a:rPr lang="en-US" dirty="0" smtClean="0"/>
              <a:t>system</a:t>
            </a:r>
          </a:p>
          <a:p>
            <a:pPr>
              <a:lnSpc>
                <a:spcPct val="150000"/>
              </a:lnSpc>
            </a:pPr>
            <a:r>
              <a:rPr lang="en-US" dirty="0"/>
              <a:t>Wages are determined by prevailing wage set by WA State Labor and Industries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2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2"/>
          <p:cNvSpPr txBox="1">
            <a:spLocks/>
          </p:cNvSpPr>
          <p:nvPr/>
        </p:nvSpPr>
        <p:spPr>
          <a:xfrm>
            <a:off x="608012" y="304800"/>
            <a:ext cx="1005840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Open-Shop Contractors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829" y="76200"/>
            <a:ext cx="983383" cy="689246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836612" y="1447800"/>
            <a:ext cx="10439399" cy="38862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Core </a:t>
            </a:r>
            <a:r>
              <a:rPr lang="en-US" dirty="0"/>
              <a:t>workers - up to a maximum of three (3</a:t>
            </a:r>
            <a:r>
              <a:rPr lang="en-US" dirty="0" smtClean="0"/>
              <a:t>)</a:t>
            </a:r>
            <a:endParaRPr lang="en-US" sz="2400" b="1" dirty="0"/>
          </a:p>
          <a:p>
            <a:r>
              <a:rPr lang="en-US" dirty="0"/>
              <a:t>All workers must be dispatched through the union hall</a:t>
            </a:r>
          </a:p>
          <a:p>
            <a:r>
              <a:rPr lang="en-US" dirty="0"/>
              <a:t>Dual benefits – health and pension payments</a:t>
            </a:r>
          </a:p>
          <a:p>
            <a:r>
              <a:rPr lang="en-US" dirty="0" smtClean="0"/>
              <a:t>94</a:t>
            </a:r>
            <a:r>
              <a:rPr lang="en-US" dirty="0"/>
              <a:t>% </a:t>
            </a:r>
            <a:r>
              <a:rPr lang="en-US" dirty="0" smtClean="0"/>
              <a:t>Representational fee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Project Requirements &amp; Goals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7012" y="1905000"/>
            <a:ext cx="11734800" cy="408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Small Contractor &amp; Supplier Requirement:  17% </a:t>
            </a:r>
            <a:endParaRPr lang="en-US" sz="2800" b="1" dirty="0" smtClean="0"/>
          </a:p>
          <a:p>
            <a:endParaRPr lang="en-US" b="1" dirty="0"/>
          </a:p>
          <a:p>
            <a:pPr lvl="1"/>
            <a:r>
              <a:rPr lang="en-US" sz="2400" dirty="0"/>
              <a:t>Minority Owned Business Goal:  10%</a:t>
            </a:r>
          </a:p>
          <a:p>
            <a:pPr lvl="1"/>
            <a:r>
              <a:rPr lang="en-US" sz="2400" dirty="0"/>
              <a:t>Women Owned Business Goal:  6%</a:t>
            </a:r>
          </a:p>
          <a:p>
            <a:pPr marL="201168" lvl="1" indent="0">
              <a:buNone/>
            </a:pPr>
            <a:endParaRPr lang="en-US" sz="2000" dirty="0"/>
          </a:p>
          <a:p>
            <a:pPr marL="201168" lvl="1" indent="0">
              <a:buNone/>
            </a:pPr>
            <a:endParaRPr lang="en-US" sz="2000" dirty="0"/>
          </a:p>
          <a:p>
            <a:pPr marL="201168" lvl="1" indent="0">
              <a:buNone/>
            </a:pPr>
            <a:r>
              <a:rPr lang="en-US" sz="2800" b="1" dirty="0"/>
              <a:t>Apprenticeship Requirement:  15</a:t>
            </a:r>
            <a:r>
              <a:rPr lang="en-US" sz="2800" b="1" dirty="0" smtClean="0"/>
              <a:t>%</a:t>
            </a:r>
          </a:p>
          <a:p>
            <a:pPr marL="201168" lvl="1" indent="0">
              <a:buNone/>
            </a:pPr>
            <a:endParaRPr lang="en-US" sz="2800" b="1" dirty="0"/>
          </a:p>
          <a:p>
            <a:pPr lvl="2"/>
            <a:r>
              <a:rPr lang="en-US" sz="2400" dirty="0"/>
              <a:t>Minority Goal:  21%</a:t>
            </a:r>
          </a:p>
          <a:p>
            <a:pPr lvl="2"/>
            <a:r>
              <a:rPr lang="en-US" sz="2400" dirty="0"/>
              <a:t>Women Goal:  25%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829" y="76200"/>
            <a:ext cx="983383" cy="6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6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76" y="228600"/>
            <a:ext cx="9143538" cy="1447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Small Contractors &amp; Suppliers 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Minority and Women Business Participation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716733"/>
              </p:ext>
            </p:extLst>
          </p:nvPr>
        </p:nvGraphicFramePr>
        <p:xfrm>
          <a:off x="588641" y="1835911"/>
          <a:ext cx="5904022" cy="4305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127391"/>
              </p:ext>
            </p:extLst>
          </p:nvPr>
        </p:nvGraphicFramePr>
        <p:xfrm>
          <a:off x="6579246" y="1900449"/>
          <a:ext cx="5210677" cy="4073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4791" y="1313234"/>
            <a:ext cx="35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Period </a:t>
            </a: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ending</a:t>
            </a:r>
            <a:r>
              <a:rPr lang="en-US" dirty="0" smtClean="0">
                <a:solidFill>
                  <a:srgbClr val="00B0F0"/>
                </a:solidFill>
              </a:rPr>
              <a:t> September 2018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75812" y="4267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4.7%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flipV="1">
            <a:off x="5849805" y="3758851"/>
            <a:ext cx="457433" cy="508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829" y="76200"/>
            <a:ext cx="983383" cy="6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9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287422"/>
            <a:ext cx="10055781" cy="6840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Priority Hire Participation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750439"/>
              </p:ext>
            </p:extLst>
          </p:nvPr>
        </p:nvGraphicFramePr>
        <p:xfrm>
          <a:off x="3938675" y="1775891"/>
          <a:ext cx="8023229" cy="494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0024" y="2777471"/>
            <a:ext cx="3958125" cy="1876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664" indent="-285664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99" b="1" dirty="0" smtClean="0"/>
              <a:t>24% </a:t>
            </a:r>
            <a:r>
              <a:rPr lang="en-US" sz="2399" b="1" dirty="0"/>
              <a:t>Apprenticeship Rate</a:t>
            </a:r>
          </a:p>
          <a:p>
            <a:pPr marL="285664" indent="-285664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99" b="1" dirty="0" smtClean="0"/>
              <a:t>33</a:t>
            </a:r>
            <a:r>
              <a:rPr lang="en-US" sz="2399" b="1" dirty="0" smtClean="0"/>
              <a:t>% </a:t>
            </a:r>
            <a:r>
              <a:rPr lang="en-US" sz="2399" b="1" dirty="0"/>
              <a:t>Minorities</a:t>
            </a:r>
          </a:p>
          <a:p>
            <a:pPr marL="285664" indent="-285664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99" b="1" dirty="0"/>
              <a:t>8% Women</a:t>
            </a:r>
          </a:p>
        </p:txBody>
      </p:sp>
      <p:sp>
        <p:nvSpPr>
          <p:cNvPr id="5" name="Rectangle 4"/>
          <p:cNvSpPr/>
          <p:nvPr/>
        </p:nvSpPr>
        <p:spPr>
          <a:xfrm>
            <a:off x="4586046" y="4360937"/>
            <a:ext cx="1142702" cy="4824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9" b="1" dirty="0" smtClean="0">
                <a:solidFill>
                  <a:schemeClr val="tx2"/>
                </a:solidFill>
              </a:rPr>
              <a:t>76%</a:t>
            </a:r>
            <a:endParaRPr lang="en-US" sz="1999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3757" y="3578929"/>
            <a:ext cx="1142702" cy="4824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9" b="1" dirty="0" smtClean="0">
                <a:solidFill>
                  <a:schemeClr val="tx2"/>
                </a:solidFill>
              </a:rPr>
              <a:t>24%</a:t>
            </a:r>
            <a:endParaRPr lang="en-US" sz="1999" b="1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8602" y="4198420"/>
            <a:ext cx="1142702" cy="4824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99" b="1" dirty="0" smtClean="0">
                <a:solidFill>
                  <a:schemeClr val="tx2"/>
                </a:solidFill>
              </a:rPr>
              <a:t>72%</a:t>
            </a:r>
            <a:endParaRPr lang="en-US" sz="1799" b="1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21304" y="3715945"/>
            <a:ext cx="1142702" cy="4824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99" b="1" dirty="0" smtClean="0">
                <a:solidFill>
                  <a:schemeClr val="tx1"/>
                </a:solidFill>
              </a:rPr>
              <a:t>28%</a:t>
            </a:r>
            <a:endParaRPr lang="en-US" sz="1799" b="1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096993" y="1164688"/>
            <a:ext cx="9895661" cy="684063"/>
          </a:xfrm>
          <a:prstGeom prst="rect">
            <a:avLst/>
          </a:prstGeom>
        </p:spPr>
        <p:txBody>
          <a:bodyPr vert="horz" lIns="91416" tIns="45708" rIns="91416" bIns="45708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 ending </a:t>
            </a:r>
            <a:r>
              <a:rPr lang="en-US" sz="1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</a:t>
            </a:r>
            <a:r>
              <a:rPr lang="en-US" sz="1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829" y="76200"/>
            <a:ext cx="983383" cy="6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287422"/>
            <a:ext cx="10055781" cy="844393"/>
          </a:xfrm>
        </p:spPr>
        <p:txBody>
          <a:bodyPr>
            <a:normAutofit/>
          </a:bodyPr>
          <a:lstStyle/>
          <a:p>
            <a:pPr algn="ctr"/>
            <a:r>
              <a:rPr lang="en-US" sz="4299" b="1" dirty="0">
                <a:latin typeface="Arial" panose="020B0604020202020204" pitchFamily="34" charset="0"/>
                <a:cs typeface="Arial" panose="020B0604020202020204" pitchFamily="34" charset="0"/>
              </a:rPr>
              <a:t>Project Achievements </a:t>
            </a:r>
            <a:endParaRPr lang="en-US" sz="42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992152"/>
              </p:ext>
            </p:extLst>
          </p:nvPr>
        </p:nvGraphicFramePr>
        <p:xfrm>
          <a:off x="1096677" y="2375829"/>
          <a:ext cx="10055781" cy="384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927">
                  <a:extLst>
                    <a:ext uri="{9D8B030D-6E8A-4147-A177-3AD203B41FA5}">
                      <a16:colId xmlns:a16="http://schemas.microsoft.com/office/drawing/2014/main" val="3194536868"/>
                    </a:ext>
                  </a:extLst>
                </a:gridCol>
                <a:gridCol w="3351927">
                  <a:extLst>
                    <a:ext uri="{9D8B030D-6E8A-4147-A177-3AD203B41FA5}">
                      <a16:colId xmlns:a16="http://schemas.microsoft.com/office/drawing/2014/main" val="847916434"/>
                    </a:ext>
                  </a:extLst>
                </a:gridCol>
                <a:gridCol w="3351927">
                  <a:extLst>
                    <a:ext uri="{9D8B030D-6E8A-4147-A177-3AD203B41FA5}">
                      <a16:colId xmlns:a16="http://schemas.microsoft.com/office/drawing/2014/main" val="4167705828"/>
                    </a:ext>
                  </a:extLst>
                </a:gridCol>
              </a:tblGrid>
              <a:tr h="63991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Small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Contractor and Supplier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17% Requirement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8.7%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Actual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6895"/>
                  </a:ext>
                </a:extLst>
              </a:tr>
              <a:tr h="639913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Minority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Business Owned</a:t>
                      </a:r>
                    </a:p>
                    <a:p>
                      <a:endParaRPr 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8" marB="4570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10% Goal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4.7%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092174"/>
                  </a:ext>
                </a:extLst>
              </a:tr>
              <a:tr h="63991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Women Business Owned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6% Goal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.4%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126300"/>
                  </a:ext>
                </a:extLst>
              </a:tr>
              <a:tr h="63991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Apprenticeship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15% Requirement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chemeClr val="tx1"/>
                          </a:solidFill>
                        </a:rPr>
                        <a:t>24%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Actual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105751"/>
                  </a:ext>
                </a:extLst>
              </a:tr>
              <a:tr h="63991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Minority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Apprentice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21% Goal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566902"/>
                  </a:ext>
                </a:extLst>
              </a:tr>
              <a:tr h="63991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Women Apprentice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25% Goal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55278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09985" y="1235483"/>
            <a:ext cx="3571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 Ending </a:t>
            </a:r>
            <a:r>
              <a:rPr lang="en-U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</a:t>
            </a:r>
            <a:r>
              <a:rPr lang="en-US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829" y="76200"/>
            <a:ext cx="983383" cy="6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62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1C9EA2-3281-42E8-8199-7076EBA492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0</TotalTime>
  <Words>754</Words>
  <Application>Microsoft Office PowerPoint</Application>
  <PresentationFormat>Custom</PresentationFormat>
  <Paragraphs>121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Striped Border 16x9</vt:lpstr>
      <vt:lpstr>Children &amp; Family Justice Center</vt:lpstr>
      <vt:lpstr>PowerPoint Presentation</vt:lpstr>
      <vt:lpstr>PowerPoint Presentation</vt:lpstr>
      <vt:lpstr>PowerPoint Presentation</vt:lpstr>
      <vt:lpstr>PowerPoint Presentation</vt:lpstr>
      <vt:lpstr>Project Requirements &amp; Goals</vt:lpstr>
      <vt:lpstr>Small Contractors &amp; Suppliers  Minority and Women Business Participation </vt:lpstr>
      <vt:lpstr>Priority Hire Participation</vt:lpstr>
      <vt:lpstr>Project Achievements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2017-01-19T18:04:20Z</dcterms:created>
  <dcterms:modified xsi:type="dcterms:W3CDTF">2018-12-17T18:38:26Z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