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69" r:id="rId3"/>
    <p:sldId id="271" r:id="rId4"/>
    <p:sldId id="274" r:id="rId5"/>
    <p:sldId id="275" r:id="rId6"/>
    <p:sldId id="272" r:id="rId7"/>
    <p:sldId id="256" r:id="rId8"/>
    <p:sldId id="261" r:id="rId9"/>
    <p:sldId id="258" r:id="rId10"/>
    <p:sldId id="259" r:id="rId11"/>
    <p:sldId id="266" r:id="rId12"/>
    <p:sldId id="260" r:id="rId13"/>
    <p:sldId id="262" r:id="rId14"/>
    <p:sldId id="263" r:id="rId15"/>
    <p:sldId id="264" r:id="rId16"/>
    <p:sldId id="265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2">
          <p15:clr>
            <a:srgbClr val="A4A3A4"/>
          </p15:clr>
        </p15:guide>
        <p15:guide id="2" pos="44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D03A"/>
    <a:srgbClr val="397321"/>
    <a:srgbClr val="72E544"/>
    <a:srgbClr val="93C37D"/>
    <a:srgbClr val="697345"/>
    <a:srgbClr val="B3B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8732" autoAdjust="0"/>
  </p:normalViewPr>
  <p:slideViewPr>
    <p:cSldViewPr snapToGrid="0">
      <p:cViewPr varScale="1">
        <p:scale>
          <a:sx n="62" d="100"/>
          <a:sy n="62" d="100"/>
        </p:scale>
        <p:origin x="-102" y="-108"/>
      </p:cViewPr>
      <p:guideLst>
        <p:guide orient="horz" pos="1712"/>
        <p:guide pos="44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D7F0D-99C6-4B46-B556-98F544ACECF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D83B-0AD2-4FED-98AB-BAA56EED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D83B-0AD2-4FED-98AB-BAA56EED8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D83B-0AD2-4FED-98AB-BAA56EED8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D83B-0AD2-4FED-98AB-BAA56EED8D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D83B-0AD2-4FED-98AB-BAA56EED8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D83B-0AD2-4FED-98AB-BAA56EED8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D83B-0AD2-4FED-98AB-BAA56EED8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D83B-0AD2-4FED-98AB-BAA56EED8D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BEFE-2566-4DCB-837D-7CF10320E5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4231D-03D5-476F-9458-4FF64269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BEFE-2566-4DCB-837D-7CF10320E5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4231D-03D5-476F-9458-4FF64269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5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BEFE-2566-4DCB-837D-7CF10320E5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4231D-03D5-476F-9458-4FF64269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9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BEFE-2566-4DCB-837D-7CF10320E5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4231D-03D5-476F-9458-4FF64269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4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BEFE-2566-4DCB-837D-7CF10320E5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4231D-03D5-476F-9458-4FF64269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726303" y="5851305"/>
            <a:ext cx="3746252" cy="1370580"/>
            <a:chOff x="8223900" y="4846419"/>
            <a:chExt cx="3746252" cy="137058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395021" y="5345437"/>
              <a:ext cx="3180714" cy="3820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900" y="4846419"/>
              <a:ext cx="3746252" cy="1370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8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4473"/>
            <a:ext cx="9144000" cy="1543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Opportunity and  Empowerment Advisory Board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n-US" sz="3600" dirty="0" smtClean="0"/>
              <a:t>September 24, 2015</a:t>
            </a:r>
          </a:p>
          <a:p>
            <a:r>
              <a:rPr lang="en-US" sz="3600" b="1" dirty="0" smtClean="0">
                <a:solidFill>
                  <a:srgbClr val="385723"/>
                </a:solidFill>
              </a:rPr>
              <a:t>Contractor Inclusion Strategy</a:t>
            </a:r>
            <a:endParaRPr lang="en-US" sz="36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Inclusion Currently Happen?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825625"/>
            <a:ext cx="11125051" cy="4351338"/>
          </a:xfrm>
        </p:spPr>
        <p:txBody>
          <a:bodyPr>
            <a:normAutofit/>
          </a:bodyPr>
          <a:lstStyle/>
          <a:p>
            <a:pPr>
              <a:spcBef>
                <a:spcPts val="2800"/>
              </a:spcBef>
            </a:pPr>
            <a:r>
              <a:rPr lang="en-US" sz="3200" b="1" dirty="0" smtClean="0">
                <a:solidFill>
                  <a:srgbClr val="385723"/>
                </a:solidFill>
              </a:rPr>
              <a:t>Agency Outreach and Certification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through King County’s existing processes</a:t>
            </a:r>
            <a:endParaRPr lang="en-US" dirty="0"/>
          </a:p>
          <a:p>
            <a:pPr>
              <a:spcBef>
                <a:spcPts val="2800"/>
              </a:spcBef>
            </a:pPr>
            <a:r>
              <a:rPr lang="en-US" sz="3200" b="1" dirty="0" smtClean="0">
                <a:solidFill>
                  <a:srgbClr val="385723"/>
                </a:solidFill>
              </a:rPr>
              <a:t>Contractor Outreach</a:t>
            </a:r>
            <a:r>
              <a:rPr lang="en-US" sz="3200" dirty="0" smtClean="0">
                <a:solidFill>
                  <a:srgbClr val="385723"/>
                </a:solidFill>
              </a:rPr>
              <a:t> </a:t>
            </a:r>
            <a:r>
              <a:rPr lang="en-US" dirty="0" smtClean="0">
                <a:solidFill>
                  <a:srgbClr val="385723"/>
                </a:solidFill>
              </a:rPr>
              <a:t/>
            </a:r>
            <a:br>
              <a:rPr lang="en-US" dirty="0" smtClean="0">
                <a:solidFill>
                  <a:srgbClr val="385723"/>
                </a:solidFill>
              </a:rPr>
            </a:br>
            <a:r>
              <a:rPr lang="en-US" dirty="0" smtClean="0"/>
              <a:t>when required in awarded work </a:t>
            </a:r>
          </a:p>
          <a:p>
            <a:pPr>
              <a:spcBef>
                <a:spcPts val="2800"/>
              </a:spcBef>
            </a:pPr>
            <a:r>
              <a:rPr lang="en-US" sz="3200" b="1" dirty="0" smtClean="0">
                <a:solidFill>
                  <a:srgbClr val="385723"/>
                </a:solidFill>
              </a:rPr>
              <a:t>Contracting Partnerships</a:t>
            </a:r>
            <a:r>
              <a:rPr lang="en-US" sz="3200" dirty="0" smtClean="0">
                <a:solidFill>
                  <a:srgbClr val="385723"/>
                </a:solidFill>
              </a:rPr>
              <a:t> </a:t>
            </a:r>
            <a:r>
              <a:rPr lang="en-US" dirty="0" smtClean="0">
                <a:solidFill>
                  <a:srgbClr val="385723"/>
                </a:solidFill>
              </a:rPr>
              <a:t/>
            </a:r>
            <a:br>
              <a:rPr lang="en-US" dirty="0" smtClean="0">
                <a:solidFill>
                  <a:srgbClr val="385723"/>
                </a:solidFill>
              </a:rPr>
            </a:br>
            <a:r>
              <a:rPr lang="en-US" dirty="0" smtClean="0"/>
              <a:t>through </a:t>
            </a:r>
            <a:r>
              <a:rPr lang="en-US" dirty="0"/>
              <a:t>subs who have working relationships with larger </a:t>
            </a:r>
            <a:r>
              <a:rPr lang="en-US" dirty="0" smtClean="0"/>
              <a:t>contractors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365125"/>
            <a:ext cx="11470399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Inclusion Grows </a:t>
            </a:r>
            <a:r>
              <a:rPr lang="en-US" sz="4400" dirty="0"/>
              <a:t>t</a:t>
            </a:r>
            <a:r>
              <a:rPr lang="en-US" sz="4400" dirty="0" smtClean="0"/>
              <a:t>hrough Education Commitment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 smtClean="0"/>
              <a:t>All parties agree to support </a:t>
            </a:r>
            <a:r>
              <a:rPr lang="en-US" sz="3200" dirty="0" smtClean="0">
                <a:solidFill>
                  <a:srgbClr val="385723"/>
                </a:solidFill>
              </a:rPr>
              <a:t>contractor education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throughout the life of the CWA: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Purchaser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Contractor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Unions</a:t>
            </a:r>
          </a:p>
          <a:p>
            <a:pPr>
              <a:spcBef>
                <a:spcPts val="1800"/>
              </a:spcBef>
            </a:pPr>
            <a:r>
              <a:rPr lang="en-US" sz="3600" dirty="0" smtClean="0"/>
              <a:t>This also requires a commitment to additional </a:t>
            </a:r>
            <a:r>
              <a:rPr lang="en-US" sz="3600" dirty="0" smtClean="0">
                <a:solidFill>
                  <a:srgbClr val="385723"/>
                </a:solidFill>
              </a:rPr>
              <a:t>stakeholder education </a:t>
            </a:r>
            <a:r>
              <a:rPr lang="en-US" sz="3600" dirty="0" smtClean="0"/>
              <a:t>– Public, Leaders,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Key Elements</a:t>
            </a:r>
            <a:r>
              <a:rPr lang="en-US" b="0" dirty="0" smtClean="0"/>
              <a:t> in Contractor Education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4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Program</a:t>
            </a:r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nformation</a:t>
            </a:r>
          </a:p>
          <a:p>
            <a:pPr>
              <a:spcBef>
                <a:spcPts val="34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Process</a:t>
            </a:r>
            <a:r>
              <a:rPr lang="en-US" sz="3200" dirty="0" smtClean="0"/>
              <a:t> Information</a:t>
            </a:r>
          </a:p>
          <a:p>
            <a:pPr>
              <a:spcBef>
                <a:spcPts val="3400"/>
              </a:spcBef>
            </a:pPr>
            <a:r>
              <a:rPr lang="en-US" sz="3200" dirty="0" smtClean="0"/>
              <a:t>Project </a:t>
            </a:r>
            <a:r>
              <a:rPr lang="en-US" sz="3200" dirty="0" smtClean="0">
                <a:solidFill>
                  <a:srgbClr val="385723"/>
                </a:solidFill>
              </a:rPr>
              <a:t>Expectations</a:t>
            </a:r>
          </a:p>
          <a:p>
            <a:pPr>
              <a:spcBef>
                <a:spcPts val="3400"/>
              </a:spcBef>
            </a:pPr>
            <a:r>
              <a:rPr lang="en-US" sz="3200" dirty="0" smtClean="0"/>
              <a:t>Available </a:t>
            </a:r>
            <a:r>
              <a:rPr lang="en-US" sz="3200" dirty="0" smtClean="0">
                <a:solidFill>
                  <a:srgbClr val="385723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8273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0"/>
            <a:ext cx="10515600" cy="1325563"/>
          </a:xfrm>
        </p:spPr>
        <p:txBody>
          <a:bodyPr/>
          <a:lstStyle/>
          <a:p>
            <a:r>
              <a:rPr lang="en-US" b="0" u="sng" dirty="0" smtClean="0"/>
              <a:t>Program</a:t>
            </a:r>
            <a:r>
              <a:rPr lang="en-US" b="0" dirty="0" smtClean="0"/>
              <a:t> Information </a:t>
            </a:r>
            <a:r>
              <a:rPr lang="en-US" sz="3600" b="0" dirty="0" smtClean="0"/>
              <a:t>(for contractors)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5252"/>
            <a:ext cx="11247961" cy="4733151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sz="3200" dirty="0" smtClean="0"/>
              <a:t>Program background; </a:t>
            </a:r>
            <a:r>
              <a:rPr lang="en-US" sz="3200" dirty="0" smtClean="0">
                <a:solidFill>
                  <a:srgbClr val="385723"/>
                </a:solidFill>
              </a:rPr>
              <a:t>why</a:t>
            </a:r>
            <a:r>
              <a:rPr lang="en-US" sz="3200" dirty="0" smtClean="0"/>
              <a:t> they are being asked to engage</a:t>
            </a:r>
          </a:p>
          <a:p>
            <a:pPr>
              <a:spcBef>
                <a:spcPts val="1600"/>
              </a:spcBef>
            </a:pPr>
            <a:r>
              <a:rPr lang="en-US" sz="3200" dirty="0" smtClean="0"/>
              <a:t>Program elements; </a:t>
            </a:r>
            <a:r>
              <a:rPr lang="en-US" sz="3200" dirty="0" smtClean="0">
                <a:solidFill>
                  <a:srgbClr val="385723"/>
                </a:solidFill>
              </a:rPr>
              <a:t>how this is different </a:t>
            </a:r>
            <a:br>
              <a:rPr lang="en-US" sz="3200" dirty="0" smtClean="0">
                <a:solidFill>
                  <a:srgbClr val="385723"/>
                </a:solidFill>
              </a:rPr>
            </a:br>
            <a:r>
              <a:rPr lang="en-US" sz="3200" dirty="0" smtClean="0"/>
              <a:t>than other contracts they may work on:</a:t>
            </a:r>
          </a:p>
          <a:p>
            <a:pPr lvl="1">
              <a:spcBef>
                <a:spcPts val="1600"/>
              </a:spcBef>
            </a:pPr>
            <a:r>
              <a:rPr lang="en-US" sz="3200" dirty="0" smtClean="0"/>
              <a:t>Non-Union </a:t>
            </a:r>
            <a:r>
              <a:rPr lang="en-US" sz="3200" dirty="0"/>
              <a:t>Contractors </a:t>
            </a:r>
            <a:r>
              <a:rPr lang="en-US" sz="3200" dirty="0" smtClean="0"/>
              <a:t>&amp; Workers </a:t>
            </a:r>
            <a:r>
              <a:rPr lang="en-US" sz="3200" dirty="0" smtClean="0">
                <a:solidFill>
                  <a:srgbClr val="385723"/>
                </a:solidFill>
              </a:rPr>
              <a:t>NOT required </a:t>
            </a:r>
            <a:r>
              <a:rPr lang="en-US" sz="3200" dirty="0">
                <a:solidFill>
                  <a:srgbClr val="385723"/>
                </a:solidFill>
              </a:rPr>
              <a:t>to join </a:t>
            </a:r>
            <a:r>
              <a:rPr lang="en-US" sz="3200" dirty="0"/>
              <a:t>unions </a:t>
            </a:r>
            <a:endParaRPr lang="en-US" sz="3200" dirty="0" smtClean="0"/>
          </a:p>
          <a:p>
            <a:pPr lvl="1">
              <a:spcBef>
                <a:spcPts val="1600"/>
              </a:spcBef>
            </a:pPr>
            <a:r>
              <a:rPr lang="en-US" sz="3200" dirty="0" smtClean="0"/>
              <a:t>Use of an </a:t>
            </a:r>
            <a:r>
              <a:rPr lang="en-US" sz="3200" dirty="0" smtClean="0">
                <a:solidFill>
                  <a:srgbClr val="385723"/>
                </a:solidFill>
              </a:rPr>
              <a:t>established dispatch system</a:t>
            </a:r>
          </a:p>
          <a:p>
            <a:pPr lvl="1">
              <a:spcBef>
                <a:spcPts val="16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Priority worker </a:t>
            </a:r>
            <a:r>
              <a:rPr lang="en-US" sz="3200" dirty="0" smtClean="0"/>
              <a:t>inclusion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87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Process</a:t>
            </a:r>
            <a:r>
              <a:rPr lang="en-US" dirty="0" smtClean="0"/>
              <a:t> Information </a:t>
            </a:r>
            <a:r>
              <a:rPr lang="en-US" sz="3600" dirty="0" smtClean="0"/>
              <a:t>(for contractors)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385723"/>
                </a:solidFill>
              </a:rPr>
              <a:t>happens beyond contract execution </a:t>
            </a:r>
            <a:r>
              <a:rPr lang="en-US" sz="3200" dirty="0" smtClean="0"/>
              <a:t>or award.</a:t>
            </a:r>
          </a:p>
          <a:p>
            <a:pPr lvl="1">
              <a:spcBef>
                <a:spcPts val="1100"/>
              </a:spcBef>
            </a:pPr>
            <a:r>
              <a:rPr lang="en-US" sz="2800" dirty="0" smtClean="0"/>
              <a:t>Pre-Job Meeting process</a:t>
            </a:r>
          </a:p>
          <a:p>
            <a:pPr lvl="1">
              <a:spcBef>
                <a:spcPts val="1100"/>
              </a:spcBef>
            </a:pPr>
            <a:r>
              <a:rPr lang="en-US" sz="2800" dirty="0" smtClean="0"/>
              <a:t>Core Worker and additional worker dispatch process</a:t>
            </a:r>
          </a:p>
          <a:p>
            <a:pPr lvl="1">
              <a:spcBef>
                <a:spcPts val="1100"/>
              </a:spcBef>
            </a:pPr>
            <a:r>
              <a:rPr lang="en-US" sz="2800" dirty="0" smtClean="0"/>
              <a:t>Reporting process</a:t>
            </a:r>
          </a:p>
          <a:p>
            <a:pPr>
              <a:spcBef>
                <a:spcPts val="28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What to do if they have issues </a:t>
            </a:r>
            <a:r>
              <a:rPr lang="en-US" sz="3200" dirty="0" smtClean="0"/>
              <a:t>– grievances, etc.</a:t>
            </a:r>
          </a:p>
          <a:p>
            <a:pPr>
              <a:spcBef>
                <a:spcPts val="28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What resources are available </a:t>
            </a:r>
            <a:r>
              <a:rPr lang="en-US" sz="3200" dirty="0" smtClean="0"/>
              <a:t>– General Contractor, TPA, etc.</a:t>
            </a:r>
          </a:p>
        </p:txBody>
      </p:sp>
    </p:spTree>
    <p:extLst>
      <p:ext uri="{BB962C8B-B14F-4D97-AF65-F5344CB8AC3E}">
        <p14:creationId xmlns:p14="http://schemas.microsoft.com/office/powerpoint/2010/main" val="34731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b="0" dirty="0" smtClean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Project Expectations </a:t>
            </a:r>
            <a:r>
              <a:rPr lang="en-US" sz="3600" b="0" dirty="0" smtClean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(of contractors)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On time and On Budget </a:t>
            </a:r>
            <a:r>
              <a:rPr lang="en-US" sz="3200" dirty="0" smtClean="0"/>
              <a:t>Project Delivery</a:t>
            </a:r>
          </a:p>
          <a:p>
            <a:pPr>
              <a:spcBef>
                <a:spcPts val="22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Participation</a:t>
            </a:r>
            <a:r>
              <a:rPr lang="en-US" sz="3200" dirty="0" smtClean="0"/>
              <a:t> in Pre-jobs</a:t>
            </a:r>
          </a:p>
          <a:p>
            <a:pPr>
              <a:spcBef>
                <a:spcPts val="2200"/>
              </a:spcBef>
            </a:pPr>
            <a:r>
              <a:rPr lang="en-US" sz="3200" dirty="0" smtClean="0"/>
              <a:t>All workers come to the project through the </a:t>
            </a:r>
            <a:r>
              <a:rPr lang="en-US" sz="3200" dirty="0" smtClean="0">
                <a:solidFill>
                  <a:srgbClr val="385723"/>
                </a:solidFill>
              </a:rPr>
              <a:t>dispatch system</a:t>
            </a:r>
          </a:p>
          <a:p>
            <a:pPr>
              <a:spcBef>
                <a:spcPts val="2200"/>
              </a:spcBef>
            </a:pPr>
            <a:r>
              <a:rPr lang="en-US" sz="3200" dirty="0" smtClean="0"/>
              <a:t>Workers prioritized in accordance with </a:t>
            </a:r>
            <a:r>
              <a:rPr lang="en-US" sz="3200" dirty="0" smtClean="0">
                <a:solidFill>
                  <a:srgbClr val="385723"/>
                </a:solidFill>
              </a:rPr>
              <a:t>PLA guidelines</a:t>
            </a:r>
          </a:p>
          <a:p>
            <a:pPr>
              <a:spcBef>
                <a:spcPts val="2200"/>
              </a:spcBef>
            </a:pPr>
            <a:r>
              <a:rPr lang="en-US" sz="3200" dirty="0" smtClean="0"/>
              <a:t>Focus on use of </a:t>
            </a:r>
            <a:r>
              <a:rPr lang="en-US" sz="3200" dirty="0" smtClean="0">
                <a:solidFill>
                  <a:srgbClr val="385723"/>
                </a:solidFill>
              </a:rPr>
              <a:t>disadvantaged contractors</a:t>
            </a:r>
          </a:p>
          <a:p>
            <a:pPr>
              <a:spcBef>
                <a:spcPts val="2200"/>
              </a:spcBef>
            </a:pPr>
            <a:r>
              <a:rPr lang="en-US" sz="3200" dirty="0" smtClean="0"/>
              <a:t>Consistent </a:t>
            </a:r>
            <a:r>
              <a:rPr lang="en-US" sz="3200" dirty="0" smtClean="0">
                <a:solidFill>
                  <a:srgbClr val="385723"/>
                </a:solidFill>
              </a:rPr>
              <a:t>verifiable reporting</a:t>
            </a:r>
          </a:p>
        </p:txBody>
      </p:sp>
    </p:spTree>
    <p:extLst>
      <p:ext uri="{BB962C8B-B14F-4D97-AF65-F5344CB8AC3E}">
        <p14:creationId xmlns:p14="http://schemas.microsoft.com/office/powerpoint/2010/main" val="20130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 </a:t>
            </a:r>
            <a:r>
              <a:rPr lang="en-US" sz="3600" dirty="0" smtClean="0"/>
              <a:t>(for contractors)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2216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sz="3200" dirty="0" smtClean="0"/>
              <a:t>Key Points of </a:t>
            </a:r>
            <a:r>
              <a:rPr lang="en-US" sz="3200" dirty="0" smtClean="0">
                <a:solidFill>
                  <a:srgbClr val="385723"/>
                </a:solidFill>
              </a:rPr>
              <a:t>Contact</a:t>
            </a:r>
            <a:endParaRPr lang="en-US" sz="3200" dirty="0">
              <a:solidFill>
                <a:srgbClr val="385723"/>
              </a:solidFill>
            </a:endParaRPr>
          </a:p>
          <a:p>
            <a:pPr>
              <a:spcBef>
                <a:spcPts val="22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Documentation</a:t>
            </a:r>
            <a:r>
              <a:rPr lang="en-US" sz="3200" dirty="0" smtClean="0"/>
              <a:t> and Online information</a:t>
            </a:r>
          </a:p>
          <a:p>
            <a:pPr>
              <a:spcBef>
                <a:spcPts val="22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Project Advisory Committee </a:t>
            </a:r>
            <a:r>
              <a:rPr lang="en-US" sz="3200" dirty="0" smtClean="0"/>
              <a:t>(PAC)</a:t>
            </a:r>
          </a:p>
          <a:p>
            <a:pPr>
              <a:spcBef>
                <a:spcPts val="2200"/>
              </a:spcBef>
            </a:pPr>
            <a:r>
              <a:rPr lang="en-US" sz="3200" dirty="0" smtClean="0">
                <a:solidFill>
                  <a:srgbClr val="385723"/>
                </a:solidFill>
              </a:rPr>
              <a:t>Administrative Leadership </a:t>
            </a:r>
            <a:r>
              <a:rPr lang="en-US" sz="3200" dirty="0" smtClean="0"/>
              <a:t>– Contractor, Unions, County</a:t>
            </a:r>
          </a:p>
        </p:txBody>
      </p:sp>
    </p:spTree>
    <p:extLst>
      <p:ext uri="{BB962C8B-B14F-4D97-AF65-F5344CB8AC3E}">
        <p14:creationId xmlns:p14="http://schemas.microsoft.com/office/powerpoint/2010/main" val="7871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Bef>
                <a:spcPts val="4000"/>
              </a:spcBef>
              <a:buNone/>
            </a:pPr>
            <a:r>
              <a:rPr lang="en-US" sz="3200" dirty="0" smtClean="0"/>
              <a:t>Questions </a:t>
            </a:r>
            <a:r>
              <a:rPr lang="en-US" sz="3200" dirty="0"/>
              <a:t>or concerns </a:t>
            </a:r>
            <a:r>
              <a:rPr lang="en-US" sz="3200" dirty="0" smtClean="0"/>
              <a:t>about </a:t>
            </a:r>
            <a:br>
              <a:rPr lang="en-US" sz="3200" dirty="0" smtClean="0"/>
            </a:br>
            <a:r>
              <a:rPr lang="en-US" sz="3200" dirty="0" smtClean="0"/>
              <a:t>King </a:t>
            </a:r>
            <a:r>
              <a:rPr lang="en-US" sz="3200" dirty="0"/>
              <a:t>County’s </a:t>
            </a:r>
            <a:r>
              <a:rPr lang="en-US" sz="3200" dirty="0">
                <a:solidFill>
                  <a:srgbClr val="385723"/>
                </a:solidFill>
              </a:rPr>
              <a:t>existing contractor outreach </a:t>
            </a:r>
            <a:r>
              <a:rPr lang="en-US" sz="3200" dirty="0" smtClean="0"/>
              <a:t>efforts?</a:t>
            </a:r>
            <a:br>
              <a:rPr lang="en-US" sz="3200" dirty="0" smtClean="0"/>
            </a:br>
            <a:r>
              <a:rPr lang="en-US" sz="3200" dirty="0" smtClean="0"/>
              <a:t>Can </a:t>
            </a:r>
            <a:r>
              <a:rPr lang="en-US" sz="3200" dirty="0"/>
              <a:t>the plan </a:t>
            </a:r>
            <a:r>
              <a:rPr lang="en-US" sz="3200" dirty="0" smtClean="0"/>
              <a:t>make </a:t>
            </a:r>
            <a:r>
              <a:rPr lang="en-US" sz="3200" dirty="0"/>
              <a:t>them stronger? </a:t>
            </a:r>
            <a:endParaRPr lang="en-US" sz="3200" dirty="0" smtClean="0"/>
          </a:p>
          <a:p>
            <a:pPr marL="0" indent="0" algn="ctr">
              <a:spcBef>
                <a:spcPts val="4000"/>
              </a:spcBef>
              <a:buNone/>
            </a:pPr>
            <a:r>
              <a:rPr lang="en-US" sz="3200" dirty="0" smtClean="0"/>
              <a:t>What </a:t>
            </a:r>
            <a:r>
              <a:rPr lang="en-US" sz="3200" dirty="0">
                <a:solidFill>
                  <a:srgbClr val="385723"/>
                </a:solidFill>
              </a:rPr>
              <a:t>p</a:t>
            </a:r>
            <a:r>
              <a:rPr lang="en-US" sz="3200" dirty="0" smtClean="0">
                <a:solidFill>
                  <a:srgbClr val="385723"/>
                </a:solidFill>
              </a:rPr>
              <a:t>riorities</a:t>
            </a:r>
            <a:r>
              <a:rPr lang="en-US" sz="3200" dirty="0" smtClean="0"/>
              <a:t> do your stakeholders need to see </a:t>
            </a:r>
            <a:br>
              <a:rPr lang="en-US" sz="3200" dirty="0" smtClean="0"/>
            </a:br>
            <a:r>
              <a:rPr lang="en-US" sz="3200" dirty="0" smtClean="0"/>
              <a:t>in the education elements?</a:t>
            </a:r>
          </a:p>
        </p:txBody>
      </p:sp>
    </p:spTree>
    <p:extLst>
      <p:ext uri="{BB962C8B-B14F-4D97-AF65-F5344CB8AC3E}">
        <p14:creationId xmlns:p14="http://schemas.microsoft.com/office/powerpoint/2010/main" val="6778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4473"/>
            <a:ext cx="9144000" cy="1543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Opportunity and  Empowerment Advisory Board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n-US" sz="3600" dirty="0" smtClean="0"/>
              <a:t>September 24, 2015</a:t>
            </a:r>
          </a:p>
          <a:p>
            <a:r>
              <a:rPr lang="en-US" sz="3600" b="1" dirty="0" smtClean="0">
                <a:solidFill>
                  <a:srgbClr val="385723"/>
                </a:solidFill>
              </a:rPr>
              <a:t>Contractor Inclusion Strategy</a:t>
            </a:r>
            <a:endParaRPr lang="en-US" sz="36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mpowerment-MeetingSchedule-2015082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4874" b="15482"/>
          <a:stretch/>
        </p:blipFill>
        <p:spPr>
          <a:xfrm>
            <a:off x="80806" y="2000367"/>
            <a:ext cx="12041909" cy="2541024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0" cap="small" dirty="0" smtClean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Process: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826770" y="3686069"/>
            <a:ext cx="1157664" cy="1674465"/>
          </a:xfrm>
          <a:prstGeom prst="upArrow">
            <a:avLst/>
          </a:prstGeom>
          <a:solidFill>
            <a:schemeClr val="accent6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45136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 smtClean="0"/>
              <a:t>Desired Outcomes from the EAB:</a:t>
            </a:r>
            <a:endParaRPr lang="en-US" sz="54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3680" y="871738"/>
            <a:ext cx="12058320" cy="56791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2900" algn="l">
              <a:spcBef>
                <a:spcPts val="1800"/>
              </a:spcBef>
              <a:buFont typeface="Arial"/>
              <a:buChar char="•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TRAINING AND SUPPORT: </a:t>
            </a:r>
            <a:r>
              <a:rPr lang="en-US" dirty="0" smtClean="0"/>
              <a:t>Ensure success of apprentices, minorities and women </a:t>
            </a:r>
            <a:br>
              <a:rPr lang="en-US" dirty="0" smtClean="0"/>
            </a:br>
            <a:r>
              <a:rPr lang="en-US" dirty="0" smtClean="0"/>
              <a:t>who are equipped to compete and diversify the workforce (diversity </a:t>
            </a:r>
            <a:r>
              <a:rPr lang="en-US" dirty="0"/>
              <a:t>reduces </a:t>
            </a:r>
            <a:r>
              <a:rPr lang="en-US" dirty="0" smtClean="0"/>
              <a:t>risk)</a:t>
            </a:r>
          </a:p>
          <a:p>
            <a:pPr marL="347472" indent="-342900" algn="l">
              <a:spcBef>
                <a:spcPts val="18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385723"/>
                </a:solidFill>
              </a:rPr>
              <a:t>OUTREACH TO TRADES: </a:t>
            </a:r>
            <a:r>
              <a:rPr lang="en-US" dirty="0"/>
              <a:t>Identify and support trades that need the most help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diversifying their </a:t>
            </a:r>
            <a:r>
              <a:rPr lang="en-US" dirty="0" smtClean="0"/>
              <a:t>workforce</a:t>
            </a:r>
          </a:p>
          <a:p>
            <a:pPr marL="347472" indent="-342900" algn="l">
              <a:spcBef>
                <a:spcPts val="1800"/>
              </a:spcBef>
              <a:buFont typeface="Arial"/>
              <a:buChar char="•"/>
            </a:pPr>
            <a:r>
              <a:rPr lang="en-US" sz="2800" b="1" dirty="0">
                <a:solidFill>
                  <a:srgbClr val="385723"/>
                </a:solidFill>
              </a:rPr>
              <a:t>UNION PARTICIPTION: </a:t>
            </a:r>
            <a:r>
              <a:rPr lang="en-US" dirty="0"/>
              <a:t>Workers have the opportunity to be strong union members </a:t>
            </a:r>
            <a:endParaRPr lang="en-US" dirty="0" smtClean="0"/>
          </a:p>
          <a:p>
            <a:pPr marL="347472" indent="-342900" algn="l">
              <a:spcBef>
                <a:spcPts val="18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385723"/>
                </a:solidFill>
              </a:rPr>
              <a:t>ACCESS TO JOBS: </a:t>
            </a:r>
            <a:r>
              <a:rPr lang="en-US" dirty="0" smtClean="0"/>
              <a:t>Strengthen the pipeline to Public </a:t>
            </a:r>
            <a:r>
              <a:rPr lang="en-US" dirty="0"/>
              <a:t>Works </a:t>
            </a:r>
            <a:r>
              <a:rPr lang="en-US" dirty="0" smtClean="0"/>
              <a:t>&amp; other opportunities for </a:t>
            </a:r>
            <a:r>
              <a:rPr lang="en-US" dirty="0"/>
              <a:t>those without </a:t>
            </a:r>
            <a:r>
              <a:rPr lang="en-US" dirty="0" smtClean="0"/>
              <a:t>prior </a:t>
            </a:r>
            <a:r>
              <a:rPr lang="en-US" dirty="0"/>
              <a:t>work experience </a:t>
            </a:r>
            <a:r>
              <a:rPr lang="en-US" dirty="0" smtClean="0"/>
              <a:t>by making the opportunities widely available &amp; accessible</a:t>
            </a:r>
          </a:p>
          <a:p>
            <a:pPr marL="347472" indent="-342900" algn="l">
              <a:spcBef>
                <a:spcPts val="18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385723"/>
                </a:solidFill>
              </a:rPr>
              <a:t>LOCAL HIRES: </a:t>
            </a:r>
            <a:r>
              <a:rPr lang="en-US" dirty="0" smtClean="0"/>
              <a:t>Increase hires in zip codes with high minority populations </a:t>
            </a:r>
          </a:p>
          <a:p>
            <a:pPr marL="347472" indent="-342900" algn="l">
              <a:spcBef>
                <a:spcPts val="18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385723"/>
                </a:solidFill>
              </a:rPr>
              <a:t>NEIGHBORHOOD PRESERVATION: </a:t>
            </a:r>
            <a:r>
              <a:rPr lang="en-US" dirty="0" smtClean="0"/>
              <a:t>Preserve the neighborhood with a positive </a:t>
            </a:r>
            <a:r>
              <a:rPr lang="en-US" dirty="0"/>
              <a:t>perception of the construction project </a:t>
            </a:r>
            <a:r>
              <a:rPr lang="en-US" dirty="0" smtClean="0"/>
              <a:t>that engages workers that look like them </a:t>
            </a:r>
          </a:p>
          <a:p>
            <a:pPr marL="347472" indent="-342900" algn="l">
              <a:spcBef>
                <a:spcPts val="18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385723"/>
                </a:solidFill>
              </a:rPr>
              <a:t>IMPLEMENTABLE: </a:t>
            </a:r>
            <a:r>
              <a:rPr lang="en-US" dirty="0" smtClean="0"/>
              <a:t>Ensure the CWA fits within the context </a:t>
            </a:r>
            <a:r>
              <a:rPr lang="en-US" dirty="0"/>
              <a:t>of complicated legal framework </a:t>
            </a:r>
          </a:p>
        </p:txBody>
      </p:sp>
    </p:spTree>
    <p:extLst>
      <p:ext uri="{BB962C8B-B14F-4D97-AF65-F5344CB8AC3E}">
        <p14:creationId xmlns:p14="http://schemas.microsoft.com/office/powerpoint/2010/main" val="3218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4513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000" b="0" cap="small" dirty="0" smtClean="0"/>
              <a:t>Meeting #1 – Aug 26: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5400" dirty="0" smtClean="0"/>
              <a:t>Goals &amp; Desired Outcomes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80798"/>
            <a:ext cx="8069929" cy="5676060"/>
          </a:xfrm>
        </p:spPr>
        <p:txBody>
          <a:bodyPr anchor="t" anchorCtr="0"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Success </a:t>
            </a:r>
            <a:r>
              <a:rPr lang="en-US" sz="2200" dirty="0"/>
              <a:t>for the apprentices, minorities, and </a:t>
            </a:r>
            <a:r>
              <a:rPr lang="en-US" sz="2200" dirty="0" smtClean="0"/>
              <a:t>women 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Training </a:t>
            </a:r>
            <a:r>
              <a:rPr lang="en-US" sz="2200" dirty="0"/>
              <a:t>and support 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Graduate </a:t>
            </a:r>
            <a:r>
              <a:rPr lang="en-US" sz="2200" dirty="0"/>
              <a:t>apprentices </a:t>
            </a:r>
            <a:r>
              <a:rPr lang="en-US" sz="2200" dirty="0" smtClean="0"/>
              <a:t>equipped </a:t>
            </a:r>
            <a:r>
              <a:rPr lang="en-US" sz="2200" dirty="0"/>
              <a:t>to compete </a:t>
            </a: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Workers are strong union members 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/>
              <a:t>H</a:t>
            </a:r>
            <a:r>
              <a:rPr lang="en-US" sz="2200" dirty="0" smtClean="0"/>
              <a:t>ires </a:t>
            </a:r>
            <a:r>
              <a:rPr lang="en-US" sz="2200" dirty="0"/>
              <a:t>in 98122 </a:t>
            </a:r>
            <a:r>
              <a:rPr lang="en-US" sz="2200" dirty="0" smtClean="0"/>
              <a:t>&amp; </a:t>
            </a:r>
            <a:r>
              <a:rPr lang="en-US" sz="2200" dirty="0"/>
              <a:t>other zip codes with high minority populations 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Diversify </a:t>
            </a:r>
            <a:r>
              <a:rPr lang="en-US" sz="2200" dirty="0"/>
              <a:t>subcontractors 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/>
              <a:t>O</a:t>
            </a:r>
            <a:r>
              <a:rPr lang="en-US" sz="2200" dirty="0" smtClean="0"/>
              <a:t>pportunities </a:t>
            </a:r>
            <a:r>
              <a:rPr lang="en-US" sz="2200" dirty="0"/>
              <a:t>for those </a:t>
            </a:r>
            <a:r>
              <a:rPr lang="en-US" sz="2200" dirty="0" smtClean="0"/>
              <a:t>without prior </a:t>
            </a:r>
            <a:r>
              <a:rPr lang="en-US" sz="2200" dirty="0"/>
              <a:t>p</a:t>
            </a:r>
            <a:r>
              <a:rPr lang="en-US" sz="2200" dirty="0" smtClean="0"/>
              <a:t>ublic work </a:t>
            </a:r>
            <a:r>
              <a:rPr lang="en-US" sz="2200" dirty="0"/>
              <a:t>experience 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Lead to first jobs in </a:t>
            </a:r>
            <a:r>
              <a:rPr lang="en-US" sz="2200" dirty="0"/>
              <a:t>Public Works projects </a:t>
            </a: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Engage </a:t>
            </a:r>
            <a:r>
              <a:rPr lang="en-US" sz="2200" dirty="0"/>
              <a:t>neighbors by seeing the workers that look like them 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Help </a:t>
            </a:r>
            <a:r>
              <a:rPr lang="en-US" sz="2200" dirty="0"/>
              <a:t>preserve the </a:t>
            </a:r>
            <a:r>
              <a:rPr lang="en-US" sz="2200" dirty="0" smtClean="0"/>
              <a:t>neighborhood </a:t>
            </a:r>
            <a:endParaRPr lang="en-US" sz="2200" dirty="0"/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Neighborhood perception of the construction project is important</a:t>
            </a:r>
            <a:r>
              <a:rPr lang="en-US" sz="2200" dirty="0"/>
              <a:t> </a:t>
            </a: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Diversity reduces risk 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9874804" y="1146939"/>
            <a:ext cx="2041909" cy="5067593"/>
            <a:chOff x="9874804" y="834229"/>
            <a:chExt cx="2167911" cy="5380304"/>
          </a:xfrm>
        </p:grpSpPr>
        <p:pic>
          <p:nvPicPr>
            <p:cNvPr id="5" name="Picture 4" descr="2015-08-27 12.36.0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4804" y="834229"/>
              <a:ext cx="2167911" cy="2584744"/>
            </a:xfrm>
            <a:prstGeom prst="rect">
              <a:avLst/>
            </a:prstGeom>
          </p:spPr>
        </p:pic>
        <p:pic>
          <p:nvPicPr>
            <p:cNvPr id="6" name="Picture 5" descr="2015-08-27 12.36.19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5"/>
            <a:stretch/>
          </p:blipFill>
          <p:spPr>
            <a:xfrm>
              <a:off x="9878243" y="3259024"/>
              <a:ext cx="2159205" cy="2424039"/>
            </a:xfrm>
            <a:prstGeom prst="rect">
              <a:avLst/>
            </a:prstGeom>
          </p:spPr>
        </p:pic>
        <p:pic>
          <p:nvPicPr>
            <p:cNvPr id="7" name="Picture 6" descr="2015-08-27 12.36.28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" b="72305"/>
            <a:stretch/>
          </p:blipFill>
          <p:spPr>
            <a:xfrm>
              <a:off x="9892211" y="5675199"/>
              <a:ext cx="2138295" cy="539334"/>
            </a:xfrm>
            <a:prstGeom prst="rect">
              <a:avLst/>
            </a:prstGeom>
          </p:spPr>
        </p:pic>
      </p:grpSp>
      <p:pic>
        <p:nvPicPr>
          <p:cNvPr id="4" name="Picture 3" descr="2015-08-27 12.36.0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5" b="45760"/>
          <a:stretch/>
        </p:blipFill>
        <p:spPr>
          <a:xfrm>
            <a:off x="7678077" y="1187176"/>
            <a:ext cx="2034342" cy="1479338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8299" y="3317638"/>
            <a:ext cx="2019736" cy="19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4513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000" b="0" cap="small" dirty="0" smtClean="0"/>
              <a:t>Meeting #2 – Sep 10: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5400" dirty="0" smtClean="0"/>
              <a:t>Community Workforce Agreements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83446"/>
            <a:ext cx="9714418" cy="5473411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 dirty="0"/>
              <a:t>How do CWA elements impact your stakeholders? </a:t>
            </a:r>
            <a:endParaRPr lang="en-US" sz="3200" b="1" dirty="0" smtClean="0"/>
          </a:p>
          <a:p>
            <a:pPr marL="342900" indent="-342900" algn="l">
              <a:spcBef>
                <a:spcPts val="2200"/>
              </a:spcBef>
              <a:buFont typeface="Arial"/>
              <a:buChar char="•"/>
            </a:pPr>
            <a:r>
              <a:rPr lang="en-US" sz="2200" u="sng" dirty="0" smtClean="0"/>
              <a:t>Supportive </a:t>
            </a:r>
            <a:r>
              <a:rPr lang="en-US" sz="2200" u="sng" dirty="0"/>
              <a:t>issues and barriers </a:t>
            </a:r>
            <a:r>
              <a:rPr lang="en-US" sz="2200" dirty="0"/>
              <a:t>to access: </a:t>
            </a:r>
            <a:endParaRPr lang="en-US" sz="2200" dirty="0" smtClean="0"/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/>
              <a:t>Driver’s license</a:t>
            </a:r>
            <a:endParaRPr lang="en-US" sz="1800" dirty="0"/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/>
              <a:t>GED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hild</a:t>
            </a:r>
            <a:r>
              <a:rPr lang="en-US" sz="1800" dirty="0"/>
              <a:t>-care</a:t>
            </a:r>
          </a:p>
          <a:p>
            <a:pPr marL="342900" indent="-342900" algn="l">
              <a:spcBef>
                <a:spcPts val="2200"/>
              </a:spcBef>
              <a:buFont typeface="Arial"/>
              <a:buChar char="•"/>
            </a:pPr>
            <a:r>
              <a:rPr lang="en-US" sz="2200" dirty="0" smtClean="0"/>
              <a:t>If </a:t>
            </a:r>
            <a:r>
              <a:rPr lang="en-US" sz="2200" dirty="0"/>
              <a:t>a PLA is </a:t>
            </a:r>
            <a:r>
              <a:rPr lang="en-US" sz="2200" u="sng" dirty="0"/>
              <a:t>less than a year </a:t>
            </a:r>
            <a:r>
              <a:rPr lang="en-US" sz="2200" dirty="0"/>
              <a:t>non-union workers who pay in do not see the benefit.</a:t>
            </a:r>
          </a:p>
          <a:p>
            <a:pPr marL="342900" indent="-342900" algn="l">
              <a:spcBef>
                <a:spcPts val="2200"/>
              </a:spcBef>
              <a:buFont typeface="Arial"/>
              <a:buChar char="•"/>
            </a:pPr>
            <a:r>
              <a:rPr lang="en-US" sz="2200" dirty="0" smtClean="0"/>
              <a:t>Workers </a:t>
            </a:r>
            <a:r>
              <a:rPr lang="en-US" sz="2200" dirty="0"/>
              <a:t>who may be </a:t>
            </a:r>
            <a:r>
              <a:rPr lang="en-US" sz="2200" u="sng" dirty="0"/>
              <a:t>trained but aren’t union </a:t>
            </a:r>
            <a:r>
              <a:rPr lang="en-US" sz="2200" dirty="0"/>
              <a:t>can also have hard time entering the union.</a:t>
            </a:r>
          </a:p>
          <a:p>
            <a:pPr marL="342900" indent="-342900" algn="l">
              <a:spcBef>
                <a:spcPts val="2200"/>
              </a:spcBef>
              <a:buFont typeface="Arial"/>
              <a:buChar char="•"/>
            </a:pPr>
            <a:r>
              <a:rPr lang="en-US" sz="2200" u="sng" dirty="0" smtClean="0"/>
              <a:t>Union’s </a:t>
            </a:r>
            <a:r>
              <a:rPr lang="en-US" sz="2200" u="sng" dirty="0"/>
              <a:t>need to keep quality </a:t>
            </a:r>
            <a:r>
              <a:rPr lang="en-US" sz="2200" dirty="0"/>
              <a:t>of trained force, which drives their restrictions for new workers entering.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38" y="349071"/>
            <a:ext cx="2407004" cy="303081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"/>
          <a:stretch/>
        </p:blipFill>
        <p:spPr>
          <a:xfrm>
            <a:off x="9584938" y="3377493"/>
            <a:ext cx="2409273" cy="27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on </a:t>
            </a:r>
            <a:r>
              <a:rPr lang="en-US" smtClean="0"/>
              <a:t>One Update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200"/>
              </a:spcBef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What should hold the most weight?</a:t>
            </a:r>
          </a:p>
          <a:p>
            <a:pPr lvl="1"/>
            <a:r>
              <a:rPr lang="en-US" dirty="0" smtClean="0"/>
              <a:t>Balance between overall plan </a:t>
            </a:r>
            <a:r>
              <a:rPr lang="en-US" dirty="0"/>
              <a:t>vs the pilot project</a:t>
            </a:r>
          </a:p>
          <a:p>
            <a:pPr>
              <a:spcBef>
                <a:spcPts val="2200"/>
              </a:spcBef>
            </a:pPr>
            <a:r>
              <a:rPr lang="en-US" sz="3200" b="1" dirty="0" smtClean="0">
                <a:solidFill>
                  <a:srgbClr val="385723"/>
                </a:solidFill>
              </a:rPr>
              <a:t>Information requests</a:t>
            </a:r>
          </a:p>
          <a:p>
            <a:pPr lvl="1"/>
            <a:r>
              <a:rPr lang="en-US" dirty="0"/>
              <a:t>Requested information should get to the board members more quickly</a:t>
            </a:r>
          </a:p>
          <a:p>
            <a:pPr lvl="1"/>
            <a:r>
              <a:rPr lang="en-US" dirty="0" smtClean="0"/>
              <a:t>Reasons </a:t>
            </a:r>
            <a:r>
              <a:rPr lang="en-US" dirty="0"/>
              <a:t>for delay</a:t>
            </a:r>
          </a:p>
          <a:p>
            <a:pPr>
              <a:spcBef>
                <a:spcPts val="2200"/>
              </a:spcBef>
            </a:pPr>
            <a:r>
              <a:rPr lang="en-US" sz="3200" b="1" dirty="0" smtClean="0">
                <a:solidFill>
                  <a:srgbClr val="385723"/>
                </a:solidFill>
              </a:rPr>
              <a:t>Success</a:t>
            </a:r>
          </a:p>
          <a:p>
            <a:pPr lvl="1"/>
            <a:r>
              <a:rPr lang="en-US" dirty="0" smtClean="0"/>
              <a:t>Depends on implementation of successful supportive programs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Contractor Inclusion Strategic Approach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n-US" sz="3600" b="1" dirty="0" smtClean="0">
                <a:solidFill>
                  <a:srgbClr val="385723"/>
                </a:solidFill>
              </a:rPr>
              <a:t>THE VALUE OF ACCESS IN CONTRACTING</a:t>
            </a:r>
            <a:endParaRPr lang="en-US" sz="36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DEFINITIONS: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9837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Project Labor Agreement </a:t>
            </a:r>
            <a:r>
              <a:rPr lang="en-US" sz="3200" b="1" dirty="0">
                <a:solidFill>
                  <a:srgbClr val="385723"/>
                </a:solidFill>
              </a:rPr>
              <a:t>(PLA</a:t>
            </a:r>
            <a:r>
              <a:rPr lang="en-US" sz="3200" b="1" dirty="0" smtClean="0">
                <a:solidFill>
                  <a:srgbClr val="385723"/>
                </a:solidFill>
              </a:rPr>
              <a:t>):</a:t>
            </a:r>
            <a:br>
              <a:rPr lang="en-US" sz="3200" b="1" dirty="0" smtClean="0">
                <a:solidFill>
                  <a:srgbClr val="385723"/>
                </a:solidFill>
              </a:rPr>
            </a:br>
            <a:r>
              <a:rPr lang="en-US" sz="3200" dirty="0" smtClean="0"/>
              <a:t>Project owner </a:t>
            </a:r>
            <a:r>
              <a:rPr lang="en-US" sz="3200" dirty="0" smtClean="0">
                <a:sym typeface="Wingdings"/>
              </a:rPr>
              <a:t></a:t>
            </a:r>
            <a:r>
              <a:rPr lang="en-US" sz="3200" dirty="0" smtClean="0"/>
              <a:t> labor unions agreement to establish:</a:t>
            </a:r>
          </a:p>
          <a:p>
            <a:pPr lvl="1"/>
            <a:r>
              <a:rPr lang="en-US" sz="3100" dirty="0"/>
              <a:t>Safe working conditions and rules</a:t>
            </a:r>
          </a:p>
          <a:p>
            <a:pPr lvl="1"/>
            <a:r>
              <a:rPr lang="en-US" sz="3100" dirty="0" smtClean="0"/>
              <a:t>Accountability for project </a:t>
            </a:r>
            <a:r>
              <a:rPr lang="en-US" sz="3100" dirty="0"/>
              <a:t>execution </a:t>
            </a:r>
            <a:r>
              <a:rPr lang="en-US" sz="3100" dirty="0" smtClean="0"/>
              <a:t>on </a:t>
            </a:r>
            <a:r>
              <a:rPr lang="en-US" sz="3100" dirty="0"/>
              <a:t>the job</a:t>
            </a:r>
          </a:p>
          <a:p>
            <a:pPr lvl="1"/>
            <a:r>
              <a:rPr lang="en-US" sz="3100" dirty="0"/>
              <a:t>Protocols for resolving labor disputes</a:t>
            </a:r>
          </a:p>
          <a:p>
            <a:pPr lvl="1"/>
            <a:endParaRPr lang="en-US" dirty="0" smtClean="0"/>
          </a:p>
          <a:p>
            <a:r>
              <a:rPr lang="en-US" sz="3600" b="1" dirty="0">
                <a:solidFill>
                  <a:srgbClr val="385723"/>
                </a:solidFill>
              </a:rPr>
              <a:t>Community Workforce Elements (CWA</a:t>
            </a:r>
            <a:r>
              <a:rPr lang="en-US" sz="3600" b="1" dirty="0" smtClean="0">
                <a:solidFill>
                  <a:srgbClr val="385723"/>
                </a:solidFill>
              </a:rPr>
              <a:t>)</a:t>
            </a:r>
            <a:br>
              <a:rPr lang="en-US" sz="3600" b="1" dirty="0" smtClean="0">
                <a:solidFill>
                  <a:srgbClr val="385723"/>
                </a:solidFill>
              </a:rPr>
            </a:br>
            <a:r>
              <a:rPr lang="en-US" sz="3200" dirty="0" smtClean="0"/>
              <a:t>Part of a PLA to include targeted hiring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57242" y="3200979"/>
            <a:ext cx="4572000" cy="457195"/>
          </a:xfrm>
          <a:custGeom>
            <a:avLst/>
            <a:gdLst>
              <a:gd name="connsiteX0" fmla="*/ 6146252 w 7019646"/>
              <a:gd name="connsiteY0" fmla="*/ 0 h 740818"/>
              <a:gd name="connsiteX1" fmla="*/ 6652447 w 7019646"/>
              <a:gd name="connsiteY1" fmla="*/ 0 h 740818"/>
              <a:gd name="connsiteX2" fmla="*/ 7019646 w 7019646"/>
              <a:gd name="connsiteY2" fmla="*/ 367201 h 740818"/>
              <a:gd name="connsiteX3" fmla="*/ 6652447 w 7019646"/>
              <a:gd name="connsiteY3" fmla="*/ 734401 h 740818"/>
              <a:gd name="connsiteX4" fmla="*/ 6222881 w 7019646"/>
              <a:gd name="connsiteY4" fmla="*/ 734401 h 740818"/>
              <a:gd name="connsiteX5" fmla="*/ 6216463 w 7019646"/>
              <a:gd name="connsiteY5" fmla="*/ 740818 h 740818"/>
              <a:gd name="connsiteX6" fmla="*/ 0 w 7019646"/>
              <a:gd name="connsiteY6" fmla="*/ 740818 h 740818"/>
              <a:gd name="connsiteX7" fmla="*/ 0 w 7019646"/>
              <a:gd name="connsiteY7" fmla="*/ 7845 h 740818"/>
              <a:gd name="connsiteX8" fmla="*/ 6146252 w 7019646"/>
              <a:gd name="connsiteY8" fmla="*/ 7845 h 74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9646" h="740818">
                <a:moveTo>
                  <a:pt x="6146252" y="0"/>
                </a:moveTo>
                <a:lnTo>
                  <a:pt x="6652447" y="0"/>
                </a:lnTo>
                <a:cubicBezTo>
                  <a:pt x="6855246" y="0"/>
                  <a:pt x="7019646" y="164402"/>
                  <a:pt x="7019646" y="367201"/>
                </a:cubicBezTo>
                <a:cubicBezTo>
                  <a:pt x="7019646" y="570000"/>
                  <a:pt x="6855246" y="734401"/>
                  <a:pt x="6652447" y="734401"/>
                </a:cubicBezTo>
                <a:lnTo>
                  <a:pt x="6222881" y="734401"/>
                </a:lnTo>
                <a:lnTo>
                  <a:pt x="6216463" y="740818"/>
                </a:lnTo>
                <a:lnTo>
                  <a:pt x="0" y="740818"/>
                </a:lnTo>
                <a:lnTo>
                  <a:pt x="0" y="7845"/>
                </a:lnTo>
                <a:lnTo>
                  <a:pt x="6146252" y="7845"/>
                </a:lnTo>
                <a:close/>
              </a:path>
            </a:pathLst>
          </a:custGeom>
          <a:solidFill>
            <a:srgbClr val="5E5E5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맑은 고딕"/>
                <a:cs typeface="+mn-cs"/>
              </a:rPr>
              <a:t>Employment Opportunities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맑은 고딕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7242" y="3950065"/>
            <a:ext cx="4572000" cy="457195"/>
          </a:xfrm>
          <a:custGeom>
            <a:avLst/>
            <a:gdLst>
              <a:gd name="connsiteX0" fmla="*/ 0 w 7805330"/>
              <a:gd name="connsiteY0" fmla="*/ 0 h 732975"/>
              <a:gd name="connsiteX1" fmla="*/ 6948714 w 7805330"/>
              <a:gd name="connsiteY1" fmla="*/ 0 h 732975"/>
              <a:gd name="connsiteX2" fmla="*/ 6948715 w 7805330"/>
              <a:gd name="connsiteY2" fmla="*/ 1 h 732975"/>
              <a:gd name="connsiteX3" fmla="*/ 7438843 w 7805330"/>
              <a:gd name="connsiteY3" fmla="*/ 1 h 732975"/>
              <a:gd name="connsiteX4" fmla="*/ 7805330 w 7805330"/>
              <a:gd name="connsiteY4" fmla="*/ 366488 h 732975"/>
              <a:gd name="connsiteX5" fmla="*/ 7438843 w 7805330"/>
              <a:gd name="connsiteY5" fmla="*/ 732975 h 732975"/>
              <a:gd name="connsiteX6" fmla="*/ 6931935 w 7805330"/>
              <a:gd name="connsiteY6" fmla="*/ 732974 h 732975"/>
              <a:gd name="connsiteX7" fmla="*/ 6931935 w 7805330"/>
              <a:gd name="connsiteY7" fmla="*/ 732973 h 732975"/>
              <a:gd name="connsiteX8" fmla="*/ 0 w 7805330"/>
              <a:gd name="connsiteY8" fmla="*/ 732973 h 73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330" h="732975">
                <a:moveTo>
                  <a:pt x="0" y="0"/>
                </a:moveTo>
                <a:lnTo>
                  <a:pt x="6948714" y="0"/>
                </a:lnTo>
                <a:lnTo>
                  <a:pt x="6948715" y="1"/>
                </a:lnTo>
                <a:lnTo>
                  <a:pt x="7438843" y="1"/>
                </a:lnTo>
                <a:cubicBezTo>
                  <a:pt x="7641248" y="1"/>
                  <a:pt x="7805330" y="164083"/>
                  <a:pt x="7805330" y="366488"/>
                </a:cubicBezTo>
                <a:cubicBezTo>
                  <a:pt x="7805330" y="568893"/>
                  <a:pt x="7641248" y="732975"/>
                  <a:pt x="7438843" y="732975"/>
                </a:cubicBezTo>
                <a:cubicBezTo>
                  <a:pt x="7269874" y="732975"/>
                  <a:pt x="7100904" y="732974"/>
                  <a:pt x="6931935" y="732974"/>
                </a:cubicBezTo>
                <a:lnTo>
                  <a:pt x="6931935" y="732973"/>
                </a:lnTo>
                <a:lnTo>
                  <a:pt x="0" y="732973"/>
                </a:lnTo>
                <a:close/>
              </a:path>
            </a:pathLst>
          </a:custGeom>
          <a:solidFill>
            <a:srgbClr val="C9C4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맑은 고딕"/>
                <a:cs typeface="+mn-cs"/>
              </a:rPr>
              <a:t>Educational Opportunities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맑은 고딕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7242" y="4699151"/>
            <a:ext cx="4572000" cy="457195"/>
          </a:xfrm>
          <a:custGeom>
            <a:avLst/>
            <a:gdLst>
              <a:gd name="connsiteX0" fmla="*/ 4894696 w 5768091"/>
              <a:gd name="connsiteY0" fmla="*/ 0 h 732974"/>
              <a:gd name="connsiteX1" fmla="*/ 5401604 w 5768091"/>
              <a:gd name="connsiteY1" fmla="*/ 0 h 732974"/>
              <a:gd name="connsiteX2" fmla="*/ 5768091 w 5768091"/>
              <a:gd name="connsiteY2" fmla="*/ 366487 h 732974"/>
              <a:gd name="connsiteX3" fmla="*/ 5401604 w 5768091"/>
              <a:gd name="connsiteY3" fmla="*/ 732974 h 732974"/>
              <a:gd name="connsiteX4" fmla="*/ 4916715 w 5768091"/>
              <a:gd name="connsiteY4" fmla="*/ 732973 h 732974"/>
              <a:gd name="connsiteX5" fmla="*/ 4916714 w 5768091"/>
              <a:gd name="connsiteY5" fmla="*/ 732974 h 732974"/>
              <a:gd name="connsiteX6" fmla="*/ 0 w 5768091"/>
              <a:gd name="connsiteY6" fmla="*/ 732974 h 732974"/>
              <a:gd name="connsiteX7" fmla="*/ 0 w 5768091"/>
              <a:gd name="connsiteY7" fmla="*/ 1 h 732974"/>
              <a:gd name="connsiteX8" fmla="*/ 4894696 w 5768091"/>
              <a:gd name="connsiteY8" fmla="*/ 1 h 73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8091" h="732974">
                <a:moveTo>
                  <a:pt x="4894696" y="0"/>
                </a:moveTo>
                <a:lnTo>
                  <a:pt x="5401604" y="0"/>
                </a:lnTo>
                <a:cubicBezTo>
                  <a:pt x="5604009" y="0"/>
                  <a:pt x="5768091" y="164082"/>
                  <a:pt x="5768091" y="366487"/>
                </a:cubicBezTo>
                <a:cubicBezTo>
                  <a:pt x="5768091" y="568892"/>
                  <a:pt x="5604009" y="732974"/>
                  <a:pt x="5401604" y="732974"/>
                </a:cubicBezTo>
                <a:lnTo>
                  <a:pt x="4916715" y="732973"/>
                </a:lnTo>
                <a:lnTo>
                  <a:pt x="4916714" y="732974"/>
                </a:lnTo>
                <a:lnTo>
                  <a:pt x="0" y="732974"/>
                </a:lnTo>
                <a:lnTo>
                  <a:pt x="0" y="1"/>
                </a:lnTo>
                <a:lnTo>
                  <a:pt x="4894696" y="1"/>
                </a:lnTo>
                <a:close/>
              </a:path>
            </a:pathLst>
          </a:custGeom>
          <a:solidFill>
            <a:srgbClr val="F6BB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맑은 고딕"/>
                <a:cs typeface="+mn-cs"/>
              </a:rPr>
              <a:t>Skilled Workforce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맑은 고딕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7242" y="2451893"/>
            <a:ext cx="4572000" cy="457195"/>
          </a:xfrm>
          <a:custGeom>
            <a:avLst/>
            <a:gdLst>
              <a:gd name="connsiteX0" fmla="*/ 0 w 8942735"/>
              <a:gd name="connsiteY0" fmla="*/ 0 h 734401"/>
              <a:gd name="connsiteX1" fmla="*/ 8210125 w 8942735"/>
              <a:gd name="connsiteY1" fmla="*/ 0 h 734401"/>
              <a:gd name="connsiteX2" fmla="*/ 8210125 w 8942735"/>
              <a:gd name="connsiteY2" fmla="*/ 1 h 734401"/>
              <a:gd name="connsiteX3" fmla="*/ 8575535 w 8942735"/>
              <a:gd name="connsiteY3" fmla="*/ 1 h 734401"/>
              <a:gd name="connsiteX4" fmla="*/ 8942735 w 8942735"/>
              <a:gd name="connsiteY4" fmla="*/ 367201 h 734401"/>
              <a:gd name="connsiteX5" fmla="*/ 8575535 w 8942735"/>
              <a:gd name="connsiteY5" fmla="*/ 734401 h 734401"/>
              <a:gd name="connsiteX6" fmla="*/ 8069341 w 8942735"/>
              <a:gd name="connsiteY6" fmla="*/ 734401 h 734401"/>
              <a:gd name="connsiteX7" fmla="*/ 8069341 w 8942735"/>
              <a:gd name="connsiteY7" fmla="*/ 732973 h 734401"/>
              <a:gd name="connsiteX8" fmla="*/ 0 w 8942735"/>
              <a:gd name="connsiteY8" fmla="*/ 732973 h 7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2735" h="734401">
                <a:moveTo>
                  <a:pt x="0" y="0"/>
                </a:moveTo>
                <a:lnTo>
                  <a:pt x="8210125" y="0"/>
                </a:lnTo>
                <a:lnTo>
                  <a:pt x="8210125" y="1"/>
                </a:lnTo>
                <a:lnTo>
                  <a:pt x="8575535" y="1"/>
                </a:lnTo>
                <a:cubicBezTo>
                  <a:pt x="8778335" y="1"/>
                  <a:pt x="8942735" y="164402"/>
                  <a:pt x="8942735" y="367201"/>
                </a:cubicBezTo>
                <a:cubicBezTo>
                  <a:pt x="8942735" y="570000"/>
                  <a:pt x="8778335" y="734401"/>
                  <a:pt x="8575535" y="734401"/>
                </a:cubicBezTo>
                <a:lnTo>
                  <a:pt x="8069341" y="734401"/>
                </a:lnTo>
                <a:lnTo>
                  <a:pt x="8069341" y="732973"/>
                </a:lnTo>
                <a:lnTo>
                  <a:pt x="0" y="73297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맑은 고딕"/>
                <a:cs typeface="+mn-cs"/>
              </a:rPr>
              <a:t>Economic Development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맑은 고딕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57242" y="5448238"/>
            <a:ext cx="4572000" cy="457195"/>
          </a:xfrm>
          <a:custGeom>
            <a:avLst/>
            <a:gdLst>
              <a:gd name="connsiteX0" fmla="*/ 4894696 w 5768091"/>
              <a:gd name="connsiteY0" fmla="*/ 0 h 732974"/>
              <a:gd name="connsiteX1" fmla="*/ 5401604 w 5768091"/>
              <a:gd name="connsiteY1" fmla="*/ 0 h 732974"/>
              <a:gd name="connsiteX2" fmla="*/ 5768091 w 5768091"/>
              <a:gd name="connsiteY2" fmla="*/ 366487 h 732974"/>
              <a:gd name="connsiteX3" fmla="*/ 5401604 w 5768091"/>
              <a:gd name="connsiteY3" fmla="*/ 732974 h 732974"/>
              <a:gd name="connsiteX4" fmla="*/ 4916715 w 5768091"/>
              <a:gd name="connsiteY4" fmla="*/ 732973 h 732974"/>
              <a:gd name="connsiteX5" fmla="*/ 4916714 w 5768091"/>
              <a:gd name="connsiteY5" fmla="*/ 732974 h 732974"/>
              <a:gd name="connsiteX6" fmla="*/ 0 w 5768091"/>
              <a:gd name="connsiteY6" fmla="*/ 732974 h 732974"/>
              <a:gd name="connsiteX7" fmla="*/ 0 w 5768091"/>
              <a:gd name="connsiteY7" fmla="*/ 1 h 732974"/>
              <a:gd name="connsiteX8" fmla="*/ 4894696 w 5768091"/>
              <a:gd name="connsiteY8" fmla="*/ 1 h 73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8091" h="732974">
                <a:moveTo>
                  <a:pt x="4894696" y="0"/>
                </a:moveTo>
                <a:lnTo>
                  <a:pt x="5401604" y="0"/>
                </a:lnTo>
                <a:cubicBezTo>
                  <a:pt x="5604009" y="0"/>
                  <a:pt x="5768091" y="164082"/>
                  <a:pt x="5768091" y="366487"/>
                </a:cubicBezTo>
                <a:cubicBezTo>
                  <a:pt x="5768091" y="568892"/>
                  <a:pt x="5604009" y="732974"/>
                  <a:pt x="5401604" y="732974"/>
                </a:cubicBezTo>
                <a:lnTo>
                  <a:pt x="4916715" y="732973"/>
                </a:lnTo>
                <a:lnTo>
                  <a:pt x="4916714" y="732974"/>
                </a:lnTo>
                <a:lnTo>
                  <a:pt x="0" y="732974"/>
                </a:lnTo>
                <a:lnTo>
                  <a:pt x="0" y="1"/>
                </a:lnTo>
                <a:lnTo>
                  <a:pt x="4894696" y="1"/>
                </a:lnTo>
                <a:close/>
              </a:path>
            </a:pathLst>
          </a:custGeom>
          <a:solidFill>
            <a:srgbClr val="69734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맑은 고딕"/>
                <a:cs typeface="+mn-cs"/>
              </a:rPr>
              <a:t> Small Business Participation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맑은 고딕"/>
              <a:cs typeface="+mn-cs"/>
            </a:endParaRPr>
          </a:p>
        </p:txBody>
      </p:sp>
      <p:sp>
        <p:nvSpPr>
          <p:cNvPr id="45" name="Line Callout 1 (Border and Accent Bar) 44"/>
          <p:cNvSpPr/>
          <p:nvPr/>
        </p:nvSpPr>
        <p:spPr>
          <a:xfrm>
            <a:off x="6524018" y="1595428"/>
            <a:ext cx="5486400" cy="914395"/>
          </a:xfrm>
          <a:prstGeom prst="accentBorderCallout1">
            <a:avLst>
              <a:gd name="adj1" fmla="val 49241"/>
              <a:gd name="adj2" fmla="val -1841"/>
              <a:gd name="adj3" fmla="val 119276"/>
              <a:gd name="adj4" fmla="val -3240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Local and regional </a:t>
            </a:r>
            <a:r>
              <a:rPr lang="en-US" b="1" dirty="0" smtClean="0"/>
              <a:t>economic growth </a:t>
            </a:r>
            <a:r>
              <a:rPr lang="en-US" dirty="0" smtClean="0"/>
              <a:t>through hiring and support of small business. Contracting access means contractors gain experience and grow the region.</a:t>
            </a:r>
            <a:endParaRPr lang="en-US" dirty="0"/>
          </a:p>
        </p:txBody>
      </p:sp>
      <p:sp>
        <p:nvSpPr>
          <p:cNvPr id="46" name="Line Callout 1 (Border and Accent Bar) 45"/>
          <p:cNvSpPr/>
          <p:nvPr/>
        </p:nvSpPr>
        <p:spPr>
          <a:xfrm>
            <a:off x="6524018" y="2547443"/>
            <a:ext cx="5486400" cy="914395"/>
          </a:xfrm>
          <a:prstGeom prst="accentBorderCallout1">
            <a:avLst>
              <a:gd name="adj1" fmla="val 49241"/>
              <a:gd name="adj2" fmla="val -1840"/>
              <a:gd name="adj3" fmla="val 95560"/>
              <a:gd name="adj4" fmla="val -3296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Increase </a:t>
            </a:r>
            <a:r>
              <a:rPr lang="en-US" b="1" dirty="0" smtClean="0"/>
              <a:t>job access </a:t>
            </a:r>
            <a:r>
              <a:rPr lang="en-US" dirty="0" smtClean="0"/>
              <a:t>for low-income workers, women, veterans, people of color, and other disadvantaged workers.</a:t>
            </a:r>
          </a:p>
        </p:txBody>
      </p:sp>
      <p:sp>
        <p:nvSpPr>
          <p:cNvPr id="47" name="Line Callout 1 (Border and Accent Bar) 46"/>
          <p:cNvSpPr/>
          <p:nvPr/>
        </p:nvSpPr>
        <p:spPr>
          <a:xfrm>
            <a:off x="6524018" y="3499458"/>
            <a:ext cx="5486400" cy="914395"/>
          </a:xfrm>
          <a:prstGeom prst="accentBorderCallout1">
            <a:avLst>
              <a:gd name="adj1" fmla="val 50109"/>
              <a:gd name="adj2" fmla="val -1861"/>
              <a:gd name="adj3" fmla="val 76661"/>
              <a:gd name="adj4" fmla="val -32608"/>
            </a:avLst>
          </a:prstGeom>
          <a:solidFill>
            <a:srgbClr val="B3B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Connect contractors with </a:t>
            </a:r>
            <a:r>
              <a:rPr lang="en-US" b="1" dirty="0" smtClean="0"/>
              <a:t>business development training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8" name="Line Callout 1 (Border and Accent Bar) 47"/>
          <p:cNvSpPr/>
          <p:nvPr/>
        </p:nvSpPr>
        <p:spPr>
          <a:xfrm>
            <a:off x="6524018" y="4451473"/>
            <a:ext cx="5486400" cy="914395"/>
          </a:xfrm>
          <a:prstGeom prst="accentBorderCallout1">
            <a:avLst>
              <a:gd name="adj1" fmla="val 50109"/>
              <a:gd name="adj2" fmla="val -1612"/>
              <a:gd name="adj3" fmla="val 52768"/>
              <a:gd name="adj4" fmla="val -3235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Provide contractors with access to a trained, qualiﬁed </a:t>
            </a:r>
            <a:r>
              <a:rPr lang="en-US" b="1" dirty="0" smtClean="0"/>
              <a:t>workforce</a:t>
            </a:r>
            <a:r>
              <a:rPr lang="en-US" dirty="0" smtClean="0"/>
              <a:t>.</a:t>
            </a:r>
          </a:p>
        </p:txBody>
      </p:sp>
      <p:sp>
        <p:nvSpPr>
          <p:cNvPr id="49" name="Line Callout 1 (Border and Accent Bar) 48"/>
          <p:cNvSpPr/>
          <p:nvPr/>
        </p:nvSpPr>
        <p:spPr>
          <a:xfrm>
            <a:off x="6524018" y="5403488"/>
            <a:ext cx="5486400" cy="914395"/>
          </a:xfrm>
          <a:prstGeom prst="accentBorderCallout1">
            <a:avLst>
              <a:gd name="adj1" fmla="val 51602"/>
              <a:gd name="adj2" fmla="val -1861"/>
              <a:gd name="adj3" fmla="val 30369"/>
              <a:gd name="adj4" fmla="val -32359"/>
            </a:avLst>
          </a:prstGeom>
          <a:solidFill>
            <a:srgbClr val="6973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Increase capacity of small minority- and women-owned businesses and develops their network for greater access to contracts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of Disadvantaged Contractor Inclusion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555</Words>
  <Application>Microsoft Office PowerPoint</Application>
  <PresentationFormat>Custom</PresentationFormat>
  <Paragraphs>115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Economic Opportunity and  Empowerment Advisory Board </vt:lpstr>
      <vt:lpstr>PowerPoint Presentation</vt:lpstr>
      <vt:lpstr>Desired Outcomes from the EAB:</vt:lpstr>
      <vt:lpstr>Meeting #1 – Aug 26:  Goals &amp; Desired Outcomes</vt:lpstr>
      <vt:lpstr>Meeting #2 – Sep 10:  Community Workforce Agreements</vt:lpstr>
      <vt:lpstr>One on One Update</vt:lpstr>
      <vt:lpstr>Contractor Inclusion Strategic Approach</vt:lpstr>
      <vt:lpstr>DEFINITIONS:</vt:lpstr>
      <vt:lpstr>Value of Disadvantaged Contractor Inclusion </vt:lpstr>
      <vt:lpstr>How Does Inclusion Currently Happen?</vt:lpstr>
      <vt:lpstr>Inclusion Grows through Education Commitment</vt:lpstr>
      <vt:lpstr>Key Elements in Contractor Education</vt:lpstr>
      <vt:lpstr>Program Information (for contractors)</vt:lpstr>
      <vt:lpstr>Process Information (for contractors)</vt:lpstr>
      <vt:lpstr>Project Expectations (of contractors)</vt:lpstr>
      <vt:lpstr>Available Resources (for contractors)</vt:lpstr>
      <vt:lpstr>Discussion</vt:lpstr>
      <vt:lpstr>Economic Opportunity and  Empowerment Advisory Board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Villao</dc:creator>
  <cp:lastModifiedBy>Windows User</cp:lastModifiedBy>
  <cp:revision>56</cp:revision>
  <dcterms:created xsi:type="dcterms:W3CDTF">2015-09-04T18:35:02Z</dcterms:created>
  <dcterms:modified xsi:type="dcterms:W3CDTF">2016-01-25T22:06:26Z</dcterms:modified>
</cp:coreProperties>
</file>