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9"/>
  </p:notesMasterIdLst>
  <p:sldIdLst>
    <p:sldId id="263" r:id="rId5"/>
    <p:sldId id="280" r:id="rId6"/>
    <p:sldId id="292" r:id="rId7"/>
    <p:sldId id="276" r:id="rId8"/>
    <p:sldId id="295" r:id="rId9"/>
    <p:sldId id="285" r:id="rId10"/>
    <p:sldId id="281" r:id="rId11"/>
    <p:sldId id="290" r:id="rId12"/>
    <p:sldId id="294" r:id="rId13"/>
    <p:sldId id="315" r:id="rId14"/>
    <p:sldId id="316" r:id="rId15"/>
    <p:sldId id="310" r:id="rId16"/>
    <p:sldId id="319" r:id="rId17"/>
    <p:sldId id="311" r:id="rId18"/>
    <p:sldId id="289" r:id="rId19"/>
    <p:sldId id="287" r:id="rId20"/>
    <p:sldId id="282" r:id="rId21"/>
    <p:sldId id="283" r:id="rId22"/>
    <p:sldId id="318" r:id="rId23"/>
    <p:sldId id="297" r:id="rId24"/>
    <p:sldId id="308" r:id="rId25"/>
    <p:sldId id="314" r:id="rId26"/>
    <p:sldId id="312" r:id="rId27"/>
    <p:sldId id="313" r:id="rId28"/>
    <p:sldId id="317" r:id="rId29"/>
    <p:sldId id="296" r:id="rId30"/>
    <p:sldId id="304" r:id="rId31"/>
    <p:sldId id="305" r:id="rId32"/>
    <p:sldId id="306" r:id="rId33"/>
    <p:sldId id="323" r:id="rId34"/>
    <p:sldId id="284" r:id="rId35"/>
    <p:sldId id="309" r:id="rId36"/>
    <p:sldId id="321" r:id="rId37"/>
    <p:sldId id="322" r:id="rId3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00A8D41-8C61-40A1-88C3-884E1F284D11}">
          <p14:sldIdLst>
            <p14:sldId id="263"/>
            <p14:sldId id="280"/>
            <p14:sldId id="292"/>
            <p14:sldId id="276"/>
            <p14:sldId id="295"/>
          </p14:sldIdLst>
        </p14:section>
        <p14:section name="Regional Demand" id="{CB010FA3-D1E3-43AB-9701-EC0B0E680525}">
          <p14:sldIdLst>
            <p14:sldId id="285"/>
            <p14:sldId id="281"/>
            <p14:sldId id="290"/>
            <p14:sldId id="294"/>
            <p14:sldId id="315"/>
            <p14:sldId id="316"/>
            <p14:sldId id="310"/>
            <p14:sldId id="319"/>
            <p14:sldId id="311"/>
            <p14:sldId id="289"/>
            <p14:sldId id="287"/>
            <p14:sldId id="282"/>
            <p14:sldId id="283"/>
            <p14:sldId id="318"/>
            <p14:sldId id="297"/>
            <p14:sldId id="308"/>
            <p14:sldId id="314"/>
            <p14:sldId id="312"/>
            <p14:sldId id="313"/>
            <p14:sldId id="317"/>
            <p14:sldId id="296"/>
            <p14:sldId id="304"/>
            <p14:sldId id="305"/>
            <p14:sldId id="306"/>
            <p14:sldId id="323"/>
            <p14:sldId id="284"/>
            <p14:sldId id="309"/>
            <p14:sldId id="321"/>
            <p14:sldId id="3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dfield, Beth" initials="RB" lastIdx="13" clrIdx="0">
    <p:extLst>
      <p:ext uri="{19B8F6BF-5375-455C-9EA6-DF929625EA0E}">
        <p15:presenceInfo xmlns:p15="http://schemas.microsoft.com/office/powerpoint/2012/main" userId="S-1-5-21-776561741-287218729-725345543-6121" providerId="AD"/>
      </p:ext>
    </p:extLst>
  </p:cmAuthor>
  <p:cmAuthor id="2" name="Spencer Cohen" initials="SC" lastIdx="6" clrIdx="1">
    <p:extLst>
      <p:ext uri="{19B8F6BF-5375-455C-9EA6-DF929625EA0E}">
        <p15:presenceInfo xmlns:p15="http://schemas.microsoft.com/office/powerpoint/2012/main" userId="S-1-5-21-1367371989-520264746-4274988098-5173" providerId="AD"/>
      </p:ext>
    </p:extLst>
  </p:cmAuthor>
  <p:cmAuthor id="3" name="Doudou Feng" initials="DF" lastIdx="7" clrIdx="2">
    <p:extLst>
      <p:ext uri="{19B8F6BF-5375-455C-9EA6-DF929625EA0E}">
        <p15:presenceInfo xmlns:p15="http://schemas.microsoft.com/office/powerpoint/2012/main" userId="Doudou Feng" providerId="None"/>
      </p:ext>
    </p:extLst>
  </p:cmAuthor>
  <p:cmAuthor id="4" name="Spencer Cohen" initials="SC [2]" lastIdx="23" clrIdx="3">
    <p:extLst>
      <p:ext uri="{19B8F6BF-5375-455C-9EA6-DF929625EA0E}">
        <p15:presenceInfo xmlns:p15="http://schemas.microsoft.com/office/powerpoint/2012/main" userId="Spencer Coh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2" autoAdjust="0"/>
    <p:restoredTop sz="94660"/>
  </p:normalViewPr>
  <p:slideViewPr>
    <p:cSldViewPr snapToGrid="0">
      <p:cViewPr varScale="1">
        <p:scale>
          <a:sx n="113" d="100"/>
          <a:sy n="113" d="100"/>
        </p:scale>
        <p:origin x="1482"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D9934BE-0373-4457-ACB6-0E874635EAD7}" type="datetimeFigureOut">
              <a:rPr lang="en-US" smtClean="0"/>
              <a:pPr/>
              <a:t>8/9/2018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E665201-0573-454A-9E75-9816221FDBF5}"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665201-0573-454A-9E75-9816221FDBF5}" type="slidenum">
              <a:rPr lang="en-US" smtClean="0"/>
              <a:pPr/>
              <a:t>13</a:t>
            </a:fld>
            <a:endParaRPr lang="en-US" dirty="0"/>
          </a:p>
        </p:txBody>
      </p:sp>
    </p:spTree>
    <p:extLst>
      <p:ext uri="{BB962C8B-B14F-4D97-AF65-F5344CB8AC3E}">
        <p14:creationId xmlns:p14="http://schemas.microsoft.com/office/powerpoint/2010/main" val="232588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665201-0573-454A-9E75-9816221FDBF5}" type="slidenum">
              <a:rPr lang="en-US" smtClean="0"/>
              <a:pPr/>
              <a:t>14</a:t>
            </a:fld>
            <a:endParaRPr lang="en-US" dirty="0"/>
          </a:p>
        </p:txBody>
      </p:sp>
    </p:spTree>
    <p:extLst>
      <p:ext uri="{BB962C8B-B14F-4D97-AF65-F5344CB8AC3E}">
        <p14:creationId xmlns:p14="http://schemas.microsoft.com/office/powerpoint/2010/main" val="2030864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cid:image004.jpg@01D35958.5704C1C0" TargetMode="Externa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August 2, 2018</a:t>
            </a:r>
            <a:endParaRPr lang="en-US" dirty="0"/>
          </a:p>
        </p:txBody>
      </p:sp>
      <p:sp>
        <p:nvSpPr>
          <p:cNvPr id="5" name="Footer Placeholder 4"/>
          <p:cNvSpPr>
            <a:spLocks noGrp="1"/>
          </p:cNvSpPr>
          <p:nvPr>
            <p:ph type="ftr" sz="quarter" idx="11"/>
          </p:nvPr>
        </p:nvSpPr>
        <p:spPr/>
        <p:txBody>
          <a:bodyPr/>
          <a:lstStyle/>
          <a:p>
            <a:r>
              <a:rPr lang="en-US"/>
              <a:t>Regional Public Owners Analysis</a:t>
            </a:r>
            <a:endParaRPr lang="en-US" dirty="0"/>
          </a:p>
        </p:txBody>
      </p:sp>
      <p:sp>
        <p:nvSpPr>
          <p:cNvPr id="6" name="Slide Number Placeholder 5"/>
          <p:cNvSpPr>
            <a:spLocks noGrp="1"/>
          </p:cNvSpPr>
          <p:nvPr>
            <p:ph type="sldNum" sz="quarter" idx="12"/>
          </p:nvPr>
        </p:nvSpPr>
        <p:spPr/>
        <p:txBody>
          <a:bodyPr/>
          <a:lstStyle/>
          <a:p>
            <a:fld id="{F7C529BD-AA9A-4EE2-8C51-FA114C8F93C5}" type="slidenum">
              <a:rPr lang="en-US" smtClean="0"/>
              <a:pPr/>
              <a:t>‹#›</a:t>
            </a:fld>
            <a:endParaRPr lang="en-US" dirty="0"/>
          </a:p>
        </p:txBody>
      </p:sp>
    </p:spTree>
    <p:extLst>
      <p:ext uri="{BB962C8B-B14F-4D97-AF65-F5344CB8AC3E}">
        <p14:creationId xmlns:p14="http://schemas.microsoft.com/office/powerpoint/2010/main" val="144219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Century Gothic" panose="020B0502020202020204" pitchFamily="34" charset="0"/>
              </a:defRPr>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r>
              <a:rPr lang="en-US"/>
              <a:t>August 2, 2018</a:t>
            </a:r>
            <a:endParaRPr lang="en-US" dirty="0"/>
          </a:p>
        </p:txBody>
      </p:sp>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7" name="Slide Number Placeholder 6"/>
          <p:cNvSpPr>
            <a:spLocks noGrp="1"/>
          </p:cNvSpPr>
          <p:nvPr>
            <p:ph type="sldNum" sz="quarter" idx="12"/>
          </p:nvPr>
        </p:nvSpPr>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spTree>
    <p:extLst>
      <p:ext uri="{BB962C8B-B14F-4D97-AF65-F5344CB8AC3E}">
        <p14:creationId xmlns:p14="http://schemas.microsoft.com/office/powerpoint/2010/main" val="247189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r>
              <a:rPr lang="en-US"/>
              <a:t>August 2, 2018</a:t>
            </a:r>
            <a:endParaRPr lang="en-US" dirty="0"/>
          </a:p>
        </p:txBody>
      </p:sp>
      <p:sp>
        <p:nvSpPr>
          <p:cNvPr id="5" name="Footer Placeholder 4"/>
          <p:cNvSpPr>
            <a:spLocks noGrp="1"/>
          </p:cNvSpPr>
          <p:nvPr>
            <p:ph type="ftr" sz="quarter" idx="11"/>
          </p:nvPr>
        </p:nvSpPr>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6" name="Slide Number Placeholder 5"/>
          <p:cNvSpPr>
            <a:spLocks noGrp="1"/>
          </p:cNvSpPr>
          <p:nvPr>
            <p:ph type="sldNum" sz="quarter" idx="12"/>
          </p:nvPr>
        </p:nvSpPr>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spTree>
    <p:extLst>
      <p:ext uri="{BB962C8B-B14F-4D97-AF65-F5344CB8AC3E}">
        <p14:creationId xmlns:p14="http://schemas.microsoft.com/office/powerpoint/2010/main" val="277276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r>
              <a:rPr lang="en-US"/>
              <a:t>August 2, 2018</a:t>
            </a:r>
            <a:endParaRPr lang="en-US" dirty="0"/>
          </a:p>
        </p:txBody>
      </p:sp>
      <p:sp>
        <p:nvSpPr>
          <p:cNvPr id="5" name="Footer Placeholder 4"/>
          <p:cNvSpPr>
            <a:spLocks noGrp="1"/>
          </p:cNvSpPr>
          <p:nvPr>
            <p:ph type="ftr" sz="quarter" idx="11"/>
          </p:nvPr>
        </p:nvSpPr>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6" name="Slide Number Placeholder 5"/>
          <p:cNvSpPr>
            <a:spLocks noGrp="1"/>
          </p:cNvSpPr>
          <p:nvPr>
            <p:ph type="sldNum" sz="quarter" idx="12"/>
          </p:nvPr>
        </p:nvSpPr>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spTree>
    <p:extLst>
      <p:ext uri="{BB962C8B-B14F-4D97-AF65-F5344CB8AC3E}">
        <p14:creationId xmlns:p14="http://schemas.microsoft.com/office/powerpoint/2010/main" val="259027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August 2, 2018</a:t>
            </a:r>
            <a:endParaRPr lang="en-US" dirty="0"/>
          </a:p>
        </p:txBody>
      </p:sp>
      <p:sp>
        <p:nvSpPr>
          <p:cNvPr id="5" name="Footer Placeholder 4"/>
          <p:cNvSpPr>
            <a:spLocks noGrp="1"/>
          </p:cNvSpPr>
          <p:nvPr>
            <p:ph type="ftr" sz="quarter" idx="11"/>
          </p:nvPr>
        </p:nvSpPr>
        <p:spPr/>
        <p:txBody>
          <a:bodyPr/>
          <a:lstStyle/>
          <a:p>
            <a:r>
              <a:rPr lang="en-US"/>
              <a:t>Regional Public Owners Analysis</a:t>
            </a:r>
            <a:endParaRPr lang="en-US" dirty="0"/>
          </a:p>
        </p:txBody>
      </p:sp>
      <p:sp>
        <p:nvSpPr>
          <p:cNvPr id="6" name="Slide Number Placeholder 5"/>
          <p:cNvSpPr>
            <a:spLocks noGrp="1"/>
          </p:cNvSpPr>
          <p:nvPr>
            <p:ph type="sldNum" sz="quarter" idx="12"/>
          </p:nvPr>
        </p:nvSpPr>
        <p:spPr/>
        <p:txBody>
          <a:bodyPr/>
          <a:lstStyle/>
          <a:p>
            <a:fld id="{F7C529BD-AA9A-4EE2-8C51-FA114C8F93C5}" type="slidenum">
              <a:rPr lang="en-US" smtClean="0"/>
              <a:pPr/>
              <a:t>‹#›</a:t>
            </a:fld>
            <a:endParaRPr lang="en-US" dirty="0"/>
          </a:p>
        </p:txBody>
      </p:sp>
    </p:spTree>
    <p:extLst>
      <p:ext uri="{BB962C8B-B14F-4D97-AF65-F5344CB8AC3E}">
        <p14:creationId xmlns:p14="http://schemas.microsoft.com/office/powerpoint/2010/main" val="1639749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72A9610-2F21-493B-8A13-9F6BFCD70307}"/>
              </a:ext>
            </a:extLst>
          </p:cNvPr>
          <p:cNvSpPr/>
          <p:nvPr userDrawn="1"/>
        </p:nvSpPr>
        <p:spPr>
          <a:xfrm>
            <a:off x="-3939" y="0"/>
            <a:ext cx="9147939" cy="6063662"/>
          </a:xfrm>
          <a:prstGeom prst="rect">
            <a:avLst/>
          </a:prstGeom>
          <a:solidFill>
            <a:srgbClr val="0593CF">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dirty="0">
              <a:latin typeface="Century Gothic" panose="020B0502020202020204" pitchFamily="34" charset="0"/>
            </a:endParaRPr>
          </a:p>
        </p:txBody>
      </p:sp>
      <p:sp>
        <p:nvSpPr>
          <p:cNvPr id="2" name="Title 1"/>
          <p:cNvSpPr>
            <a:spLocks noGrp="1"/>
          </p:cNvSpPr>
          <p:nvPr>
            <p:ph type="title"/>
          </p:nvPr>
        </p:nvSpPr>
        <p:spPr>
          <a:xfrm>
            <a:off x="623888" y="1709739"/>
            <a:ext cx="7886700" cy="2852737"/>
          </a:xfrm>
        </p:spPr>
        <p:txBody>
          <a:bodyPr anchor="b"/>
          <a:lstStyle>
            <a:lvl1pPr>
              <a:defRPr sz="6000">
                <a:solidFill>
                  <a:schemeClr val="bg1"/>
                </a:solidFill>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12" name="Picture 11">
            <a:extLst>
              <a:ext uri="{FF2B5EF4-FFF2-40B4-BE49-F238E27FC236}">
                <a16:creationId xmlns:a16="http://schemas.microsoft.com/office/drawing/2014/main" id="{8386B069-2FF1-4660-8DC2-1ED720E3F7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888" y="6190146"/>
            <a:ext cx="1524939" cy="507499"/>
          </a:xfrm>
          <a:prstGeom prst="rect">
            <a:avLst/>
          </a:prstGeom>
        </p:spPr>
      </p:pic>
    </p:spTree>
    <p:extLst>
      <p:ext uri="{BB962C8B-B14F-4D97-AF65-F5344CB8AC3E}">
        <p14:creationId xmlns:p14="http://schemas.microsoft.com/office/powerpoint/2010/main" val="217222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95607"/>
            <a:ext cx="7886700" cy="541654"/>
          </a:xfrm>
        </p:spPr>
        <p:txBody>
          <a:bodyPr>
            <a:noAutofit/>
          </a:bodyPr>
          <a:lstStyle>
            <a:lvl1pPr>
              <a:defRPr sz="3600">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212113"/>
            <a:ext cx="3886200" cy="481654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212113"/>
            <a:ext cx="3886200" cy="481654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014593" y="6356351"/>
            <a:ext cx="1546916" cy="365125"/>
          </a:xfrm>
        </p:spPr>
        <p:txBody>
          <a:bodyPr/>
          <a:lstStyle>
            <a:lvl1pPr>
              <a:defRPr>
                <a:latin typeface="Century Gothic" panose="020B0502020202020204" pitchFamily="34" charset="0"/>
              </a:defRPr>
            </a:lvl1pPr>
          </a:lstStyle>
          <a:p>
            <a:r>
              <a:rPr lang="en-US"/>
              <a:t>August 2, 2018</a:t>
            </a:r>
            <a:endParaRPr lang="en-US" dirty="0"/>
          </a:p>
        </p:txBody>
      </p:sp>
      <p:sp>
        <p:nvSpPr>
          <p:cNvPr id="6" name="Footer Placeholder 5"/>
          <p:cNvSpPr>
            <a:spLocks noGrp="1"/>
          </p:cNvSpPr>
          <p:nvPr>
            <p:ph type="ftr" sz="quarter" idx="11"/>
          </p:nvPr>
        </p:nvSpPr>
        <p:spPr>
          <a:xfrm>
            <a:off x="4629150" y="6356351"/>
            <a:ext cx="3086100" cy="365125"/>
          </a:xfrm>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7" name="Slide Number Placeholder 6"/>
          <p:cNvSpPr>
            <a:spLocks noGrp="1"/>
          </p:cNvSpPr>
          <p:nvPr>
            <p:ph type="sldNum" sz="quarter" idx="12"/>
          </p:nvPr>
        </p:nvSpPr>
        <p:spPr>
          <a:xfrm>
            <a:off x="7833360" y="6356351"/>
            <a:ext cx="681990" cy="365125"/>
          </a:xfrm>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pic>
        <p:nvPicPr>
          <p:cNvPr id="9" name="Picture 8">
            <a:extLst>
              <a:ext uri="{FF2B5EF4-FFF2-40B4-BE49-F238E27FC236}">
                <a16:creationId xmlns:a16="http://schemas.microsoft.com/office/drawing/2014/main" id="{09B142B1-8DE9-4DC7-B0EF-9A1C529A4B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165844"/>
            <a:ext cx="1524939" cy="507499"/>
          </a:xfrm>
          <a:prstGeom prst="rect">
            <a:avLst/>
          </a:prstGeom>
        </p:spPr>
      </p:pic>
      <p:cxnSp>
        <p:nvCxnSpPr>
          <p:cNvPr id="10" name="Straight Connector 9">
            <a:extLst>
              <a:ext uri="{FF2B5EF4-FFF2-40B4-BE49-F238E27FC236}">
                <a16:creationId xmlns:a16="http://schemas.microsoft.com/office/drawing/2014/main" id="{0EC148FE-1F5D-43D6-8E26-91558C0CB890}"/>
              </a:ext>
            </a:extLst>
          </p:cNvPr>
          <p:cNvCxnSpPr>
            <a:cxnSpLocks/>
          </p:cNvCxnSpPr>
          <p:nvPr userDrawn="1"/>
        </p:nvCxnSpPr>
        <p:spPr>
          <a:xfrm>
            <a:off x="628650" y="1034057"/>
            <a:ext cx="7886700" cy="0"/>
          </a:xfrm>
          <a:prstGeom prst="line">
            <a:avLst/>
          </a:prstGeom>
          <a:ln w="28575">
            <a:solidFill>
              <a:srgbClr val="0593C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147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212113"/>
            <a:ext cx="7886700" cy="4816548"/>
          </a:xfrm>
        </p:spPr>
        <p:txBody>
          <a:bodyPr>
            <a:normAutofit/>
          </a:bodyPr>
          <a:lstStyle>
            <a:lvl1pPr marL="0" indent="0" algn="ctr">
              <a:buNone/>
              <a:defRPr sz="3600">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Edit Master text styles</a:t>
            </a:r>
          </a:p>
        </p:txBody>
      </p:sp>
      <p:sp>
        <p:nvSpPr>
          <p:cNvPr id="5" name="Date Placeholder 4"/>
          <p:cNvSpPr>
            <a:spLocks noGrp="1"/>
          </p:cNvSpPr>
          <p:nvPr>
            <p:ph type="dt" sz="half" idx="10"/>
          </p:nvPr>
        </p:nvSpPr>
        <p:spPr>
          <a:xfrm>
            <a:off x="3014593" y="6356351"/>
            <a:ext cx="1546916" cy="365125"/>
          </a:xfrm>
        </p:spPr>
        <p:txBody>
          <a:bodyPr/>
          <a:lstStyle>
            <a:lvl1pPr>
              <a:defRPr>
                <a:latin typeface="Century Gothic" panose="020B0502020202020204" pitchFamily="34" charset="0"/>
              </a:defRPr>
            </a:lvl1pPr>
          </a:lstStyle>
          <a:p>
            <a:r>
              <a:rPr lang="en-US"/>
              <a:t>August 2, 2018</a:t>
            </a:r>
            <a:endParaRPr lang="en-US" dirty="0"/>
          </a:p>
        </p:txBody>
      </p:sp>
      <p:sp>
        <p:nvSpPr>
          <p:cNvPr id="6" name="Footer Placeholder 5"/>
          <p:cNvSpPr>
            <a:spLocks noGrp="1"/>
          </p:cNvSpPr>
          <p:nvPr>
            <p:ph type="ftr" sz="quarter" idx="11"/>
          </p:nvPr>
        </p:nvSpPr>
        <p:spPr>
          <a:xfrm>
            <a:off x="4629150" y="6356351"/>
            <a:ext cx="3086100" cy="365125"/>
          </a:xfrm>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7" name="Slide Number Placeholder 6"/>
          <p:cNvSpPr>
            <a:spLocks noGrp="1"/>
          </p:cNvSpPr>
          <p:nvPr>
            <p:ph type="sldNum" sz="quarter" idx="12"/>
          </p:nvPr>
        </p:nvSpPr>
        <p:spPr>
          <a:xfrm>
            <a:off x="7833360" y="6356351"/>
            <a:ext cx="681990" cy="365125"/>
          </a:xfrm>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pic>
        <p:nvPicPr>
          <p:cNvPr id="9" name="Picture 8">
            <a:extLst>
              <a:ext uri="{FF2B5EF4-FFF2-40B4-BE49-F238E27FC236}">
                <a16:creationId xmlns:a16="http://schemas.microsoft.com/office/drawing/2014/main" id="{09B142B1-8DE9-4DC7-B0EF-9A1C529A4B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165844"/>
            <a:ext cx="1524939" cy="507499"/>
          </a:xfrm>
          <a:prstGeom prst="rect">
            <a:avLst/>
          </a:prstGeom>
        </p:spPr>
      </p:pic>
      <p:pic>
        <p:nvPicPr>
          <p:cNvPr id="1026" name="Picture 1" descr="CVRF Logo No WFH Green3">
            <a:extLst>
              <a:ext uri="{FF2B5EF4-FFF2-40B4-BE49-F238E27FC236}">
                <a16:creationId xmlns:a16="http://schemas.microsoft.com/office/drawing/2014/main" id="{1B2DD640-531A-4FA8-BA44-19F48AF82139}"/>
              </a:ext>
            </a:extLst>
          </p:cNvPr>
          <p:cNvPicPr>
            <a:picLocks noChangeAspect="1" noChangeArrowheads="1"/>
          </p:cNvPicPr>
          <p:nvPr userDrawn="1"/>
        </p:nvPicPr>
        <p:blipFill>
          <a:blip r:embed="rId3" r:link="rId4" cstate="print">
            <a:extLst>
              <a:ext uri="{28A0092B-C50C-407E-A947-70E740481C1C}">
                <a14:useLocalDpi xmlns:a14="http://schemas.microsoft.com/office/drawing/2010/main" val="0"/>
              </a:ext>
            </a:extLst>
          </a:blip>
          <a:srcRect/>
          <a:stretch>
            <a:fillRect/>
          </a:stretch>
        </p:blipFill>
        <p:spPr bwMode="auto">
          <a:xfrm>
            <a:off x="2243137" y="6125112"/>
            <a:ext cx="65722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3462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Century Gothic" panose="020B0502020202020204" pitchFamily="34" charset="0"/>
              </a:defRPr>
            </a:lvl1pPr>
          </a:lstStyle>
          <a:p>
            <a:r>
              <a:rPr lang="en-US"/>
              <a:t>August 2, 2018</a:t>
            </a:r>
            <a:endParaRPr lang="en-US" dirty="0"/>
          </a:p>
        </p:txBody>
      </p:sp>
      <p:sp>
        <p:nvSpPr>
          <p:cNvPr id="8" name="Footer Placeholder 7"/>
          <p:cNvSpPr>
            <a:spLocks noGrp="1"/>
          </p:cNvSpPr>
          <p:nvPr>
            <p:ph type="ftr" sz="quarter" idx="11"/>
          </p:nvPr>
        </p:nvSpPr>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9" name="Slide Number Placeholder 8"/>
          <p:cNvSpPr>
            <a:spLocks noGrp="1"/>
          </p:cNvSpPr>
          <p:nvPr>
            <p:ph type="sldNum" sz="quarter" idx="12"/>
          </p:nvPr>
        </p:nvSpPr>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spTree>
    <p:extLst>
      <p:ext uri="{BB962C8B-B14F-4D97-AF65-F5344CB8AC3E}">
        <p14:creationId xmlns:p14="http://schemas.microsoft.com/office/powerpoint/2010/main" val="276481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729257"/>
          </a:xfrm>
        </p:spPr>
        <p:txBody>
          <a:bodyPr>
            <a:normAutofit/>
          </a:bodyPr>
          <a:lstStyle>
            <a:lvl1pPr>
              <a:defRPr sz="3600">
                <a:latin typeface="Century Gothic" panose="020B0502020202020204" pitchFamily="34" charset="0"/>
              </a:defRPr>
            </a:lvl1pPr>
          </a:lstStyle>
          <a:p>
            <a:r>
              <a:rPr lang="en-US"/>
              <a:t>Click to edit Master title style</a:t>
            </a:r>
          </a:p>
        </p:txBody>
      </p:sp>
      <p:sp>
        <p:nvSpPr>
          <p:cNvPr id="3" name="Date Placeholder 2"/>
          <p:cNvSpPr>
            <a:spLocks noGrp="1"/>
          </p:cNvSpPr>
          <p:nvPr>
            <p:ph type="dt" sz="half" idx="10"/>
          </p:nvPr>
        </p:nvSpPr>
        <p:spPr>
          <a:xfrm>
            <a:off x="2541304" y="6356351"/>
            <a:ext cx="2057400" cy="365125"/>
          </a:xfrm>
        </p:spPr>
        <p:txBody>
          <a:bodyPr/>
          <a:lstStyle>
            <a:lvl1pPr>
              <a:defRPr>
                <a:latin typeface="Century Gothic" panose="020B0502020202020204" pitchFamily="34" charset="0"/>
              </a:defRPr>
            </a:lvl1pPr>
          </a:lstStyle>
          <a:p>
            <a:r>
              <a:rPr lang="en-US"/>
              <a:t>August 2, 2018</a:t>
            </a:r>
            <a:endParaRPr lang="en-US" dirty="0"/>
          </a:p>
        </p:txBody>
      </p:sp>
      <p:sp>
        <p:nvSpPr>
          <p:cNvPr id="4" name="Footer Placeholder 3"/>
          <p:cNvSpPr>
            <a:spLocks noGrp="1"/>
          </p:cNvSpPr>
          <p:nvPr>
            <p:ph type="ftr" sz="quarter" idx="11"/>
          </p:nvPr>
        </p:nvSpPr>
        <p:spPr>
          <a:xfrm>
            <a:off x="4700355" y="6356351"/>
            <a:ext cx="3086100" cy="365125"/>
          </a:xfrm>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5" name="Slide Number Placeholder 4"/>
          <p:cNvSpPr>
            <a:spLocks noGrp="1"/>
          </p:cNvSpPr>
          <p:nvPr>
            <p:ph type="sldNum" sz="quarter" idx="12"/>
          </p:nvPr>
        </p:nvSpPr>
        <p:spPr>
          <a:xfrm>
            <a:off x="7989757" y="6356351"/>
            <a:ext cx="525593" cy="365125"/>
          </a:xfrm>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pic>
        <p:nvPicPr>
          <p:cNvPr id="6" name="Picture 5">
            <a:extLst>
              <a:ext uri="{FF2B5EF4-FFF2-40B4-BE49-F238E27FC236}">
                <a16:creationId xmlns:a16="http://schemas.microsoft.com/office/drawing/2014/main" id="{DC8C06A6-43ED-4914-AA17-99A4A77CF7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165844"/>
            <a:ext cx="1524939" cy="507499"/>
          </a:xfrm>
          <a:prstGeom prst="rect">
            <a:avLst/>
          </a:prstGeom>
        </p:spPr>
      </p:pic>
      <p:cxnSp>
        <p:nvCxnSpPr>
          <p:cNvPr id="7" name="Straight Connector 6">
            <a:extLst>
              <a:ext uri="{FF2B5EF4-FFF2-40B4-BE49-F238E27FC236}">
                <a16:creationId xmlns:a16="http://schemas.microsoft.com/office/drawing/2014/main" id="{8EF4C3C7-84CB-44E3-BFCF-11B1814C1C9F}"/>
              </a:ext>
            </a:extLst>
          </p:cNvPr>
          <p:cNvCxnSpPr>
            <a:cxnSpLocks/>
          </p:cNvCxnSpPr>
          <p:nvPr userDrawn="1"/>
        </p:nvCxnSpPr>
        <p:spPr>
          <a:xfrm>
            <a:off x="628650" y="1034057"/>
            <a:ext cx="7886700" cy="0"/>
          </a:xfrm>
          <a:prstGeom prst="line">
            <a:avLst/>
          </a:prstGeom>
          <a:ln w="28575">
            <a:solidFill>
              <a:srgbClr val="0593C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390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A419464-504B-487C-8B43-3239D0376D17}"/>
              </a:ext>
            </a:extLst>
          </p:cNvPr>
          <p:cNvSpPr>
            <a:spLocks noGrp="1"/>
          </p:cNvSpPr>
          <p:nvPr>
            <p:ph type="dt" sz="half" idx="10"/>
          </p:nvPr>
        </p:nvSpPr>
        <p:spPr>
          <a:xfrm>
            <a:off x="2504109" y="6356351"/>
            <a:ext cx="2057400" cy="365125"/>
          </a:xfrm>
        </p:spPr>
        <p:txBody>
          <a:bodyPr/>
          <a:lstStyle>
            <a:lvl1pPr>
              <a:defRPr>
                <a:latin typeface="Century Gothic" panose="020B0502020202020204" pitchFamily="34" charset="0"/>
              </a:defRPr>
            </a:lvl1pPr>
          </a:lstStyle>
          <a:p>
            <a:r>
              <a:rPr lang="en-US"/>
              <a:t>August 2, 2018</a:t>
            </a:r>
            <a:endParaRPr lang="en-US" dirty="0"/>
          </a:p>
        </p:txBody>
      </p:sp>
      <p:sp>
        <p:nvSpPr>
          <p:cNvPr id="6" name="Footer Placeholder 5">
            <a:extLst>
              <a:ext uri="{FF2B5EF4-FFF2-40B4-BE49-F238E27FC236}">
                <a16:creationId xmlns:a16="http://schemas.microsoft.com/office/drawing/2014/main" id="{69AFB626-DA43-4718-898D-13F055D82D88}"/>
              </a:ext>
            </a:extLst>
          </p:cNvPr>
          <p:cNvSpPr>
            <a:spLocks noGrp="1"/>
          </p:cNvSpPr>
          <p:nvPr>
            <p:ph type="ftr" sz="quarter" idx="11"/>
          </p:nvPr>
        </p:nvSpPr>
        <p:spPr>
          <a:xfrm>
            <a:off x="4629150" y="6356351"/>
            <a:ext cx="3086100" cy="365125"/>
          </a:xfrm>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7" name="Slide Number Placeholder 6">
            <a:extLst>
              <a:ext uri="{FF2B5EF4-FFF2-40B4-BE49-F238E27FC236}">
                <a16:creationId xmlns:a16="http://schemas.microsoft.com/office/drawing/2014/main" id="{F2F16B77-84B5-4D1E-8308-5551EEC3F8A0}"/>
              </a:ext>
            </a:extLst>
          </p:cNvPr>
          <p:cNvSpPr>
            <a:spLocks noGrp="1"/>
          </p:cNvSpPr>
          <p:nvPr>
            <p:ph type="sldNum" sz="quarter" idx="12"/>
          </p:nvPr>
        </p:nvSpPr>
        <p:spPr>
          <a:xfrm>
            <a:off x="7833360" y="6356351"/>
            <a:ext cx="681990" cy="365125"/>
          </a:xfrm>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pic>
        <p:nvPicPr>
          <p:cNvPr id="8" name="Picture 7">
            <a:extLst>
              <a:ext uri="{FF2B5EF4-FFF2-40B4-BE49-F238E27FC236}">
                <a16:creationId xmlns:a16="http://schemas.microsoft.com/office/drawing/2014/main" id="{9CB8DE18-53FD-4B0D-A39D-6F1FD66376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165844"/>
            <a:ext cx="1524939" cy="507499"/>
          </a:xfrm>
          <a:prstGeom prst="rect">
            <a:avLst/>
          </a:prstGeom>
        </p:spPr>
      </p:pic>
    </p:spTree>
    <p:extLst>
      <p:ext uri="{BB962C8B-B14F-4D97-AF65-F5344CB8AC3E}">
        <p14:creationId xmlns:p14="http://schemas.microsoft.com/office/powerpoint/2010/main" val="360676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atin typeface="Century Gothic" panose="020B0502020202020204" pitchFamily="34" charset="0"/>
              </a:defRPr>
            </a:lvl1pPr>
            <a:lvl2pPr>
              <a:defRPr sz="2800">
                <a:latin typeface="Century Gothic" panose="020B0502020202020204" pitchFamily="34" charset="0"/>
              </a:defRPr>
            </a:lvl2pPr>
            <a:lvl3pPr>
              <a:defRPr sz="2400">
                <a:latin typeface="Century Gothic" panose="020B0502020202020204" pitchFamily="34" charset="0"/>
              </a:defRPr>
            </a:lvl3pPr>
            <a:lvl4pPr>
              <a:defRPr sz="2000">
                <a:latin typeface="Century Gothic" panose="020B0502020202020204" pitchFamily="34" charset="0"/>
              </a:defRPr>
            </a:lvl4pPr>
            <a:lvl5pPr>
              <a:defRPr sz="2000">
                <a:latin typeface="Century Gothic" panose="020B0502020202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r>
              <a:rPr lang="en-US"/>
              <a:t>August 2, 2018</a:t>
            </a:r>
            <a:endParaRPr lang="en-US" dirty="0"/>
          </a:p>
        </p:txBody>
      </p:sp>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r>
              <a:rPr lang="en-US"/>
              <a:t>Regional Public Owners Analysis</a:t>
            </a:r>
            <a:endParaRPr lang="en-US" dirty="0"/>
          </a:p>
        </p:txBody>
      </p:sp>
      <p:sp>
        <p:nvSpPr>
          <p:cNvPr id="7" name="Slide Number Placeholder 6"/>
          <p:cNvSpPr>
            <a:spLocks noGrp="1"/>
          </p:cNvSpPr>
          <p:nvPr>
            <p:ph type="sldNum" sz="quarter" idx="12"/>
          </p:nvPr>
        </p:nvSpPr>
        <p:spPr/>
        <p:txBody>
          <a:bodyPr/>
          <a:lstStyle>
            <a:lvl1pPr>
              <a:defRPr>
                <a:latin typeface="Century Gothic" panose="020B0502020202020204" pitchFamily="34" charset="0"/>
              </a:defRPr>
            </a:lvl1pPr>
          </a:lstStyle>
          <a:p>
            <a:fld id="{F7C529BD-AA9A-4EE2-8C51-FA114C8F93C5}" type="slidenum">
              <a:rPr lang="en-US" smtClean="0"/>
              <a:pPr/>
              <a:t>‹#›</a:t>
            </a:fld>
            <a:endParaRPr lang="en-US" dirty="0"/>
          </a:p>
        </p:txBody>
      </p:sp>
    </p:spTree>
    <p:extLst>
      <p:ext uri="{BB962C8B-B14F-4D97-AF65-F5344CB8AC3E}">
        <p14:creationId xmlns:p14="http://schemas.microsoft.com/office/powerpoint/2010/main" val="344176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August 2, 2018</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Regional Public Owners Analysis</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529BD-AA9A-4EE2-8C51-FA114C8F93C5}" type="slidenum">
              <a:rPr lang="en-US" smtClean="0"/>
              <a:pPr/>
              <a:t>‹#›</a:t>
            </a:fld>
            <a:endParaRPr lang="en-US" dirty="0"/>
          </a:p>
        </p:txBody>
      </p:sp>
    </p:spTree>
    <p:extLst>
      <p:ext uri="{BB962C8B-B14F-4D97-AF65-F5344CB8AC3E}">
        <p14:creationId xmlns:p14="http://schemas.microsoft.com/office/powerpoint/2010/main" val="3161515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2"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E3C258-1861-49CB-AB77-E81430ADC824}"/>
              </a:ext>
            </a:extLst>
          </p:cNvPr>
          <p:cNvSpPr>
            <a:spLocks noGrp="1"/>
          </p:cNvSpPr>
          <p:nvPr>
            <p:ph type="title"/>
          </p:nvPr>
        </p:nvSpPr>
        <p:spPr>
          <a:xfrm>
            <a:off x="623887" y="1256231"/>
            <a:ext cx="8163061" cy="2683379"/>
          </a:xfrm>
        </p:spPr>
        <p:txBody>
          <a:bodyPr>
            <a:normAutofit fontScale="90000"/>
          </a:bodyPr>
          <a:lstStyle/>
          <a:p>
            <a:r>
              <a:rPr lang="en-US" sz="4400" dirty="0"/>
              <a:t>Regional Public Owners Construction Workforce Analysis</a:t>
            </a:r>
            <a:br>
              <a:rPr lang="en-US" sz="4400" dirty="0"/>
            </a:br>
            <a:r>
              <a:rPr lang="en-US" sz="3600" dirty="0">
                <a:solidFill>
                  <a:schemeClr val="bg1">
                    <a:lumMod val="85000"/>
                  </a:schemeClr>
                </a:solidFill>
              </a:rPr>
              <a:t>FINAL REPORT</a:t>
            </a:r>
            <a:br>
              <a:rPr lang="en-US" sz="4400" dirty="0">
                <a:highlight>
                  <a:srgbClr val="FFFF00"/>
                </a:highlight>
              </a:rPr>
            </a:br>
            <a:br>
              <a:rPr lang="en-US" sz="2800" dirty="0"/>
            </a:br>
            <a:r>
              <a:rPr lang="en-US" sz="1800" i="1" dirty="0"/>
              <a:t>August 2, 2018</a:t>
            </a:r>
            <a:endParaRPr lang="en-US" sz="4400" dirty="0">
              <a:solidFill>
                <a:schemeClr val="bg1">
                  <a:lumMod val="85000"/>
                </a:schemeClr>
              </a:solidFill>
            </a:endParaRPr>
          </a:p>
        </p:txBody>
      </p:sp>
      <p:sp>
        <p:nvSpPr>
          <p:cNvPr id="5" name="Text Placeholder 4">
            <a:extLst>
              <a:ext uri="{FF2B5EF4-FFF2-40B4-BE49-F238E27FC236}">
                <a16:creationId xmlns:a16="http://schemas.microsoft.com/office/drawing/2014/main" id="{D6751F5B-D466-4AF1-AAB3-7F596F42750A}"/>
              </a:ext>
            </a:extLst>
          </p:cNvPr>
          <p:cNvSpPr>
            <a:spLocks noGrp="1"/>
          </p:cNvSpPr>
          <p:nvPr>
            <p:ph type="body" idx="1"/>
          </p:nvPr>
        </p:nvSpPr>
        <p:spPr>
          <a:xfrm>
            <a:off x="623888" y="4084890"/>
            <a:ext cx="7886700" cy="1965532"/>
          </a:xfrm>
        </p:spPr>
        <p:txBody>
          <a:bodyPr>
            <a:normAutofit/>
          </a:bodyPr>
          <a:lstStyle/>
          <a:p>
            <a:br>
              <a:rPr lang="en-US" sz="1400" i="1" dirty="0"/>
            </a:br>
            <a:endParaRPr lang="en-US" sz="1400" i="1" dirty="0"/>
          </a:p>
          <a:p>
            <a:r>
              <a:rPr lang="en-US" sz="1400" i="1" dirty="0"/>
              <a:t>Spencer Cohen, PhD</a:t>
            </a:r>
            <a:br>
              <a:rPr lang="en-US" sz="1400" i="1" dirty="0"/>
            </a:br>
            <a:r>
              <a:rPr lang="en-US" sz="1400" i="1" dirty="0"/>
              <a:t>Senior Economist</a:t>
            </a:r>
            <a:br>
              <a:rPr lang="en-US" sz="1400" i="1" dirty="0"/>
            </a:br>
            <a:br>
              <a:rPr lang="en-US" sz="1400" i="1" dirty="0"/>
            </a:br>
            <a:r>
              <a:rPr lang="en-US" sz="1400" i="1" dirty="0"/>
              <a:t>Doudou Feng</a:t>
            </a:r>
            <a:br>
              <a:rPr lang="en-US" sz="1400" i="1" dirty="0"/>
            </a:br>
            <a:r>
              <a:rPr lang="en-US" sz="1400" i="1" dirty="0"/>
              <a:t>Economics Analyst</a:t>
            </a:r>
          </a:p>
        </p:txBody>
      </p:sp>
    </p:spTree>
    <p:extLst>
      <p:ext uri="{BB962C8B-B14F-4D97-AF65-F5344CB8AC3E}">
        <p14:creationId xmlns:p14="http://schemas.microsoft.com/office/powerpoint/2010/main" val="437666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F6B21-3D30-4DFA-B0A2-FDED4A075038}"/>
              </a:ext>
            </a:extLst>
          </p:cNvPr>
          <p:cNvSpPr>
            <a:spLocks noGrp="1"/>
          </p:cNvSpPr>
          <p:nvPr>
            <p:ph type="title"/>
          </p:nvPr>
        </p:nvSpPr>
        <p:spPr/>
        <p:txBody>
          <a:bodyPr/>
          <a:lstStyle/>
          <a:p>
            <a:r>
              <a:rPr lang="en-US" sz="3000" dirty="0"/>
              <a:t>Active Construction Apprenticeship</a:t>
            </a:r>
            <a:br>
              <a:rPr lang="en-US" dirty="0"/>
            </a:br>
            <a:r>
              <a:rPr lang="en-US" sz="2000" dirty="0"/>
              <a:t>Tri-County Region</a:t>
            </a:r>
            <a:endParaRPr lang="en-US" dirty="0"/>
          </a:p>
        </p:txBody>
      </p:sp>
      <p:sp>
        <p:nvSpPr>
          <p:cNvPr id="6" name="Footer Placeholder 5">
            <a:extLst>
              <a:ext uri="{FF2B5EF4-FFF2-40B4-BE49-F238E27FC236}">
                <a16:creationId xmlns:a16="http://schemas.microsoft.com/office/drawing/2014/main" id="{5D3CBC7A-9CFB-4248-9B84-CE481C341222}"/>
              </a:ext>
            </a:extLst>
          </p:cNvPr>
          <p:cNvSpPr>
            <a:spLocks noGrp="1"/>
          </p:cNvSpPr>
          <p:nvPr>
            <p:ph type="ftr" sz="quarter" idx="11"/>
          </p:nvPr>
        </p:nvSpPr>
        <p:spPr/>
        <p:txBody>
          <a:bodyPr/>
          <a:lstStyle/>
          <a:p>
            <a:r>
              <a:rPr lang="en-US"/>
              <a:t>Regional Public Owners Analysis</a:t>
            </a:r>
            <a:endParaRPr lang="en-US" dirty="0"/>
          </a:p>
        </p:txBody>
      </p:sp>
      <p:sp>
        <p:nvSpPr>
          <p:cNvPr id="9" name="Content Placeholder 3">
            <a:extLst>
              <a:ext uri="{FF2B5EF4-FFF2-40B4-BE49-F238E27FC236}">
                <a16:creationId xmlns:a16="http://schemas.microsoft.com/office/drawing/2014/main" id="{39105730-FA46-4BC2-8940-FF5553F2A8B2}"/>
              </a:ext>
            </a:extLst>
          </p:cNvPr>
          <p:cNvSpPr txBox="1">
            <a:spLocks noGrp="1"/>
          </p:cNvSpPr>
          <p:nvPr>
            <p:ph sz="half" idx="2"/>
          </p:nvPr>
        </p:nvSpPr>
        <p:spPr>
          <a:xfrm>
            <a:off x="759168" y="4766998"/>
            <a:ext cx="7886700" cy="439681"/>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tx1"/>
                </a:solidFill>
                <a:latin typeface="Segoe UI" panose="020B0502040204020203" pitchFamily="34" charset="0"/>
                <a:ea typeface="Verdana" panose="020B0604030504040204"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Segoe UI" panose="020B0502040204020203" pitchFamily="34" charset="0"/>
                <a:ea typeface="Verdana" panose="020B0604030504040204"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Verdana" panose="020B0604030504040204"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000" dirty="0">
                <a:solidFill>
                  <a:schemeClr val="tx1">
                    <a:lumMod val="50000"/>
                    <a:lumOff val="50000"/>
                  </a:schemeClr>
                </a:solidFill>
              </a:rPr>
              <a:t>Sources: Washington State Labor &amp; Industries Department, 2018; Community Attributes Inc., 2018. </a:t>
            </a:r>
          </a:p>
        </p:txBody>
      </p:sp>
      <p:sp>
        <p:nvSpPr>
          <p:cNvPr id="10" name="Content Placeholder 3">
            <a:extLst>
              <a:ext uri="{FF2B5EF4-FFF2-40B4-BE49-F238E27FC236}">
                <a16:creationId xmlns:a16="http://schemas.microsoft.com/office/drawing/2014/main" id="{4492E07A-C031-4C0F-A2E6-AE42E45B7695}"/>
              </a:ext>
            </a:extLst>
          </p:cNvPr>
          <p:cNvSpPr txBox="1">
            <a:spLocks/>
          </p:cNvSpPr>
          <p:nvPr/>
        </p:nvSpPr>
        <p:spPr>
          <a:xfrm>
            <a:off x="889686" y="5150734"/>
            <a:ext cx="7625664" cy="10417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dirty="0"/>
              <a:t>The number of first-year apprentices grew at a 25.0% compound annual growth rate (CAGR) between 2009 and 2017. </a:t>
            </a:r>
          </a:p>
        </p:txBody>
      </p:sp>
      <p:pic>
        <p:nvPicPr>
          <p:cNvPr id="3" name="Picture 2">
            <a:extLst>
              <a:ext uri="{FF2B5EF4-FFF2-40B4-BE49-F238E27FC236}">
                <a16:creationId xmlns:a16="http://schemas.microsoft.com/office/drawing/2014/main" id="{B01A1A67-23AD-4E04-B712-E48B498011D6}"/>
              </a:ext>
            </a:extLst>
          </p:cNvPr>
          <p:cNvPicPr>
            <a:picLocks noChangeAspect="1"/>
          </p:cNvPicPr>
          <p:nvPr/>
        </p:nvPicPr>
        <p:blipFill>
          <a:blip r:embed="rId2"/>
          <a:stretch>
            <a:fillRect/>
          </a:stretch>
        </p:blipFill>
        <p:spPr>
          <a:xfrm>
            <a:off x="628650" y="1084439"/>
            <a:ext cx="7902812" cy="3653385"/>
          </a:xfrm>
          <a:prstGeom prst="rect">
            <a:avLst/>
          </a:prstGeom>
        </p:spPr>
      </p:pic>
      <p:sp>
        <p:nvSpPr>
          <p:cNvPr id="4" name="Date Placeholder 3">
            <a:extLst>
              <a:ext uri="{FF2B5EF4-FFF2-40B4-BE49-F238E27FC236}">
                <a16:creationId xmlns:a16="http://schemas.microsoft.com/office/drawing/2014/main" id="{40B97C7D-C2EA-439F-BF21-62F1026ACC0B}"/>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AAF48644-8C54-4563-AF6A-3AEB0A993F6E}"/>
              </a:ext>
            </a:extLst>
          </p:cNvPr>
          <p:cNvSpPr>
            <a:spLocks noGrp="1"/>
          </p:cNvSpPr>
          <p:nvPr>
            <p:ph type="sldNum" sz="quarter" idx="12"/>
          </p:nvPr>
        </p:nvSpPr>
        <p:spPr/>
        <p:txBody>
          <a:bodyPr/>
          <a:lstStyle/>
          <a:p>
            <a:fld id="{F7C529BD-AA9A-4EE2-8C51-FA114C8F93C5}" type="slidenum">
              <a:rPr lang="en-US" smtClean="0"/>
              <a:pPr/>
              <a:t>10</a:t>
            </a:fld>
            <a:endParaRPr lang="en-US" dirty="0"/>
          </a:p>
        </p:txBody>
      </p:sp>
    </p:spTree>
    <p:extLst>
      <p:ext uri="{BB962C8B-B14F-4D97-AF65-F5344CB8AC3E}">
        <p14:creationId xmlns:p14="http://schemas.microsoft.com/office/powerpoint/2010/main" val="268306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F6B21-3D30-4DFA-B0A2-FDED4A075038}"/>
              </a:ext>
            </a:extLst>
          </p:cNvPr>
          <p:cNvSpPr>
            <a:spLocks noGrp="1"/>
          </p:cNvSpPr>
          <p:nvPr>
            <p:ph type="title"/>
          </p:nvPr>
        </p:nvSpPr>
        <p:spPr/>
        <p:txBody>
          <a:bodyPr/>
          <a:lstStyle/>
          <a:p>
            <a:r>
              <a:rPr lang="en-US" sz="3000" dirty="0"/>
              <a:t>Active Construction Apprenticeship</a:t>
            </a:r>
            <a:br>
              <a:rPr lang="en-US" dirty="0"/>
            </a:br>
            <a:r>
              <a:rPr lang="en-US" sz="2000" dirty="0"/>
              <a:t>Tri-County Region</a:t>
            </a:r>
            <a:endParaRPr lang="en-US" dirty="0"/>
          </a:p>
        </p:txBody>
      </p:sp>
      <p:sp>
        <p:nvSpPr>
          <p:cNvPr id="6" name="Footer Placeholder 5">
            <a:extLst>
              <a:ext uri="{FF2B5EF4-FFF2-40B4-BE49-F238E27FC236}">
                <a16:creationId xmlns:a16="http://schemas.microsoft.com/office/drawing/2014/main" id="{5D3CBC7A-9CFB-4248-9B84-CE481C341222}"/>
              </a:ext>
            </a:extLst>
          </p:cNvPr>
          <p:cNvSpPr>
            <a:spLocks noGrp="1"/>
          </p:cNvSpPr>
          <p:nvPr>
            <p:ph type="ftr" sz="quarter" idx="11"/>
          </p:nvPr>
        </p:nvSpPr>
        <p:spPr/>
        <p:txBody>
          <a:bodyPr/>
          <a:lstStyle/>
          <a:p>
            <a:r>
              <a:rPr lang="en-US"/>
              <a:t>Regional Public Owners Analysis</a:t>
            </a:r>
            <a:endParaRPr lang="en-US" dirty="0"/>
          </a:p>
        </p:txBody>
      </p:sp>
      <p:sp>
        <p:nvSpPr>
          <p:cNvPr id="9" name="Content Placeholder 3">
            <a:extLst>
              <a:ext uri="{FF2B5EF4-FFF2-40B4-BE49-F238E27FC236}">
                <a16:creationId xmlns:a16="http://schemas.microsoft.com/office/drawing/2014/main" id="{39105730-FA46-4BC2-8940-FF5553F2A8B2}"/>
              </a:ext>
            </a:extLst>
          </p:cNvPr>
          <p:cNvSpPr txBox="1">
            <a:spLocks noGrp="1"/>
          </p:cNvSpPr>
          <p:nvPr>
            <p:ph sz="half" idx="2"/>
          </p:nvPr>
        </p:nvSpPr>
        <p:spPr>
          <a:xfrm>
            <a:off x="685800" y="4206253"/>
            <a:ext cx="7886700" cy="439681"/>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tx1"/>
                </a:solidFill>
                <a:latin typeface="Segoe UI" panose="020B0502040204020203" pitchFamily="34" charset="0"/>
                <a:ea typeface="Verdana" panose="020B0604030504040204"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Segoe UI" panose="020B0502040204020203" pitchFamily="34" charset="0"/>
                <a:ea typeface="Verdana" panose="020B0604030504040204"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Verdana" panose="020B0604030504040204"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000" dirty="0">
                <a:solidFill>
                  <a:schemeClr val="tx1">
                    <a:lumMod val="50000"/>
                    <a:lumOff val="50000"/>
                  </a:schemeClr>
                </a:solidFill>
              </a:rPr>
              <a:t>Sources: Washington State Labor &amp; Industries Department, 2018; Community Attributes Inc., 2018. </a:t>
            </a:r>
          </a:p>
        </p:txBody>
      </p:sp>
      <p:sp>
        <p:nvSpPr>
          <p:cNvPr id="13" name="Content Placeholder 3">
            <a:extLst>
              <a:ext uri="{FF2B5EF4-FFF2-40B4-BE49-F238E27FC236}">
                <a16:creationId xmlns:a16="http://schemas.microsoft.com/office/drawing/2014/main" id="{72664729-633D-4D10-BAF3-6BDEFBB2ECFB}"/>
              </a:ext>
            </a:extLst>
          </p:cNvPr>
          <p:cNvSpPr txBox="1">
            <a:spLocks/>
          </p:cNvSpPr>
          <p:nvPr/>
        </p:nvSpPr>
        <p:spPr>
          <a:xfrm>
            <a:off x="889686" y="4767535"/>
            <a:ext cx="7625664" cy="10151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400" dirty="0"/>
          </a:p>
          <a:p>
            <a:endParaRPr lang="en-US" dirty="0"/>
          </a:p>
        </p:txBody>
      </p:sp>
      <p:sp>
        <p:nvSpPr>
          <p:cNvPr id="14" name="Content Placeholder 3">
            <a:extLst>
              <a:ext uri="{FF2B5EF4-FFF2-40B4-BE49-F238E27FC236}">
                <a16:creationId xmlns:a16="http://schemas.microsoft.com/office/drawing/2014/main" id="{B2BD8F88-E559-4940-AAF4-88D3EF414BC9}"/>
              </a:ext>
            </a:extLst>
          </p:cNvPr>
          <p:cNvSpPr txBox="1">
            <a:spLocks/>
          </p:cNvSpPr>
          <p:nvPr/>
        </p:nvSpPr>
        <p:spPr>
          <a:xfrm>
            <a:off x="816318" y="4698690"/>
            <a:ext cx="7625664" cy="147061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dirty="0"/>
              <a:t>The number of construction apprentices has remained primarily male. In 2017, 93.2% of active construction apprentices were male within a total of 3,360 construction apprentices in King, Snohomish, and Pierce counties. </a:t>
            </a:r>
          </a:p>
          <a:p>
            <a:pPr>
              <a:lnSpc>
                <a:spcPct val="100000"/>
              </a:lnSpc>
            </a:pPr>
            <a:r>
              <a:rPr lang="en-US" sz="2400" dirty="0"/>
              <a:t>The ratio of race composition (white-to-people of color) within total active construction apprentices in 2017 was 6:4.</a:t>
            </a:r>
          </a:p>
        </p:txBody>
      </p:sp>
      <p:pic>
        <p:nvPicPr>
          <p:cNvPr id="3" name="Picture 2">
            <a:extLst>
              <a:ext uri="{FF2B5EF4-FFF2-40B4-BE49-F238E27FC236}">
                <a16:creationId xmlns:a16="http://schemas.microsoft.com/office/drawing/2014/main" id="{8CC74FE8-82AA-42D2-B53D-E4E073DD3816}"/>
              </a:ext>
            </a:extLst>
          </p:cNvPr>
          <p:cNvPicPr>
            <a:picLocks noChangeAspect="1"/>
          </p:cNvPicPr>
          <p:nvPr/>
        </p:nvPicPr>
        <p:blipFill rotWithShape="1">
          <a:blip r:embed="rId2"/>
          <a:srcRect l="21272"/>
          <a:stretch/>
        </p:blipFill>
        <p:spPr>
          <a:xfrm>
            <a:off x="628650" y="1218328"/>
            <a:ext cx="3745192" cy="2765472"/>
          </a:xfrm>
          <a:prstGeom prst="rect">
            <a:avLst/>
          </a:prstGeom>
        </p:spPr>
      </p:pic>
      <p:pic>
        <p:nvPicPr>
          <p:cNvPr id="4" name="Picture 3">
            <a:extLst>
              <a:ext uri="{FF2B5EF4-FFF2-40B4-BE49-F238E27FC236}">
                <a16:creationId xmlns:a16="http://schemas.microsoft.com/office/drawing/2014/main" id="{18A25252-599A-4346-8EE6-F2B85253F8B9}"/>
              </a:ext>
            </a:extLst>
          </p:cNvPr>
          <p:cNvPicPr>
            <a:picLocks noChangeAspect="1"/>
          </p:cNvPicPr>
          <p:nvPr/>
        </p:nvPicPr>
        <p:blipFill rotWithShape="1">
          <a:blip r:embed="rId3"/>
          <a:srcRect l="19147"/>
          <a:stretch/>
        </p:blipFill>
        <p:spPr>
          <a:xfrm>
            <a:off x="4561509" y="1179442"/>
            <a:ext cx="4236803" cy="2784630"/>
          </a:xfrm>
          <a:prstGeom prst="rect">
            <a:avLst/>
          </a:prstGeom>
        </p:spPr>
      </p:pic>
      <p:sp>
        <p:nvSpPr>
          <p:cNvPr id="5" name="Date Placeholder 4">
            <a:extLst>
              <a:ext uri="{FF2B5EF4-FFF2-40B4-BE49-F238E27FC236}">
                <a16:creationId xmlns:a16="http://schemas.microsoft.com/office/drawing/2014/main" id="{CAEB6272-0C55-4AF5-9CEC-D579F28D308A}"/>
              </a:ext>
            </a:extLst>
          </p:cNvPr>
          <p:cNvSpPr>
            <a:spLocks noGrp="1"/>
          </p:cNvSpPr>
          <p:nvPr>
            <p:ph type="dt" sz="half" idx="10"/>
          </p:nvPr>
        </p:nvSpPr>
        <p:spPr/>
        <p:txBody>
          <a:bodyPr/>
          <a:lstStyle/>
          <a:p>
            <a:r>
              <a:rPr lang="en-US"/>
              <a:t>August 2, 2018</a:t>
            </a:r>
            <a:endParaRPr lang="en-US" dirty="0"/>
          </a:p>
        </p:txBody>
      </p:sp>
      <p:sp>
        <p:nvSpPr>
          <p:cNvPr id="8" name="Slide Number Placeholder 7">
            <a:extLst>
              <a:ext uri="{FF2B5EF4-FFF2-40B4-BE49-F238E27FC236}">
                <a16:creationId xmlns:a16="http://schemas.microsoft.com/office/drawing/2014/main" id="{61C6D8CD-4922-4342-B7CA-0DC54BA32275}"/>
              </a:ext>
            </a:extLst>
          </p:cNvPr>
          <p:cNvSpPr>
            <a:spLocks noGrp="1"/>
          </p:cNvSpPr>
          <p:nvPr>
            <p:ph type="sldNum" sz="quarter" idx="12"/>
          </p:nvPr>
        </p:nvSpPr>
        <p:spPr/>
        <p:txBody>
          <a:bodyPr/>
          <a:lstStyle/>
          <a:p>
            <a:fld id="{F7C529BD-AA9A-4EE2-8C51-FA114C8F93C5}" type="slidenum">
              <a:rPr lang="en-US" smtClean="0"/>
              <a:pPr/>
              <a:t>11</a:t>
            </a:fld>
            <a:endParaRPr lang="en-US" dirty="0"/>
          </a:p>
        </p:txBody>
      </p:sp>
    </p:spTree>
    <p:extLst>
      <p:ext uri="{BB962C8B-B14F-4D97-AF65-F5344CB8AC3E}">
        <p14:creationId xmlns:p14="http://schemas.microsoft.com/office/powerpoint/2010/main" val="216609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F6B21-3D30-4DFA-B0A2-FDED4A075038}"/>
              </a:ext>
            </a:extLst>
          </p:cNvPr>
          <p:cNvSpPr>
            <a:spLocks noGrp="1"/>
          </p:cNvSpPr>
          <p:nvPr>
            <p:ph type="title"/>
          </p:nvPr>
        </p:nvSpPr>
        <p:spPr/>
        <p:txBody>
          <a:bodyPr/>
          <a:lstStyle/>
          <a:p>
            <a:r>
              <a:rPr lang="en-US" sz="3000" dirty="0"/>
              <a:t>Active Apprenticeship Projections</a:t>
            </a:r>
            <a:br>
              <a:rPr lang="en-US" dirty="0"/>
            </a:br>
            <a:r>
              <a:rPr lang="en-US" sz="2000" dirty="0"/>
              <a:t>Tri-County Region</a:t>
            </a:r>
            <a:endParaRPr lang="en-US" dirty="0"/>
          </a:p>
        </p:txBody>
      </p:sp>
      <p:sp>
        <p:nvSpPr>
          <p:cNvPr id="6" name="Footer Placeholder 5">
            <a:extLst>
              <a:ext uri="{FF2B5EF4-FFF2-40B4-BE49-F238E27FC236}">
                <a16:creationId xmlns:a16="http://schemas.microsoft.com/office/drawing/2014/main" id="{5D3CBC7A-9CFB-4248-9B84-CE481C341222}"/>
              </a:ext>
            </a:extLst>
          </p:cNvPr>
          <p:cNvSpPr>
            <a:spLocks noGrp="1"/>
          </p:cNvSpPr>
          <p:nvPr>
            <p:ph type="ftr" sz="quarter" idx="11"/>
          </p:nvPr>
        </p:nvSpPr>
        <p:spPr/>
        <p:txBody>
          <a:bodyPr/>
          <a:lstStyle/>
          <a:p>
            <a:r>
              <a:rPr lang="en-US"/>
              <a:t>Regional Public Owners Analysis</a:t>
            </a:r>
            <a:endParaRPr lang="en-US" dirty="0"/>
          </a:p>
        </p:txBody>
      </p:sp>
      <p:sp>
        <p:nvSpPr>
          <p:cNvPr id="15" name="Content Placeholder 3">
            <a:extLst>
              <a:ext uri="{FF2B5EF4-FFF2-40B4-BE49-F238E27FC236}">
                <a16:creationId xmlns:a16="http://schemas.microsoft.com/office/drawing/2014/main" id="{2669D1B6-6064-47C8-9C37-01416BD6F0C4}"/>
              </a:ext>
            </a:extLst>
          </p:cNvPr>
          <p:cNvSpPr txBox="1">
            <a:spLocks/>
          </p:cNvSpPr>
          <p:nvPr/>
        </p:nvSpPr>
        <p:spPr>
          <a:xfrm>
            <a:off x="5048714" y="1218151"/>
            <a:ext cx="3464504" cy="655679"/>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tx1"/>
                </a:solidFill>
                <a:latin typeface="Segoe UI" panose="020B0502040204020203" pitchFamily="34" charset="0"/>
                <a:ea typeface="Verdana" panose="020B0604030504040204"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Segoe UI" panose="020B0502040204020203" pitchFamily="34" charset="0"/>
                <a:ea typeface="Verdana" panose="020B0604030504040204"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Verdana" panose="020B0604030504040204"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000" dirty="0">
                <a:solidFill>
                  <a:schemeClr val="tx1">
                    <a:lumMod val="50000"/>
                    <a:lumOff val="50000"/>
                  </a:schemeClr>
                </a:solidFill>
              </a:rPr>
              <a:t>Sources: Washington State Labor &amp; Industries Department, 2018; Community Attributes Inc., 2018. </a:t>
            </a:r>
          </a:p>
        </p:txBody>
      </p:sp>
      <p:sp>
        <p:nvSpPr>
          <p:cNvPr id="17" name="TextBox 16">
            <a:extLst>
              <a:ext uri="{FF2B5EF4-FFF2-40B4-BE49-F238E27FC236}">
                <a16:creationId xmlns:a16="http://schemas.microsoft.com/office/drawing/2014/main" id="{5A2D8493-B27D-49E0-8878-2F91FD835514}"/>
              </a:ext>
            </a:extLst>
          </p:cNvPr>
          <p:cNvSpPr txBox="1"/>
          <p:nvPr/>
        </p:nvSpPr>
        <p:spPr>
          <a:xfrm>
            <a:off x="5048714" y="1873830"/>
            <a:ext cx="3229305" cy="3570208"/>
          </a:xfrm>
          <a:prstGeom prst="rect">
            <a:avLst/>
          </a:prstGeom>
          <a:noFill/>
        </p:spPr>
        <p:txBody>
          <a:bodyPr wrap="square" rtlCol="0">
            <a:spAutoFit/>
          </a:bodyPr>
          <a:lstStyle/>
          <a:p>
            <a:pPr marL="171450" indent="-171450">
              <a:buFont typeface="Arial" panose="020B0604020202020204" pitchFamily="34" charset="0"/>
              <a:buChar char="•"/>
            </a:pPr>
            <a:r>
              <a:rPr lang="en-US" sz="1400" dirty="0">
                <a:latin typeface="Century Gothic" panose="020B0502020202020204" pitchFamily="34" charset="0"/>
                <a:cs typeface="Segoe UI" panose="020B0502040204020203" pitchFamily="34" charset="0"/>
              </a:rPr>
              <a:t>The table summarizes the short-term forecasts for active apprentices on an annual basis.</a:t>
            </a:r>
          </a:p>
          <a:p>
            <a:pPr marL="171450" indent="-171450">
              <a:buFont typeface="Arial" panose="020B0604020202020204" pitchFamily="34" charset="0"/>
              <a:buChar char="•"/>
            </a:pPr>
            <a:r>
              <a:rPr lang="en-US" sz="1400" dirty="0">
                <a:latin typeface="Century Gothic" panose="020B0502020202020204" pitchFamily="34" charset="0"/>
                <a:cs typeface="Segoe UI" panose="020B0502040204020203" pitchFamily="34" charset="0"/>
              </a:rPr>
              <a:t>The number of occupations with more than 10 apprentices are rounded to the nearest multiples of 10. The sum total of all occupations may slightly differ with the total number in the table due to rounding. </a:t>
            </a:r>
          </a:p>
          <a:p>
            <a:pPr marL="171450" indent="-171450">
              <a:buFont typeface="Arial" panose="020B0604020202020204" pitchFamily="34" charset="0"/>
              <a:buChar char="•"/>
            </a:pPr>
            <a:r>
              <a:rPr lang="en-US" sz="1400" dirty="0">
                <a:latin typeface="Century Gothic" panose="020B0502020202020204" pitchFamily="34" charset="0"/>
                <a:cs typeface="Segoe UI" panose="020B0502040204020203" pitchFamily="34" charset="0"/>
              </a:rPr>
              <a:t>On average, the number of active apprentices is projected to average 3,350 per year between 2018 to 2022.</a:t>
            </a:r>
          </a:p>
          <a:p>
            <a:pPr marL="171450" indent="-171450">
              <a:buFont typeface="Arial" panose="020B0604020202020204" pitchFamily="34" charset="0"/>
              <a:buChar char="•"/>
            </a:pPr>
            <a:endParaRPr lang="en-US" sz="1200" dirty="0">
              <a:latin typeface="Century Gothic" panose="020B0502020202020204" pitchFamily="34" charset="0"/>
              <a:cs typeface="Segoe UI" panose="020B0502040204020203" pitchFamily="34" charset="0"/>
            </a:endParaRPr>
          </a:p>
          <a:p>
            <a:endParaRPr lang="en-US" dirty="0"/>
          </a:p>
        </p:txBody>
      </p:sp>
      <p:sp>
        <p:nvSpPr>
          <p:cNvPr id="3" name="Date Placeholder 2">
            <a:extLst>
              <a:ext uri="{FF2B5EF4-FFF2-40B4-BE49-F238E27FC236}">
                <a16:creationId xmlns:a16="http://schemas.microsoft.com/office/drawing/2014/main" id="{3CFECA82-FAC3-4F80-B888-3E580767D66A}"/>
              </a:ext>
            </a:extLst>
          </p:cNvPr>
          <p:cNvSpPr>
            <a:spLocks noGrp="1"/>
          </p:cNvSpPr>
          <p:nvPr>
            <p:ph type="dt" sz="half" idx="10"/>
          </p:nvPr>
        </p:nvSpPr>
        <p:spPr/>
        <p:txBody>
          <a:bodyPr/>
          <a:lstStyle/>
          <a:p>
            <a:r>
              <a:rPr lang="en-US"/>
              <a:t>August 2, 2018</a:t>
            </a:r>
            <a:endParaRPr lang="en-US" dirty="0"/>
          </a:p>
        </p:txBody>
      </p:sp>
      <p:sp>
        <p:nvSpPr>
          <p:cNvPr id="4" name="Slide Number Placeholder 3">
            <a:extLst>
              <a:ext uri="{FF2B5EF4-FFF2-40B4-BE49-F238E27FC236}">
                <a16:creationId xmlns:a16="http://schemas.microsoft.com/office/drawing/2014/main" id="{37CC8892-0B4D-4A5C-BE5B-58715E9ABF6D}"/>
              </a:ext>
            </a:extLst>
          </p:cNvPr>
          <p:cNvSpPr>
            <a:spLocks noGrp="1"/>
          </p:cNvSpPr>
          <p:nvPr>
            <p:ph type="sldNum" sz="quarter" idx="12"/>
          </p:nvPr>
        </p:nvSpPr>
        <p:spPr/>
        <p:txBody>
          <a:bodyPr/>
          <a:lstStyle/>
          <a:p>
            <a:fld id="{F7C529BD-AA9A-4EE2-8C51-FA114C8F93C5}" type="slidenum">
              <a:rPr lang="en-US" smtClean="0"/>
              <a:pPr/>
              <a:t>12</a:t>
            </a:fld>
            <a:endParaRPr lang="en-US" dirty="0"/>
          </a:p>
        </p:txBody>
      </p:sp>
      <p:pic>
        <p:nvPicPr>
          <p:cNvPr id="5" name="Picture 4">
            <a:extLst>
              <a:ext uri="{FF2B5EF4-FFF2-40B4-BE49-F238E27FC236}">
                <a16:creationId xmlns:a16="http://schemas.microsoft.com/office/drawing/2014/main" id="{2B2F3048-3547-4378-8257-7C935B2C62E4}"/>
              </a:ext>
            </a:extLst>
          </p:cNvPr>
          <p:cNvPicPr>
            <a:picLocks noChangeAspect="1"/>
          </p:cNvPicPr>
          <p:nvPr/>
        </p:nvPicPr>
        <p:blipFill>
          <a:blip r:embed="rId2"/>
          <a:stretch>
            <a:fillRect/>
          </a:stretch>
        </p:blipFill>
        <p:spPr>
          <a:xfrm>
            <a:off x="628650" y="1055282"/>
            <a:ext cx="3915209" cy="5171507"/>
          </a:xfrm>
          <a:prstGeom prst="rect">
            <a:avLst/>
          </a:prstGeom>
        </p:spPr>
      </p:pic>
    </p:spTree>
    <p:extLst>
      <p:ext uri="{BB962C8B-B14F-4D97-AF65-F5344CB8AC3E}">
        <p14:creationId xmlns:p14="http://schemas.microsoft.com/office/powerpoint/2010/main" val="2794433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F6B21-3D30-4DFA-B0A2-FDED4A075038}"/>
              </a:ext>
            </a:extLst>
          </p:cNvPr>
          <p:cNvSpPr>
            <a:spLocks noGrp="1"/>
          </p:cNvSpPr>
          <p:nvPr>
            <p:ph type="title"/>
          </p:nvPr>
        </p:nvSpPr>
        <p:spPr/>
        <p:txBody>
          <a:bodyPr/>
          <a:lstStyle/>
          <a:p>
            <a:r>
              <a:rPr lang="en-US" sz="3000" dirty="0"/>
              <a:t>First-Year Apprenticeship Projections</a:t>
            </a:r>
            <a:br>
              <a:rPr lang="en-US" dirty="0"/>
            </a:br>
            <a:r>
              <a:rPr lang="en-US" sz="2000" dirty="0"/>
              <a:t>Tri-County Region</a:t>
            </a:r>
            <a:endParaRPr lang="en-US" dirty="0"/>
          </a:p>
        </p:txBody>
      </p:sp>
      <p:sp>
        <p:nvSpPr>
          <p:cNvPr id="6" name="Footer Placeholder 5">
            <a:extLst>
              <a:ext uri="{FF2B5EF4-FFF2-40B4-BE49-F238E27FC236}">
                <a16:creationId xmlns:a16="http://schemas.microsoft.com/office/drawing/2014/main" id="{5D3CBC7A-9CFB-4248-9B84-CE481C341222}"/>
              </a:ext>
            </a:extLst>
          </p:cNvPr>
          <p:cNvSpPr>
            <a:spLocks noGrp="1"/>
          </p:cNvSpPr>
          <p:nvPr>
            <p:ph type="ftr" sz="quarter" idx="11"/>
          </p:nvPr>
        </p:nvSpPr>
        <p:spPr/>
        <p:txBody>
          <a:bodyPr/>
          <a:lstStyle/>
          <a:p>
            <a:r>
              <a:rPr lang="en-US"/>
              <a:t>Regional Public Owners Analysis</a:t>
            </a:r>
            <a:endParaRPr lang="en-US" dirty="0"/>
          </a:p>
        </p:txBody>
      </p:sp>
      <p:sp>
        <p:nvSpPr>
          <p:cNvPr id="3" name="TextBox 2">
            <a:extLst>
              <a:ext uri="{FF2B5EF4-FFF2-40B4-BE49-F238E27FC236}">
                <a16:creationId xmlns:a16="http://schemas.microsoft.com/office/drawing/2014/main" id="{568E5336-E28C-4EB7-B2EB-3FFAD6CD7C37}"/>
              </a:ext>
            </a:extLst>
          </p:cNvPr>
          <p:cNvSpPr txBox="1"/>
          <p:nvPr/>
        </p:nvSpPr>
        <p:spPr>
          <a:xfrm>
            <a:off x="5036820" y="1889241"/>
            <a:ext cx="3324190" cy="3570208"/>
          </a:xfrm>
          <a:prstGeom prst="rect">
            <a:avLst/>
          </a:prstGeom>
          <a:noFill/>
        </p:spPr>
        <p:txBody>
          <a:bodyPr wrap="square" rtlCol="0">
            <a:spAutoFit/>
          </a:bodyPr>
          <a:lstStyle/>
          <a:p>
            <a:pPr marL="171450" indent="-171450">
              <a:buFont typeface="Arial" panose="020B0604020202020204" pitchFamily="34" charset="0"/>
              <a:buChar char="•"/>
            </a:pPr>
            <a:r>
              <a:rPr lang="en-US" sz="1400" dirty="0">
                <a:latin typeface="Century Gothic" panose="020B0502020202020204" pitchFamily="34" charset="0"/>
                <a:cs typeface="Segoe UI" panose="020B0502040204020203" pitchFamily="34" charset="0"/>
              </a:rPr>
              <a:t>The table summarizes the short-term forecasts for apprentices newly registered on yearly basis.</a:t>
            </a:r>
          </a:p>
          <a:p>
            <a:pPr marL="171450" indent="-171450">
              <a:buFont typeface="Arial" panose="020B0604020202020204" pitchFamily="34" charset="0"/>
              <a:buChar char="•"/>
            </a:pPr>
            <a:r>
              <a:rPr lang="en-US" sz="1400" dirty="0">
                <a:latin typeface="Century Gothic" panose="020B0502020202020204" pitchFamily="34" charset="0"/>
                <a:cs typeface="Segoe UI" panose="020B0502040204020203" pitchFamily="34" charset="0"/>
              </a:rPr>
              <a:t>The number of occupations with more than 10 apprentices are rounded to the nearest multiples of 10. The sum total of all occupations may slightly differ with the total number in the table due to rounding. </a:t>
            </a:r>
          </a:p>
          <a:p>
            <a:pPr marL="171450" indent="-171450">
              <a:buFont typeface="Arial" panose="020B0604020202020204" pitchFamily="34" charset="0"/>
              <a:buChar char="•"/>
            </a:pPr>
            <a:r>
              <a:rPr lang="en-US" sz="1400" dirty="0">
                <a:latin typeface="Century Gothic" panose="020B0502020202020204" pitchFamily="34" charset="0"/>
                <a:cs typeface="Segoe UI" panose="020B0502040204020203" pitchFamily="34" charset="0"/>
              </a:rPr>
              <a:t>On average, the number of first-year apprentices is projected average 1,630 per year between 2018 to 2022.</a:t>
            </a:r>
          </a:p>
          <a:p>
            <a:pPr marL="171450" indent="-171450">
              <a:buFont typeface="Arial" panose="020B0604020202020204" pitchFamily="34" charset="0"/>
              <a:buChar char="•"/>
            </a:pPr>
            <a:endParaRPr lang="en-US" sz="1200" dirty="0">
              <a:latin typeface="Century Gothic" panose="020B0502020202020204" pitchFamily="34" charset="0"/>
              <a:cs typeface="Segoe UI" panose="020B0502040204020203" pitchFamily="34" charset="0"/>
            </a:endParaRPr>
          </a:p>
          <a:p>
            <a:endParaRPr lang="en-US" dirty="0"/>
          </a:p>
        </p:txBody>
      </p:sp>
      <p:sp>
        <p:nvSpPr>
          <p:cNvPr id="13" name="Content Placeholder 3">
            <a:extLst>
              <a:ext uri="{FF2B5EF4-FFF2-40B4-BE49-F238E27FC236}">
                <a16:creationId xmlns:a16="http://schemas.microsoft.com/office/drawing/2014/main" id="{75D3BC6F-A1B0-4BD6-A0E6-0F7DFF421B09}"/>
              </a:ext>
            </a:extLst>
          </p:cNvPr>
          <p:cNvSpPr txBox="1">
            <a:spLocks/>
          </p:cNvSpPr>
          <p:nvPr/>
        </p:nvSpPr>
        <p:spPr>
          <a:xfrm>
            <a:off x="5036820" y="1193895"/>
            <a:ext cx="3324190" cy="655679"/>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tx1"/>
                </a:solidFill>
                <a:latin typeface="Segoe UI" panose="020B0502040204020203" pitchFamily="34" charset="0"/>
                <a:ea typeface="Verdana" panose="020B0604030504040204"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Segoe UI" panose="020B0502040204020203" pitchFamily="34" charset="0"/>
                <a:ea typeface="Verdana" panose="020B0604030504040204"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Verdana" panose="020B0604030504040204"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000" dirty="0">
                <a:solidFill>
                  <a:schemeClr val="tx1">
                    <a:lumMod val="50000"/>
                    <a:lumOff val="50000"/>
                  </a:schemeClr>
                </a:solidFill>
              </a:rPr>
              <a:t>Sources: Washington State Labor &amp; Industries Department, 2018; Community Attributes Inc., 2018. </a:t>
            </a:r>
          </a:p>
        </p:txBody>
      </p:sp>
      <p:sp>
        <p:nvSpPr>
          <p:cNvPr id="4" name="Date Placeholder 3">
            <a:extLst>
              <a:ext uri="{FF2B5EF4-FFF2-40B4-BE49-F238E27FC236}">
                <a16:creationId xmlns:a16="http://schemas.microsoft.com/office/drawing/2014/main" id="{D8809E64-1CFF-445B-AF62-F8B425CAFC29}"/>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B5439AA3-7167-466A-BEAA-65D58E47F8AA}"/>
              </a:ext>
            </a:extLst>
          </p:cNvPr>
          <p:cNvSpPr>
            <a:spLocks noGrp="1"/>
          </p:cNvSpPr>
          <p:nvPr>
            <p:ph type="sldNum" sz="quarter" idx="12"/>
          </p:nvPr>
        </p:nvSpPr>
        <p:spPr/>
        <p:txBody>
          <a:bodyPr/>
          <a:lstStyle/>
          <a:p>
            <a:fld id="{F7C529BD-AA9A-4EE2-8C51-FA114C8F93C5}" type="slidenum">
              <a:rPr lang="en-US" smtClean="0"/>
              <a:pPr/>
              <a:t>13</a:t>
            </a:fld>
            <a:endParaRPr lang="en-US" dirty="0"/>
          </a:p>
        </p:txBody>
      </p:sp>
      <p:pic>
        <p:nvPicPr>
          <p:cNvPr id="7" name="Picture 6">
            <a:extLst>
              <a:ext uri="{FF2B5EF4-FFF2-40B4-BE49-F238E27FC236}">
                <a16:creationId xmlns:a16="http://schemas.microsoft.com/office/drawing/2014/main" id="{5DB6517B-AFDE-4310-952F-0977E8474A17}"/>
              </a:ext>
            </a:extLst>
          </p:cNvPr>
          <p:cNvPicPr>
            <a:picLocks noChangeAspect="1"/>
          </p:cNvPicPr>
          <p:nvPr/>
        </p:nvPicPr>
        <p:blipFill>
          <a:blip r:embed="rId3"/>
          <a:stretch>
            <a:fillRect/>
          </a:stretch>
        </p:blipFill>
        <p:spPr>
          <a:xfrm>
            <a:off x="628650" y="1059054"/>
            <a:ext cx="4154403" cy="5175504"/>
          </a:xfrm>
          <a:prstGeom prst="rect">
            <a:avLst/>
          </a:prstGeom>
        </p:spPr>
      </p:pic>
    </p:spTree>
    <p:extLst>
      <p:ext uri="{BB962C8B-B14F-4D97-AF65-F5344CB8AC3E}">
        <p14:creationId xmlns:p14="http://schemas.microsoft.com/office/powerpoint/2010/main" val="72084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F6B21-3D30-4DFA-B0A2-FDED4A075038}"/>
              </a:ext>
            </a:extLst>
          </p:cNvPr>
          <p:cNvSpPr>
            <a:spLocks noGrp="1"/>
          </p:cNvSpPr>
          <p:nvPr>
            <p:ph type="title"/>
          </p:nvPr>
        </p:nvSpPr>
        <p:spPr/>
        <p:txBody>
          <a:bodyPr/>
          <a:lstStyle/>
          <a:p>
            <a:r>
              <a:rPr lang="en-US" sz="3000" dirty="0"/>
              <a:t>Apprenticeship Completion Projections</a:t>
            </a:r>
            <a:br>
              <a:rPr lang="en-US" dirty="0"/>
            </a:br>
            <a:r>
              <a:rPr lang="en-US" sz="2000" dirty="0"/>
              <a:t>Tri-County Region</a:t>
            </a:r>
            <a:endParaRPr lang="en-US" dirty="0"/>
          </a:p>
        </p:txBody>
      </p:sp>
      <p:sp>
        <p:nvSpPr>
          <p:cNvPr id="6" name="Footer Placeholder 5">
            <a:extLst>
              <a:ext uri="{FF2B5EF4-FFF2-40B4-BE49-F238E27FC236}">
                <a16:creationId xmlns:a16="http://schemas.microsoft.com/office/drawing/2014/main" id="{5D3CBC7A-9CFB-4248-9B84-CE481C341222}"/>
              </a:ext>
            </a:extLst>
          </p:cNvPr>
          <p:cNvSpPr>
            <a:spLocks noGrp="1"/>
          </p:cNvSpPr>
          <p:nvPr>
            <p:ph type="ftr" sz="quarter" idx="11"/>
          </p:nvPr>
        </p:nvSpPr>
        <p:spPr/>
        <p:txBody>
          <a:bodyPr/>
          <a:lstStyle/>
          <a:p>
            <a:r>
              <a:rPr lang="en-US"/>
              <a:t>Regional Public Owners Analysis</a:t>
            </a:r>
            <a:endParaRPr lang="en-US" dirty="0"/>
          </a:p>
        </p:txBody>
      </p:sp>
      <p:sp>
        <p:nvSpPr>
          <p:cNvPr id="15" name="TextBox 14">
            <a:extLst>
              <a:ext uri="{FF2B5EF4-FFF2-40B4-BE49-F238E27FC236}">
                <a16:creationId xmlns:a16="http://schemas.microsoft.com/office/drawing/2014/main" id="{38279E8E-B691-4796-B6CA-FF7AD5A469E1}"/>
              </a:ext>
            </a:extLst>
          </p:cNvPr>
          <p:cNvSpPr txBox="1"/>
          <p:nvPr/>
        </p:nvSpPr>
        <p:spPr>
          <a:xfrm>
            <a:off x="4882288" y="1873830"/>
            <a:ext cx="3630930" cy="2308324"/>
          </a:xfrm>
          <a:prstGeom prst="rect">
            <a:avLst/>
          </a:prstGeom>
          <a:noFill/>
        </p:spPr>
        <p:txBody>
          <a:bodyPr wrap="square" rtlCol="0">
            <a:spAutoFit/>
          </a:bodyPr>
          <a:lstStyle/>
          <a:p>
            <a:pPr marL="171450" indent="-171450">
              <a:buFont typeface="Arial" panose="020B0604020202020204" pitchFamily="34" charset="0"/>
              <a:buChar char="•"/>
            </a:pPr>
            <a:r>
              <a:rPr lang="en-US" sz="1400" dirty="0">
                <a:latin typeface="Century Gothic" panose="020B0502020202020204" pitchFamily="34" charset="0"/>
                <a:cs typeface="Segoe UI" panose="020B0502040204020203" pitchFamily="34" charset="0"/>
              </a:rPr>
              <a:t>The table summarizes the short-term forecasts for apprenticeship completions on an annual basis.</a:t>
            </a:r>
          </a:p>
          <a:p>
            <a:pPr marL="171450" indent="-171450">
              <a:buFont typeface="Arial" panose="020B0604020202020204" pitchFamily="34" charset="0"/>
              <a:buChar char="•"/>
            </a:pPr>
            <a:r>
              <a:rPr lang="en-US" sz="1400" dirty="0">
                <a:latin typeface="Century Gothic" panose="020B0502020202020204" pitchFamily="34" charset="0"/>
                <a:cs typeface="Segoe UI" panose="020B0502040204020203" pitchFamily="34" charset="0"/>
              </a:rPr>
              <a:t>The number of occupations with more than 10 apprentices are rounded to the nearest multiples of 10. The sum total of all occupations may differ slightly with the total number in the table due to rounding. </a:t>
            </a:r>
            <a:endParaRPr lang="en-US" sz="1200" dirty="0">
              <a:latin typeface="Century Gothic" panose="020B0502020202020204" pitchFamily="34" charset="0"/>
              <a:cs typeface="Segoe UI" panose="020B0502040204020203" pitchFamily="34" charset="0"/>
            </a:endParaRPr>
          </a:p>
          <a:p>
            <a:endParaRPr lang="en-US" dirty="0"/>
          </a:p>
        </p:txBody>
      </p:sp>
      <p:sp>
        <p:nvSpPr>
          <p:cNvPr id="3" name="Date Placeholder 2">
            <a:extLst>
              <a:ext uri="{FF2B5EF4-FFF2-40B4-BE49-F238E27FC236}">
                <a16:creationId xmlns:a16="http://schemas.microsoft.com/office/drawing/2014/main" id="{54EC6FC7-7748-4D32-8C16-C41CEAED4B10}"/>
              </a:ext>
            </a:extLst>
          </p:cNvPr>
          <p:cNvSpPr>
            <a:spLocks noGrp="1"/>
          </p:cNvSpPr>
          <p:nvPr>
            <p:ph type="dt" sz="half" idx="10"/>
          </p:nvPr>
        </p:nvSpPr>
        <p:spPr/>
        <p:txBody>
          <a:bodyPr/>
          <a:lstStyle/>
          <a:p>
            <a:r>
              <a:rPr lang="en-US"/>
              <a:t>August 2, 2018</a:t>
            </a:r>
            <a:endParaRPr lang="en-US" dirty="0"/>
          </a:p>
        </p:txBody>
      </p:sp>
      <p:sp>
        <p:nvSpPr>
          <p:cNvPr id="4" name="Slide Number Placeholder 3">
            <a:extLst>
              <a:ext uri="{FF2B5EF4-FFF2-40B4-BE49-F238E27FC236}">
                <a16:creationId xmlns:a16="http://schemas.microsoft.com/office/drawing/2014/main" id="{FE5AA244-0F37-4FA3-A326-B253F272250A}"/>
              </a:ext>
            </a:extLst>
          </p:cNvPr>
          <p:cNvSpPr>
            <a:spLocks noGrp="1"/>
          </p:cNvSpPr>
          <p:nvPr>
            <p:ph type="sldNum" sz="quarter" idx="12"/>
          </p:nvPr>
        </p:nvSpPr>
        <p:spPr/>
        <p:txBody>
          <a:bodyPr/>
          <a:lstStyle/>
          <a:p>
            <a:fld id="{F7C529BD-AA9A-4EE2-8C51-FA114C8F93C5}" type="slidenum">
              <a:rPr lang="en-US" smtClean="0"/>
              <a:pPr/>
              <a:t>14</a:t>
            </a:fld>
            <a:endParaRPr lang="en-US" dirty="0"/>
          </a:p>
        </p:txBody>
      </p:sp>
      <p:sp>
        <p:nvSpPr>
          <p:cNvPr id="10" name="Content Placeholder 3">
            <a:extLst>
              <a:ext uri="{FF2B5EF4-FFF2-40B4-BE49-F238E27FC236}">
                <a16:creationId xmlns:a16="http://schemas.microsoft.com/office/drawing/2014/main" id="{20DD8734-D8F8-467C-8DAE-5B5756E0801E}"/>
              </a:ext>
            </a:extLst>
          </p:cNvPr>
          <p:cNvSpPr txBox="1">
            <a:spLocks/>
          </p:cNvSpPr>
          <p:nvPr/>
        </p:nvSpPr>
        <p:spPr>
          <a:xfrm>
            <a:off x="4882288" y="1218151"/>
            <a:ext cx="3630930" cy="655679"/>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tx1"/>
                </a:solidFill>
                <a:latin typeface="Segoe UI" panose="020B0502040204020203" pitchFamily="34" charset="0"/>
                <a:ea typeface="Verdana" panose="020B0604030504040204"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Segoe UI" panose="020B0502040204020203" pitchFamily="34" charset="0"/>
                <a:ea typeface="Verdana" panose="020B0604030504040204"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Verdana" panose="020B0604030504040204"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000" dirty="0">
                <a:solidFill>
                  <a:schemeClr val="tx1">
                    <a:lumMod val="50000"/>
                    <a:lumOff val="50000"/>
                  </a:schemeClr>
                </a:solidFill>
              </a:rPr>
              <a:t>Sources: Washington State Labor &amp; Industries Department, 2018; Community Attributes Inc., 2018. </a:t>
            </a:r>
          </a:p>
        </p:txBody>
      </p:sp>
      <p:pic>
        <p:nvPicPr>
          <p:cNvPr id="5" name="Picture 4">
            <a:extLst>
              <a:ext uri="{FF2B5EF4-FFF2-40B4-BE49-F238E27FC236}">
                <a16:creationId xmlns:a16="http://schemas.microsoft.com/office/drawing/2014/main" id="{D380A8AD-F419-48B3-8A24-31D5ECF0FA47}"/>
              </a:ext>
            </a:extLst>
          </p:cNvPr>
          <p:cNvPicPr>
            <a:picLocks noChangeAspect="1"/>
          </p:cNvPicPr>
          <p:nvPr/>
        </p:nvPicPr>
        <p:blipFill>
          <a:blip r:embed="rId3"/>
          <a:stretch>
            <a:fillRect/>
          </a:stretch>
        </p:blipFill>
        <p:spPr>
          <a:xfrm>
            <a:off x="605271" y="1025685"/>
            <a:ext cx="3966730" cy="5239559"/>
          </a:xfrm>
          <a:prstGeom prst="rect">
            <a:avLst/>
          </a:prstGeom>
        </p:spPr>
      </p:pic>
    </p:spTree>
    <p:extLst>
      <p:ext uri="{BB962C8B-B14F-4D97-AF65-F5344CB8AC3E}">
        <p14:creationId xmlns:p14="http://schemas.microsoft.com/office/powerpoint/2010/main" val="2976842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1C0C364-C97C-443C-ABB2-980320BEEA5E}"/>
              </a:ext>
            </a:extLst>
          </p:cNvPr>
          <p:cNvSpPr>
            <a:spLocks noGrp="1"/>
          </p:cNvSpPr>
          <p:nvPr>
            <p:ph type="title"/>
          </p:nvPr>
        </p:nvSpPr>
        <p:spPr/>
        <p:txBody>
          <a:bodyPr/>
          <a:lstStyle/>
          <a:p>
            <a:r>
              <a:rPr lang="en-US" dirty="0"/>
              <a:t>RPO Construction </a:t>
            </a:r>
            <a:r>
              <a:rPr lang="en-US" altLang="zh-CN" dirty="0"/>
              <a:t>Supply and </a:t>
            </a:r>
            <a:r>
              <a:rPr lang="en-US" dirty="0"/>
              <a:t>Demand</a:t>
            </a:r>
          </a:p>
        </p:txBody>
      </p:sp>
    </p:spTree>
    <p:extLst>
      <p:ext uri="{BB962C8B-B14F-4D97-AF65-F5344CB8AC3E}">
        <p14:creationId xmlns:p14="http://schemas.microsoft.com/office/powerpoint/2010/main" val="734949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8A933-239C-4E15-889F-07ADF0967818}"/>
              </a:ext>
            </a:extLst>
          </p:cNvPr>
          <p:cNvSpPr>
            <a:spLocks noGrp="1"/>
          </p:cNvSpPr>
          <p:nvPr>
            <p:ph type="title"/>
          </p:nvPr>
        </p:nvSpPr>
        <p:spPr>
          <a:xfrm>
            <a:off x="628650" y="395607"/>
            <a:ext cx="7886700" cy="541654"/>
          </a:xfrm>
        </p:spPr>
        <p:txBody>
          <a:bodyPr/>
          <a:lstStyle/>
          <a:p>
            <a:r>
              <a:rPr lang="en-US" sz="3000" dirty="0"/>
              <a:t>Projected Construction Spending </a:t>
            </a:r>
            <a:br>
              <a:rPr lang="en-US" sz="3000" dirty="0"/>
            </a:br>
            <a:r>
              <a:rPr lang="en-US" sz="2000" dirty="0"/>
              <a:t>RPO 2018-2022</a:t>
            </a:r>
          </a:p>
        </p:txBody>
      </p:sp>
      <p:sp>
        <p:nvSpPr>
          <p:cNvPr id="6" name="Footer Placeholder 5">
            <a:extLst>
              <a:ext uri="{FF2B5EF4-FFF2-40B4-BE49-F238E27FC236}">
                <a16:creationId xmlns:a16="http://schemas.microsoft.com/office/drawing/2014/main" id="{7B064C85-9745-4F36-A1BC-E5D50410F0C9}"/>
              </a:ext>
            </a:extLst>
          </p:cNvPr>
          <p:cNvSpPr>
            <a:spLocks noGrp="1"/>
          </p:cNvSpPr>
          <p:nvPr>
            <p:ph type="ftr" sz="quarter" idx="11"/>
          </p:nvPr>
        </p:nvSpPr>
        <p:spPr/>
        <p:txBody>
          <a:bodyPr/>
          <a:lstStyle/>
          <a:p>
            <a:r>
              <a:rPr lang="en-US"/>
              <a:t>Regional Public Owners Analysis</a:t>
            </a:r>
            <a:endParaRPr lang="en-US" dirty="0"/>
          </a:p>
        </p:txBody>
      </p:sp>
      <p:sp>
        <p:nvSpPr>
          <p:cNvPr id="4" name="Content Placeholder 3">
            <a:extLst>
              <a:ext uri="{FF2B5EF4-FFF2-40B4-BE49-F238E27FC236}">
                <a16:creationId xmlns:a16="http://schemas.microsoft.com/office/drawing/2014/main" id="{9B605315-D640-4FE5-8B10-A0E694E1A76E}"/>
              </a:ext>
            </a:extLst>
          </p:cNvPr>
          <p:cNvSpPr>
            <a:spLocks noGrp="1"/>
          </p:cNvSpPr>
          <p:nvPr>
            <p:ph sz="half" idx="2"/>
          </p:nvPr>
        </p:nvSpPr>
        <p:spPr>
          <a:xfrm>
            <a:off x="778476" y="4961541"/>
            <a:ext cx="7736874" cy="1265639"/>
          </a:xfrm>
        </p:spPr>
        <p:txBody>
          <a:bodyPr>
            <a:normAutofit/>
          </a:bodyPr>
          <a:lstStyle/>
          <a:p>
            <a:pPr>
              <a:lnSpc>
                <a:spcPct val="100000"/>
              </a:lnSpc>
            </a:pPr>
            <a:r>
              <a:rPr lang="en-US" sz="1200" dirty="0"/>
              <a:t>The RPO members are projected to spend $1.8 billion on construction projects in 2018. The spending is expected to be comparatively steady through 2022.</a:t>
            </a:r>
          </a:p>
          <a:p>
            <a:pPr>
              <a:lnSpc>
                <a:spcPct val="100000"/>
              </a:lnSpc>
            </a:pPr>
            <a:r>
              <a:rPr lang="en-US" sz="1200" dirty="0"/>
              <a:t>Due to data limitations and RPO projections, there is less certainty on RPO construction expenditures beyond the year 2022. The decrease from 2021 to 2022 may be due to uncertainty in forecasting future construction plans.</a:t>
            </a:r>
          </a:p>
        </p:txBody>
      </p:sp>
      <p:sp>
        <p:nvSpPr>
          <p:cNvPr id="8" name="Content Placeholder 3">
            <a:extLst>
              <a:ext uri="{FF2B5EF4-FFF2-40B4-BE49-F238E27FC236}">
                <a16:creationId xmlns:a16="http://schemas.microsoft.com/office/drawing/2014/main" id="{39105730-FA46-4BC2-8940-FF5553F2A8B2}"/>
              </a:ext>
            </a:extLst>
          </p:cNvPr>
          <p:cNvSpPr txBox="1">
            <a:spLocks noGrp="1"/>
          </p:cNvSpPr>
          <p:nvPr/>
        </p:nvSpPr>
        <p:spPr>
          <a:xfrm>
            <a:off x="778476" y="4419888"/>
            <a:ext cx="7886700" cy="541654"/>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dirty="0">
                <a:solidFill>
                  <a:schemeClr val="tx1">
                    <a:lumMod val="50000"/>
                    <a:lumOff val="50000"/>
                  </a:schemeClr>
                </a:solidFill>
              </a:rPr>
              <a:t>Sources: Conway Pederson Economics, 2017; Puget Sound Regional Council, 2017; Washington State Employment Security Department, 2016; King County Finance &amp; Business Operations Division, 2017; Port of Seattle, 2017; Washington State Department of Transportation, 2017; Sound Transit, 2017; Community Attributes Inc., 2018. </a:t>
            </a:r>
          </a:p>
        </p:txBody>
      </p:sp>
      <p:pic>
        <p:nvPicPr>
          <p:cNvPr id="5" name="Picture 4">
            <a:extLst>
              <a:ext uri="{FF2B5EF4-FFF2-40B4-BE49-F238E27FC236}">
                <a16:creationId xmlns:a16="http://schemas.microsoft.com/office/drawing/2014/main" id="{8376BF8C-32A0-4F6E-9865-7E8D6415D116}"/>
              </a:ext>
            </a:extLst>
          </p:cNvPr>
          <p:cNvPicPr>
            <a:picLocks noChangeAspect="1"/>
          </p:cNvPicPr>
          <p:nvPr/>
        </p:nvPicPr>
        <p:blipFill>
          <a:blip r:embed="rId2"/>
          <a:stretch>
            <a:fillRect/>
          </a:stretch>
        </p:blipFill>
        <p:spPr>
          <a:xfrm>
            <a:off x="716673" y="1066432"/>
            <a:ext cx="7824954" cy="3000242"/>
          </a:xfrm>
          <a:prstGeom prst="rect">
            <a:avLst/>
          </a:prstGeom>
        </p:spPr>
      </p:pic>
      <p:sp>
        <p:nvSpPr>
          <p:cNvPr id="3" name="Date Placeholder 2">
            <a:extLst>
              <a:ext uri="{FF2B5EF4-FFF2-40B4-BE49-F238E27FC236}">
                <a16:creationId xmlns:a16="http://schemas.microsoft.com/office/drawing/2014/main" id="{6E9FAD58-1087-4A24-93AE-8B68E399B591}"/>
              </a:ext>
            </a:extLst>
          </p:cNvPr>
          <p:cNvSpPr>
            <a:spLocks noGrp="1"/>
          </p:cNvSpPr>
          <p:nvPr>
            <p:ph type="dt" sz="half" idx="10"/>
          </p:nvPr>
        </p:nvSpPr>
        <p:spPr/>
        <p:txBody>
          <a:bodyPr/>
          <a:lstStyle/>
          <a:p>
            <a:r>
              <a:rPr lang="en-US"/>
              <a:t>August 2, 2018</a:t>
            </a:r>
            <a:endParaRPr lang="en-US" dirty="0"/>
          </a:p>
        </p:txBody>
      </p:sp>
      <p:sp>
        <p:nvSpPr>
          <p:cNvPr id="9" name="Slide Number Placeholder 8">
            <a:extLst>
              <a:ext uri="{FF2B5EF4-FFF2-40B4-BE49-F238E27FC236}">
                <a16:creationId xmlns:a16="http://schemas.microsoft.com/office/drawing/2014/main" id="{897DBBB0-E2BE-4BE3-90F6-87AF1DC347DA}"/>
              </a:ext>
            </a:extLst>
          </p:cNvPr>
          <p:cNvSpPr>
            <a:spLocks noGrp="1"/>
          </p:cNvSpPr>
          <p:nvPr>
            <p:ph type="sldNum" sz="quarter" idx="12"/>
          </p:nvPr>
        </p:nvSpPr>
        <p:spPr/>
        <p:txBody>
          <a:bodyPr/>
          <a:lstStyle/>
          <a:p>
            <a:fld id="{F7C529BD-AA9A-4EE2-8C51-FA114C8F93C5}" type="slidenum">
              <a:rPr lang="en-US" smtClean="0"/>
              <a:pPr/>
              <a:t>16</a:t>
            </a:fld>
            <a:endParaRPr lang="en-US" dirty="0"/>
          </a:p>
        </p:txBody>
      </p:sp>
    </p:spTree>
    <p:extLst>
      <p:ext uri="{BB962C8B-B14F-4D97-AF65-F5344CB8AC3E}">
        <p14:creationId xmlns:p14="http://schemas.microsoft.com/office/powerpoint/2010/main" val="3307645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097E-64EF-4FDA-AF84-760809796876}"/>
              </a:ext>
            </a:extLst>
          </p:cNvPr>
          <p:cNvSpPr>
            <a:spLocks noGrp="1"/>
          </p:cNvSpPr>
          <p:nvPr>
            <p:ph type="title"/>
          </p:nvPr>
        </p:nvSpPr>
        <p:spPr/>
        <p:txBody>
          <a:bodyPr/>
          <a:lstStyle/>
          <a:p>
            <a:r>
              <a:rPr lang="en-US" sz="3000" dirty="0"/>
              <a:t>Projected Construction Employment Demand, </a:t>
            </a:r>
            <a:r>
              <a:rPr lang="en-US" sz="2000" dirty="0"/>
              <a:t>RPO 2018-2022</a:t>
            </a:r>
            <a:endParaRPr lang="en-US" dirty="0"/>
          </a:p>
        </p:txBody>
      </p:sp>
      <p:sp>
        <p:nvSpPr>
          <p:cNvPr id="6" name="Footer Placeholder 5">
            <a:extLst>
              <a:ext uri="{FF2B5EF4-FFF2-40B4-BE49-F238E27FC236}">
                <a16:creationId xmlns:a16="http://schemas.microsoft.com/office/drawing/2014/main" id="{EC2E6653-7D4D-4106-8344-229ABCD06F8B}"/>
              </a:ext>
            </a:extLst>
          </p:cNvPr>
          <p:cNvSpPr>
            <a:spLocks noGrp="1"/>
          </p:cNvSpPr>
          <p:nvPr>
            <p:ph type="ftr" sz="quarter" idx="11"/>
          </p:nvPr>
        </p:nvSpPr>
        <p:spPr/>
        <p:txBody>
          <a:bodyPr/>
          <a:lstStyle/>
          <a:p>
            <a:r>
              <a:rPr lang="en-US"/>
              <a:t>Regional Public Owners Analysis</a:t>
            </a:r>
            <a:endParaRPr lang="en-US" dirty="0"/>
          </a:p>
        </p:txBody>
      </p:sp>
      <p:sp>
        <p:nvSpPr>
          <p:cNvPr id="4" name="Content Placeholder 3">
            <a:extLst>
              <a:ext uri="{FF2B5EF4-FFF2-40B4-BE49-F238E27FC236}">
                <a16:creationId xmlns:a16="http://schemas.microsoft.com/office/drawing/2014/main" id="{FB953D19-6BB3-400E-A8EF-B091E1C30142}"/>
              </a:ext>
            </a:extLst>
          </p:cNvPr>
          <p:cNvSpPr>
            <a:spLocks noGrp="1"/>
          </p:cNvSpPr>
          <p:nvPr>
            <p:ph sz="half" idx="2"/>
          </p:nvPr>
        </p:nvSpPr>
        <p:spPr>
          <a:xfrm>
            <a:off x="790832" y="4904837"/>
            <a:ext cx="7724518" cy="1375167"/>
          </a:xfrm>
        </p:spPr>
        <p:txBody>
          <a:bodyPr>
            <a:normAutofit fontScale="62500" lnSpcReduction="20000"/>
          </a:bodyPr>
          <a:lstStyle/>
          <a:p>
            <a:pPr>
              <a:lnSpc>
                <a:spcPct val="120000"/>
              </a:lnSpc>
            </a:pPr>
            <a:r>
              <a:rPr lang="en-US" dirty="0"/>
              <a:t>Based on an estimate of $270,400 in output per worker for Washington state construction workers, RPO construction projects are projected to require 6,600 construction workers in 2018 and average 6,700 workers per year between 2018 to 2022.</a:t>
            </a:r>
          </a:p>
        </p:txBody>
      </p:sp>
      <p:sp>
        <p:nvSpPr>
          <p:cNvPr id="8" name="Content Placeholder 3">
            <a:extLst>
              <a:ext uri="{FF2B5EF4-FFF2-40B4-BE49-F238E27FC236}">
                <a16:creationId xmlns:a16="http://schemas.microsoft.com/office/drawing/2014/main" id="{24E3CF0F-F606-485C-809D-D2F6E60F8113}"/>
              </a:ext>
            </a:extLst>
          </p:cNvPr>
          <p:cNvSpPr txBox="1">
            <a:spLocks noGrp="1"/>
          </p:cNvSpPr>
          <p:nvPr/>
        </p:nvSpPr>
        <p:spPr>
          <a:xfrm>
            <a:off x="790832" y="4292856"/>
            <a:ext cx="7886700" cy="541654"/>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dirty="0">
                <a:solidFill>
                  <a:schemeClr val="tx1">
                    <a:lumMod val="50000"/>
                    <a:lumOff val="50000"/>
                  </a:schemeClr>
                </a:solidFill>
              </a:rPr>
              <a:t>Sources: Conway Pederson Economics, 2017; Puget Sound Regional Council, 2017; Washington State Employment Security Department, 2016; King County Finance &amp; Business Operations Division, 2017; Port of Seattle, 2017; Washington State Department of Transportation, 2017; Sound Transit, 2017; Community Attributes Inc., 2018. </a:t>
            </a:r>
          </a:p>
        </p:txBody>
      </p:sp>
      <p:pic>
        <p:nvPicPr>
          <p:cNvPr id="5" name="Picture 4">
            <a:extLst>
              <a:ext uri="{FF2B5EF4-FFF2-40B4-BE49-F238E27FC236}">
                <a16:creationId xmlns:a16="http://schemas.microsoft.com/office/drawing/2014/main" id="{4875B8B4-D252-4D44-9CFE-0A39D05171DA}"/>
              </a:ext>
            </a:extLst>
          </p:cNvPr>
          <p:cNvPicPr>
            <a:picLocks noChangeAspect="1"/>
          </p:cNvPicPr>
          <p:nvPr/>
        </p:nvPicPr>
        <p:blipFill>
          <a:blip r:embed="rId2"/>
          <a:stretch>
            <a:fillRect/>
          </a:stretch>
        </p:blipFill>
        <p:spPr>
          <a:xfrm>
            <a:off x="663983" y="1066032"/>
            <a:ext cx="7930333" cy="2998223"/>
          </a:xfrm>
          <a:prstGeom prst="rect">
            <a:avLst/>
          </a:prstGeom>
        </p:spPr>
      </p:pic>
      <p:sp>
        <p:nvSpPr>
          <p:cNvPr id="3" name="Date Placeholder 2">
            <a:extLst>
              <a:ext uri="{FF2B5EF4-FFF2-40B4-BE49-F238E27FC236}">
                <a16:creationId xmlns:a16="http://schemas.microsoft.com/office/drawing/2014/main" id="{C37D9ACF-109B-49DA-866A-91CDBDDED5E0}"/>
              </a:ext>
            </a:extLst>
          </p:cNvPr>
          <p:cNvSpPr>
            <a:spLocks noGrp="1"/>
          </p:cNvSpPr>
          <p:nvPr>
            <p:ph type="dt" sz="half" idx="10"/>
          </p:nvPr>
        </p:nvSpPr>
        <p:spPr/>
        <p:txBody>
          <a:bodyPr/>
          <a:lstStyle/>
          <a:p>
            <a:r>
              <a:rPr lang="en-US"/>
              <a:t>August 2, 2018</a:t>
            </a:r>
            <a:endParaRPr lang="en-US" dirty="0"/>
          </a:p>
        </p:txBody>
      </p:sp>
      <p:sp>
        <p:nvSpPr>
          <p:cNvPr id="9" name="Slide Number Placeholder 8">
            <a:extLst>
              <a:ext uri="{FF2B5EF4-FFF2-40B4-BE49-F238E27FC236}">
                <a16:creationId xmlns:a16="http://schemas.microsoft.com/office/drawing/2014/main" id="{46E76B0A-9966-484E-B7FB-6441B6E3925E}"/>
              </a:ext>
            </a:extLst>
          </p:cNvPr>
          <p:cNvSpPr>
            <a:spLocks noGrp="1"/>
          </p:cNvSpPr>
          <p:nvPr>
            <p:ph type="sldNum" sz="quarter" idx="12"/>
          </p:nvPr>
        </p:nvSpPr>
        <p:spPr/>
        <p:txBody>
          <a:bodyPr/>
          <a:lstStyle/>
          <a:p>
            <a:fld id="{F7C529BD-AA9A-4EE2-8C51-FA114C8F93C5}" type="slidenum">
              <a:rPr lang="en-US" smtClean="0"/>
              <a:pPr/>
              <a:t>17</a:t>
            </a:fld>
            <a:endParaRPr lang="en-US" dirty="0"/>
          </a:p>
        </p:txBody>
      </p:sp>
    </p:spTree>
    <p:extLst>
      <p:ext uri="{BB962C8B-B14F-4D97-AF65-F5344CB8AC3E}">
        <p14:creationId xmlns:p14="http://schemas.microsoft.com/office/powerpoint/2010/main" val="3047320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097E-64EF-4FDA-AF84-760809796876}"/>
              </a:ext>
            </a:extLst>
          </p:cNvPr>
          <p:cNvSpPr>
            <a:spLocks noGrp="1"/>
          </p:cNvSpPr>
          <p:nvPr>
            <p:ph type="title"/>
          </p:nvPr>
        </p:nvSpPr>
        <p:spPr/>
        <p:txBody>
          <a:bodyPr/>
          <a:lstStyle/>
          <a:p>
            <a:r>
              <a:rPr lang="en-US" sz="3000" dirty="0"/>
              <a:t>Projected Construction Occupational Demand, </a:t>
            </a:r>
            <a:r>
              <a:rPr lang="en-US" sz="2000" dirty="0"/>
              <a:t>RPO 2018-2022</a:t>
            </a:r>
            <a:endParaRPr lang="en-US" dirty="0"/>
          </a:p>
        </p:txBody>
      </p:sp>
      <p:sp>
        <p:nvSpPr>
          <p:cNvPr id="6" name="Footer Placeholder 5">
            <a:extLst>
              <a:ext uri="{FF2B5EF4-FFF2-40B4-BE49-F238E27FC236}">
                <a16:creationId xmlns:a16="http://schemas.microsoft.com/office/drawing/2014/main" id="{EC2E6653-7D4D-4106-8344-229ABCD06F8B}"/>
              </a:ext>
            </a:extLst>
          </p:cNvPr>
          <p:cNvSpPr>
            <a:spLocks noGrp="1"/>
          </p:cNvSpPr>
          <p:nvPr>
            <p:ph type="ftr" sz="quarter" idx="11"/>
          </p:nvPr>
        </p:nvSpPr>
        <p:spPr/>
        <p:txBody>
          <a:bodyPr/>
          <a:lstStyle/>
          <a:p>
            <a:r>
              <a:rPr lang="en-US"/>
              <a:t>Regional Public Owners Analysis</a:t>
            </a:r>
            <a:endParaRPr lang="en-US" dirty="0"/>
          </a:p>
        </p:txBody>
      </p:sp>
      <p:sp>
        <p:nvSpPr>
          <p:cNvPr id="4" name="Content Placeholder 3">
            <a:extLst>
              <a:ext uri="{FF2B5EF4-FFF2-40B4-BE49-F238E27FC236}">
                <a16:creationId xmlns:a16="http://schemas.microsoft.com/office/drawing/2014/main" id="{2E782BF9-BAE1-44A1-8404-3EF885FF5D84}"/>
              </a:ext>
            </a:extLst>
          </p:cNvPr>
          <p:cNvSpPr>
            <a:spLocks noGrp="1"/>
          </p:cNvSpPr>
          <p:nvPr>
            <p:ph sz="half" idx="2"/>
          </p:nvPr>
        </p:nvSpPr>
        <p:spPr>
          <a:xfrm>
            <a:off x="628650" y="4403558"/>
            <a:ext cx="7886700" cy="1625103"/>
          </a:xfrm>
        </p:spPr>
        <p:txBody>
          <a:bodyPr>
            <a:normAutofit fontScale="85000" lnSpcReduction="20000"/>
          </a:bodyPr>
          <a:lstStyle/>
          <a:p>
            <a:pPr>
              <a:lnSpc>
                <a:spcPct val="100000"/>
              </a:lnSpc>
            </a:pPr>
            <a:r>
              <a:rPr lang="en-US" sz="1400" dirty="0"/>
              <a:t>Estimates for Seattle and Tacoma are modeled estimates. Other RPO member demand projections are based on data provided by staff to CAI for inclusion in analytics, though some further modeling was required in some cases to estimate spending and employment demand per year.</a:t>
            </a:r>
          </a:p>
          <a:p>
            <a:pPr>
              <a:lnSpc>
                <a:spcPct val="100000"/>
              </a:lnSpc>
            </a:pPr>
            <a:r>
              <a:rPr lang="en-US" sz="1400" dirty="0"/>
              <a:t>Combined, WSDOT and Sound Transit constitute on average 68% of all RPO construction demand between 2018 and 2022. In 2018, these two sources will represent 59% of all demand.</a:t>
            </a:r>
          </a:p>
          <a:p>
            <a:pPr>
              <a:lnSpc>
                <a:spcPct val="100000"/>
              </a:lnSpc>
            </a:pPr>
            <a:r>
              <a:rPr lang="en-US" sz="1400" dirty="0"/>
              <a:t>The employment demand from Port of Seattle is expected to decrease to 60% of its 2018 employment demand in 2020. This may be due to the completion of the International Arrivals Fac-IAF project in 2020, which has been a major source of workforce demand.</a:t>
            </a:r>
          </a:p>
        </p:txBody>
      </p:sp>
      <p:pic>
        <p:nvPicPr>
          <p:cNvPr id="3" name="Picture 2">
            <a:extLst>
              <a:ext uri="{FF2B5EF4-FFF2-40B4-BE49-F238E27FC236}">
                <a16:creationId xmlns:a16="http://schemas.microsoft.com/office/drawing/2014/main" id="{3F3D4AC7-DD3C-492F-94E1-492750ACC9B5}"/>
              </a:ext>
            </a:extLst>
          </p:cNvPr>
          <p:cNvPicPr>
            <a:picLocks noChangeAspect="1"/>
          </p:cNvPicPr>
          <p:nvPr/>
        </p:nvPicPr>
        <p:blipFill>
          <a:blip r:embed="rId2"/>
          <a:stretch>
            <a:fillRect/>
          </a:stretch>
        </p:blipFill>
        <p:spPr>
          <a:xfrm>
            <a:off x="687744" y="3759657"/>
            <a:ext cx="7882811" cy="548688"/>
          </a:xfrm>
          <a:prstGeom prst="rect">
            <a:avLst/>
          </a:prstGeom>
        </p:spPr>
      </p:pic>
      <p:pic>
        <p:nvPicPr>
          <p:cNvPr id="8" name="Picture 7">
            <a:extLst>
              <a:ext uri="{FF2B5EF4-FFF2-40B4-BE49-F238E27FC236}">
                <a16:creationId xmlns:a16="http://schemas.microsoft.com/office/drawing/2014/main" id="{57414905-822B-432B-A86D-36242E00FF22}"/>
              </a:ext>
            </a:extLst>
          </p:cNvPr>
          <p:cNvPicPr>
            <a:picLocks noChangeAspect="1"/>
          </p:cNvPicPr>
          <p:nvPr/>
        </p:nvPicPr>
        <p:blipFill>
          <a:blip r:embed="rId3"/>
          <a:stretch>
            <a:fillRect/>
          </a:stretch>
        </p:blipFill>
        <p:spPr>
          <a:xfrm>
            <a:off x="763904" y="937261"/>
            <a:ext cx="7595210" cy="2969944"/>
          </a:xfrm>
          <a:prstGeom prst="rect">
            <a:avLst/>
          </a:prstGeom>
        </p:spPr>
      </p:pic>
      <p:sp>
        <p:nvSpPr>
          <p:cNvPr id="5" name="Date Placeholder 4">
            <a:extLst>
              <a:ext uri="{FF2B5EF4-FFF2-40B4-BE49-F238E27FC236}">
                <a16:creationId xmlns:a16="http://schemas.microsoft.com/office/drawing/2014/main" id="{1C88E960-DC7C-4EE5-9DFA-E9C056BF0A4B}"/>
              </a:ext>
            </a:extLst>
          </p:cNvPr>
          <p:cNvSpPr>
            <a:spLocks noGrp="1"/>
          </p:cNvSpPr>
          <p:nvPr>
            <p:ph type="dt" sz="half" idx="10"/>
          </p:nvPr>
        </p:nvSpPr>
        <p:spPr/>
        <p:txBody>
          <a:bodyPr/>
          <a:lstStyle/>
          <a:p>
            <a:r>
              <a:rPr lang="en-US"/>
              <a:t>August 2, 2018</a:t>
            </a:r>
            <a:endParaRPr lang="en-US" dirty="0"/>
          </a:p>
        </p:txBody>
      </p:sp>
      <p:sp>
        <p:nvSpPr>
          <p:cNvPr id="9" name="Slide Number Placeholder 8">
            <a:extLst>
              <a:ext uri="{FF2B5EF4-FFF2-40B4-BE49-F238E27FC236}">
                <a16:creationId xmlns:a16="http://schemas.microsoft.com/office/drawing/2014/main" id="{B5A6CEF0-A044-4A1D-85AC-5E0DA3AFBE78}"/>
              </a:ext>
            </a:extLst>
          </p:cNvPr>
          <p:cNvSpPr>
            <a:spLocks noGrp="1"/>
          </p:cNvSpPr>
          <p:nvPr>
            <p:ph type="sldNum" sz="quarter" idx="12"/>
          </p:nvPr>
        </p:nvSpPr>
        <p:spPr/>
        <p:txBody>
          <a:bodyPr/>
          <a:lstStyle/>
          <a:p>
            <a:fld id="{F7C529BD-AA9A-4EE2-8C51-FA114C8F93C5}" type="slidenum">
              <a:rPr lang="en-US" smtClean="0"/>
              <a:pPr/>
              <a:t>18</a:t>
            </a:fld>
            <a:endParaRPr lang="en-US" dirty="0"/>
          </a:p>
        </p:txBody>
      </p:sp>
    </p:spTree>
    <p:extLst>
      <p:ext uri="{BB962C8B-B14F-4D97-AF65-F5344CB8AC3E}">
        <p14:creationId xmlns:p14="http://schemas.microsoft.com/office/powerpoint/2010/main" val="2094954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097E-64EF-4FDA-AF84-760809796876}"/>
              </a:ext>
            </a:extLst>
          </p:cNvPr>
          <p:cNvSpPr>
            <a:spLocks noGrp="1"/>
          </p:cNvSpPr>
          <p:nvPr>
            <p:ph type="title"/>
          </p:nvPr>
        </p:nvSpPr>
        <p:spPr/>
        <p:txBody>
          <a:bodyPr/>
          <a:lstStyle/>
          <a:p>
            <a:r>
              <a:rPr lang="en-US" sz="3000" dirty="0"/>
              <a:t>Projected Construction Occupational Demand, </a:t>
            </a:r>
            <a:r>
              <a:rPr lang="en-US" sz="2000" dirty="0"/>
              <a:t>RPO 2018-2022</a:t>
            </a:r>
            <a:endParaRPr lang="en-US" dirty="0"/>
          </a:p>
        </p:txBody>
      </p:sp>
      <p:sp>
        <p:nvSpPr>
          <p:cNvPr id="6" name="Footer Placeholder 5">
            <a:extLst>
              <a:ext uri="{FF2B5EF4-FFF2-40B4-BE49-F238E27FC236}">
                <a16:creationId xmlns:a16="http://schemas.microsoft.com/office/drawing/2014/main" id="{EC2E6653-7D4D-4106-8344-229ABCD06F8B}"/>
              </a:ext>
            </a:extLst>
          </p:cNvPr>
          <p:cNvSpPr>
            <a:spLocks noGrp="1"/>
          </p:cNvSpPr>
          <p:nvPr>
            <p:ph type="ftr" sz="quarter" idx="11"/>
          </p:nvPr>
        </p:nvSpPr>
        <p:spPr/>
        <p:txBody>
          <a:bodyPr/>
          <a:lstStyle/>
          <a:p>
            <a:r>
              <a:rPr lang="en-US"/>
              <a:t>Regional Public Owners Analysis</a:t>
            </a:r>
            <a:endParaRPr lang="en-US" dirty="0"/>
          </a:p>
        </p:txBody>
      </p:sp>
      <p:sp>
        <p:nvSpPr>
          <p:cNvPr id="4" name="Content Placeholder 3">
            <a:extLst>
              <a:ext uri="{FF2B5EF4-FFF2-40B4-BE49-F238E27FC236}">
                <a16:creationId xmlns:a16="http://schemas.microsoft.com/office/drawing/2014/main" id="{2E782BF9-BAE1-44A1-8404-3EF885FF5D84}"/>
              </a:ext>
            </a:extLst>
          </p:cNvPr>
          <p:cNvSpPr>
            <a:spLocks noGrp="1"/>
          </p:cNvSpPr>
          <p:nvPr>
            <p:ph sz="half" idx="2"/>
          </p:nvPr>
        </p:nvSpPr>
        <p:spPr>
          <a:xfrm>
            <a:off x="573446" y="5194972"/>
            <a:ext cx="7882811" cy="917962"/>
          </a:xfrm>
        </p:spPr>
        <p:txBody>
          <a:bodyPr>
            <a:noAutofit/>
          </a:bodyPr>
          <a:lstStyle/>
          <a:p>
            <a:pPr marL="171450" indent="-171450">
              <a:lnSpc>
                <a:spcPct val="120000"/>
              </a:lnSpc>
            </a:pPr>
            <a:r>
              <a:rPr lang="en-US" sz="1200" dirty="0"/>
              <a:t>The table above summarizes the short-term forecasts for select construction occupations.              </a:t>
            </a:r>
            <a:r>
              <a:rPr lang="en-US" sz="1000" dirty="0"/>
              <a:t>(Please see Appendix for the full list of occupational demand.)</a:t>
            </a:r>
          </a:p>
          <a:p>
            <a:pPr marL="171450" indent="-171450">
              <a:lnSpc>
                <a:spcPct val="120000"/>
              </a:lnSpc>
            </a:pPr>
            <a:r>
              <a:rPr lang="en-US" sz="1200" dirty="0"/>
              <a:t>The types of demand by RPO members differs from overall Tri-County industry occupational demand due to the types of projects funded by RPO members.</a:t>
            </a:r>
          </a:p>
        </p:txBody>
      </p:sp>
      <p:pic>
        <p:nvPicPr>
          <p:cNvPr id="3" name="Picture 2">
            <a:extLst>
              <a:ext uri="{FF2B5EF4-FFF2-40B4-BE49-F238E27FC236}">
                <a16:creationId xmlns:a16="http://schemas.microsoft.com/office/drawing/2014/main" id="{8BA1A5A4-ABB6-4D74-89A2-8EBEC0B7A6DF}"/>
              </a:ext>
            </a:extLst>
          </p:cNvPr>
          <p:cNvPicPr>
            <a:picLocks noChangeAspect="1"/>
          </p:cNvPicPr>
          <p:nvPr/>
        </p:nvPicPr>
        <p:blipFill>
          <a:blip r:embed="rId2"/>
          <a:stretch>
            <a:fillRect/>
          </a:stretch>
        </p:blipFill>
        <p:spPr>
          <a:xfrm>
            <a:off x="687743" y="4733520"/>
            <a:ext cx="7882811" cy="548688"/>
          </a:xfrm>
          <a:prstGeom prst="rect">
            <a:avLst/>
          </a:prstGeom>
        </p:spPr>
      </p:pic>
      <p:pic>
        <p:nvPicPr>
          <p:cNvPr id="5" name="Picture 4">
            <a:extLst>
              <a:ext uri="{FF2B5EF4-FFF2-40B4-BE49-F238E27FC236}">
                <a16:creationId xmlns:a16="http://schemas.microsoft.com/office/drawing/2014/main" id="{2BEE1112-D989-4CE0-B23B-26E305036CE5}"/>
              </a:ext>
            </a:extLst>
          </p:cNvPr>
          <p:cNvPicPr>
            <a:picLocks noChangeAspect="1"/>
          </p:cNvPicPr>
          <p:nvPr/>
        </p:nvPicPr>
        <p:blipFill>
          <a:blip r:embed="rId3"/>
          <a:stretch>
            <a:fillRect/>
          </a:stretch>
        </p:blipFill>
        <p:spPr>
          <a:xfrm>
            <a:off x="816377" y="937261"/>
            <a:ext cx="7490262" cy="3915745"/>
          </a:xfrm>
          <a:prstGeom prst="rect">
            <a:avLst/>
          </a:prstGeom>
        </p:spPr>
      </p:pic>
      <p:sp>
        <p:nvSpPr>
          <p:cNvPr id="8" name="Date Placeholder 7">
            <a:extLst>
              <a:ext uri="{FF2B5EF4-FFF2-40B4-BE49-F238E27FC236}">
                <a16:creationId xmlns:a16="http://schemas.microsoft.com/office/drawing/2014/main" id="{F938B15A-6D8D-4F50-B7D9-4A64A7608DD6}"/>
              </a:ext>
            </a:extLst>
          </p:cNvPr>
          <p:cNvSpPr>
            <a:spLocks noGrp="1"/>
          </p:cNvSpPr>
          <p:nvPr>
            <p:ph type="dt" sz="half" idx="10"/>
          </p:nvPr>
        </p:nvSpPr>
        <p:spPr/>
        <p:txBody>
          <a:bodyPr/>
          <a:lstStyle/>
          <a:p>
            <a:r>
              <a:rPr lang="en-US"/>
              <a:t>August 2, 2018</a:t>
            </a:r>
            <a:endParaRPr lang="en-US" dirty="0"/>
          </a:p>
        </p:txBody>
      </p:sp>
      <p:sp>
        <p:nvSpPr>
          <p:cNvPr id="9" name="Slide Number Placeholder 8">
            <a:extLst>
              <a:ext uri="{FF2B5EF4-FFF2-40B4-BE49-F238E27FC236}">
                <a16:creationId xmlns:a16="http://schemas.microsoft.com/office/drawing/2014/main" id="{46858354-11A5-4D26-87A3-063F90C05383}"/>
              </a:ext>
            </a:extLst>
          </p:cNvPr>
          <p:cNvSpPr>
            <a:spLocks noGrp="1"/>
          </p:cNvSpPr>
          <p:nvPr>
            <p:ph type="sldNum" sz="quarter" idx="12"/>
          </p:nvPr>
        </p:nvSpPr>
        <p:spPr/>
        <p:txBody>
          <a:bodyPr/>
          <a:lstStyle/>
          <a:p>
            <a:fld id="{F7C529BD-AA9A-4EE2-8C51-FA114C8F93C5}" type="slidenum">
              <a:rPr lang="en-US" smtClean="0"/>
              <a:pPr/>
              <a:t>19</a:t>
            </a:fld>
            <a:endParaRPr lang="en-US" dirty="0"/>
          </a:p>
        </p:txBody>
      </p:sp>
    </p:spTree>
    <p:extLst>
      <p:ext uri="{BB962C8B-B14F-4D97-AF65-F5344CB8AC3E}">
        <p14:creationId xmlns:p14="http://schemas.microsoft.com/office/powerpoint/2010/main" val="20465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AD793-C267-4714-9ECA-1400EDB4D8B2}"/>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D5FC3205-F75E-42A0-A4DE-902355FE59A2}"/>
              </a:ext>
            </a:extLst>
          </p:cNvPr>
          <p:cNvSpPr>
            <a:spLocks noGrp="1"/>
          </p:cNvSpPr>
          <p:nvPr>
            <p:ph sz="half" idx="1"/>
            <p:extLst/>
          </p:nvPr>
        </p:nvSpPr>
        <p:spPr>
          <a:xfrm>
            <a:off x="628650" y="1212113"/>
            <a:ext cx="8015288" cy="4816548"/>
          </a:xfrm>
        </p:spPr>
        <p:txBody>
          <a:bodyPr vert="horz" lIns="91440" tIns="45720" rIns="91440" bIns="45720" rtlCol="0" anchor="t">
            <a:normAutofit/>
          </a:bodyPr>
          <a:lstStyle/>
          <a:p>
            <a:r>
              <a:rPr lang="en-US" sz="3000" dirty="0"/>
              <a:t>Terms and Concepts</a:t>
            </a:r>
          </a:p>
          <a:p>
            <a:r>
              <a:rPr lang="en-US" sz="3000" dirty="0"/>
              <a:t>Data Sources and Challenges</a:t>
            </a:r>
          </a:p>
          <a:p>
            <a:r>
              <a:rPr lang="en-US" sz="3000" dirty="0"/>
              <a:t>Key findings</a:t>
            </a:r>
          </a:p>
          <a:p>
            <a:r>
              <a:rPr lang="en-US" sz="3000" dirty="0"/>
              <a:t>Tri-County Construction Industry Forecast</a:t>
            </a:r>
          </a:p>
          <a:p>
            <a:r>
              <a:rPr lang="en-US" sz="3000" dirty="0"/>
              <a:t>RPO Construction Supply and Demand </a:t>
            </a:r>
          </a:p>
          <a:p>
            <a:r>
              <a:rPr lang="en-US" sz="3000" dirty="0"/>
              <a:t>Appendix</a:t>
            </a:r>
          </a:p>
          <a:p>
            <a:pPr marL="0" indent="0">
              <a:buNone/>
            </a:pPr>
            <a:br>
              <a:rPr lang="en-US" dirty="0"/>
            </a:br>
            <a:endParaRPr lang="en-US" dirty="0"/>
          </a:p>
          <a:p>
            <a:pPr marL="0" indent="0">
              <a:buNone/>
            </a:pPr>
            <a:endParaRPr lang="en-US" dirty="0"/>
          </a:p>
        </p:txBody>
      </p:sp>
      <p:sp>
        <p:nvSpPr>
          <p:cNvPr id="6" name="Footer Placeholder 5">
            <a:extLst>
              <a:ext uri="{FF2B5EF4-FFF2-40B4-BE49-F238E27FC236}">
                <a16:creationId xmlns:a16="http://schemas.microsoft.com/office/drawing/2014/main" id="{7CD2EEB9-2FE0-451B-BB21-FAC7ACDD89D0}"/>
              </a:ext>
            </a:extLst>
          </p:cNvPr>
          <p:cNvSpPr>
            <a:spLocks noGrp="1"/>
          </p:cNvSpPr>
          <p:nvPr>
            <p:ph type="ftr" sz="quarter" idx="11"/>
          </p:nvPr>
        </p:nvSpPr>
        <p:spPr/>
        <p:txBody>
          <a:bodyPr/>
          <a:lstStyle/>
          <a:p>
            <a:r>
              <a:rPr lang="en-US"/>
              <a:t>Regional Public Owners Analysis</a:t>
            </a:r>
            <a:endParaRPr lang="en-US" dirty="0"/>
          </a:p>
        </p:txBody>
      </p:sp>
      <p:sp>
        <p:nvSpPr>
          <p:cNvPr id="4" name="Date Placeholder 3">
            <a:extLst>
              <a:ext uri="{FF2B5EF4-FFF2-40B4-BE49-F238E27FC236}">
                <a16:creationId xmlns:a16="http://schemas.microsoft.com/office/drawing/2014/main" id="{C7B36EB9-BE01-4EB8-8F77-991D3D155EF0}"/>
              </a:ext>
            </a:extLst>
          </p:cNvPr>
          <p:cNvSpPr>
            <a:spLocks noGrp="1"/>
          </p:cNvSpPr>
          <p:nvPr>
            <p:ph type="dt" sz="half" idx="10"/>
          </p:nvPr>
        </p:nvSpPr>
        <p:spPr/>
        <p:txBody>
          <a:bodyPr/>
          <a:lstStyle/>
          <a:p>
            <a:r>
              <a:rPr lang="en-US"/>
              <a:t>August 2, 2018</a:t>
            </a:r>
            <a:endParaRPr lang="en-US" dirty="0"/>
          </a:p>
        </p:txBody>
      </p:sp>
      <p:sp>
        <p:nvSpPr>
          <p:cNvPr id="8" name="Slide Number Placeholder 7">
            <a:extLst>
              <a:ext uri="{FF2B5EF4-FFF2-40B4-BE49-F238E27FC236}">
                <a16:creationId xmlns:a16="http://schemas.microsoft.com/office/drawing/2014/main" id="{72CB88C9-3A55-4393-A7CA-F57105F22825}"/>
              </a:ext>
            </a:extLst>
          </p:cNvPr>
          <p:cNvSpPr>
            <a:spLocks noGrp="1"/>
          </p:cNvSpPr>
          <p:nvPr>
            <p:ph type="sldNum" sz="quarter" idx="12"/>
          </p:nvPr>
        </p:nvSpPr>
        <p:spPr/>
        <p:txBody>
          <a:bodyPr/>
          <a:lstStyle/>
          <a:p>
            <a:fld id="{F7C529BD-AA9A-4EE2-8C51-FA114C8F93C5}" type="slidenum">
              <a:rPr lang="en-US" smtClean="0"/>
              <a:pPr/>
              <a:t>2</a:t>
            </a:fld>
            <a:endParaRPr lang="en-US" dirty="0"/>
          </a:p>
        </p:txBody>
      </p:sp>
    </p:spTree>
    <p:extLst>
      <p:ext uri="{BB962C8B-B14F-4D97-AF65-F5344CB8AC3E}">
        <p14:creationId xmlns:p14="http://schemas.microsoft.com/office/powerpoint/2010/main" val="1713549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0920-73C4-4A56-A84D-206592B71AC0}"/>
              </a:ext>
            </a:extLst>
          </p:cNvPr>
          <p:cNvSpPr>
            <a:spLocks noGrp="1"/>
          </p:cNvSpPr>
          <p:nvPr>
            <p:ph type="title"/>
          </p:nvPr>
        </p:nvSpPr>
        <p:spPr>
          <a:xfrm>
            <a:off x="628650" y="395607"/>
            <a:ext cx="7886700" cy="541654"/>
          </a:xfrm>
        </p:spPr>
        <p:txBody>
          <a:bodyPr/>
          <a:lstStyle/>
          <a:p>
            <a:r>
              <a:rPr lang="en-US" sz="3000" dirty="0"/>
              <a:t>Projected Construction Occupational Demand, </a:t>
            </a:r>
            <a:r>
              <a:rPr lang="en-US" sz="2000" dirty="0"/>
              <a:t>RPO 2018-2022</a:t>
            </a:r>
          </a:p>
        </p:txBody>
      </p:sp>
      <p:sp>
        <p:nvSpPr>
          <p:cNvPr id="3" name="Content Placeholder 2">
            <a:extLst>
              <a:ext uri="{FF2B5EF4-FFF2-40B4-BE49-F238E27FC236}">
                <a16:creationId xmlns:a16="http://schemas.microsoft.com/office/drawing/2014/main" id="{7620F489-1153-47B3-848F-086AEC140B93}"/>
              </a:ext>
            </a:extLst>
          </p:cNvPr>
          <p:cNvSpPr>
            <a:spLocks noGrp="1"/>
          </p:cNvSpPr>
          <p:nvPr>
            <p:ph sz="half" idx="1"/>
          </p:nvPr>
        </p:nvSpPr>
        <p:spPr>
          <a:xfrm>
            <a:off x="769103" y="5811253"/>
            <a:ext cx="7886699" cy="365125"/>
          </a:xfrm>
        </p:spPr>
        <p:txBody>
          <a:bodyPr>
            <a:normAutofit fontScale="92500" lnSpcReduction="10000"/>
          </a:bodyPr>
          <a:lstStyle/>
          <a:p>
            <a:pPr marL="0" indent="0">
              <a:buNone/>
            </a:pPr>
            <a:r>
              <a:rPr lang="en-US" sz="1200" dirty="0"/>
              <a:t>* Average Annual Gap data is from 2017 Sound Transit ST3 Occupational Analysis. Estimates represent the region-wide labor market, Including the residential and commercial market.</a:t>
            </a:r>
          </a:p>
        </p:txBody>
      </p:sp>
      <p:sp>
        <p:nvSpPr>
          <p:cNvPr id="6" name="Footer Placeholder 5">
            <a:extLst>
              <a:ext uri="{FF2B5EF4-FFF2-40B4-BE49-F238E27FC236}">
                <a16:creationId xmlns:a16="http://schemas.microsoft.com/office/drawing/2014/main" id="{0FC8C525-EC36-439A-B454-AFA222A53AF1}"/>
              </a:ext>
            </a:extLst>
          </p:cNvPr>
          <p:cNvSpPr>
            <a:spLocks noGrp="1"/>
          </p:cNvSpPr>
          <p:nvPr>
            <p:ph type="ftr" sz="quarter" idx="11"/>
          </p:nvPr>
        </p:nvSpPr>
        <p:spPr>
          <a:xfrm>
            <a:off x="4629150" y="6356351"/>
            <a:ext cx="3086100" cy="365125"/>
          </a:xfrm>
        </p:spPr>
        <p:txBody>
          <a:bodyPr/>
          <a:lstStyle/>
          <a:p>
            <a:r>
              <a:rPr lang="en-US"/>
              <a:t>Regional Public Owners Analysis</a:t>
            </a:r>
            <a:endParaRPr lang="en-US" dirty="0"/>
          </a:p>
        </p:txBody>
      </p:sp>
      <p:pic>
        <p:nvPicPr>
          <p:cNvPr id="8" name="Picture 7">
            <a:extLst>
              <a:ext uri="{FF2B5EF4-FFF2-40B4-BE49-F238E27FC236}">
                <a16:creationId xmlns:a16="http://schemas.microsoft.com/office/drawing/2014/main" id="{45F437D1-B45B-46D6-A31D-252546B4E1A2}"/>
              </a:ext>
            </a:extLst>
          </p:cNvPr>
          <p:cNvPicPr>
            <a:picLocks noChangeAspect="1"/>
          </p:cNvPicPr>
          <p:nvPr/>
        </p:nvPicPr>
        <p:blipFill>
          <a:blip r:embed="rId2"/>
          <a:stretch>
            <a:fillRect/>
          </a:stretch>
        </p:blipFill>
        <p:spPr>
          <a:xfrm>
            <a:off x="769103" y="4661720"/>
            <a:ext cx="7882811" cy="593909"/>
          </a:xfrm>
          <a:prstGeom prst="rect">
            <a:avLst/>
          </a:prstGeom>
        </p:spPr>
      </p:pic>
      <p:pic>
        <p:nvPicPr>
          <p:cNvPr id="9" name="Picture 8">
            <a:extLst>
              <a:ext uri="{FF2B5EF4-FFF2-40B4-BE49-F238E27FC236}">
                <a16:creationId xmlns:a16="http://schemas.microsoft.com/office/drawing/2014/main" id="{9A8E7C67-B10E-4C3D-9748-347D4CE39B35}"/>
              </a:ext>
            </a:extLst>
          </p:cNvPr>
          <p:cNvPicPr>
            <a:picLocks noChangeAspect="1"/>
          </p:cNvPicPr>
          <p:nvPr/>
        </p:nvPicPr>
        <p:blipFill>
          <a:blip r:embed="rId3"/>
          <a:stretch>
            <a:fillRect/>
          </a:stretch>
        </p:blipFill>
        <p:spPr>
          <a:xfrm>
            <a:off x="659614" y="1055374"/>
            <a:ext cx="7803789" cy="3606346"/>
          </a:xfrm>
          <a:prstGeom prst="rect">
            <a:avLst/>
          </a:prstGeom>
        </p:spPr>
      </p:pic>
      <p:sp>
        <p:nvSpPr>
          <p:cNvPr id="4" name="Date Placeholder 3">
            <a:extLst>
              <a:ext uri="{FF2B5EF4-FFF2-40B4-BE49-F238E27FC236}">
                <a16:creationId xmlns:a16="http://schemas.microsoft.com/office/drawing/2014/main" id="{8E11AE9F-8236-4F88-9110-1356112D3298}"/>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AE20115F-525F-4801-9AE0-DE9649890487}"/>
              </a:ext>
            </a:extLst>
          </p:cNvPr>
          <p:cNvSpPr>
            <a:spLocks noGrp="1"/>
          </p:cNvSpPr>
          <p:nvPr>
            <p:ph type="sldNum" sz="quarter" idx="12"/>
          </p:nvPr>
        </p:nvSpPr>
        <p:spPr/>
        <p:txBody>
          <a:bodyPr/>
          <a:lstStyle/>
          <a:p>
            <a:fld id="{F7C529BD-AA9A-4EE2-8C51-FA114C8F93C5}" type="slidenum">
              <a:rPr lang="en-US" smtClean="0"/>
              <a:pPr/>
              <a:t>20</a:t>
            </a:fld>
            <a:endParaRPr lang="en-US" dirty="0"/>
          </a:p>
        </p:txBody>
      </p:sp>
    </p:spTree>
    <p:extLst>
      <p:ext uri="{BB962C8B-B14F-4D97-AF65-F5344CB8AC3E}">
        <p14:creationId xmlns:p14="http://schemas.microsoft.com/office/powerpoint/2010/main" val="997106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097E-64EF-4FDA-AF84-760809796876}"/>
              </a:ext>
            </a:extLst>
          </p:cNvPr>
          <p:cNvSpPr>
            <a:spLocks noGrp="1"/>
          </p:cNvSpPr>
          <p:nvPr>
            <p:ph type="title"/>
          </p:nvPr>
        </p:nvSpPr>
        <p:spPr>
          <a:xfrm>
            <a:off x="628649" y="395607"/>
            <a:ext cx="8383545" cy="541654"/>
          </a:xfrm>
        </p:spPr>
        <p:txBody>
          <a:bodyPr/>
          <a:lstStyle/>
          <a:p>
            <a:r>
              <a:rPr lang="en-US" sz="3000" dirty="0"/>
              <a:t>Projected Construction Apprenticeship Demand, </a:t>
            </a:r>
            <a:r>
              <a:rPr lang="en-US" sz="1800" dirty="0"/>
              <a:t>RPO 2018-2022, based on 15% utilization rate</a:t>
            </a:r>
            <a:endParaRPr lang="en-US" dirty="0"/>
          </a:p>
        </p:txBody>
      </p:sp>
      <p:sp>
        <p:nvSpPr>
          <p:cNvPr id="6" name="Footer Placeholder 5">
            <a:extLst>
              <a:ext uri="{FF2B5EF4-FFF2-40B4-BE49-F238E27FC236}">
                <a16:creationId xmlns:a16="http://schemas.microsoft.com/office/drawing/2014/main" id="{EC2E6653-7D4D-4106-8344-229ABCD06F8B}"/>
              </a:ext>
            </a:extLst>
          </p:cNvPr>
          <p:cNvSpPr>
            <a:spLocks noGrp="1"/>
          </p:cNvSpPr>
          <p:nvPr>
            <p:ph type="ftr" sz="quarter" idx="11"/>
          </p:nvPr>
        </p:nvSpPr>
        <p:spPr/>
        <p:txBody>
          <a:bodyPr/>
          <a:lstStyle/>
          <a:p>
            <a:r>
              <a:rPr lang="en-US"/>
              <a:t>Regional Public Owners Analysis</a:t>
            </a:r>
            <a:endParaRPr lang="en-US" dirty="0"/>
          </a:p>
        </p:txBody>
      </p:sp>
      <p:sp>
        <p:nvSpPr>
          <p:cNvPr id="4" name="Content Placeholder 3">
            <a:extLst>
              <a:ext uri="{FF2B5EF4-FFF2-40B4-BE49-F238E27FC236}">
                <a16:creationId xmlns:a16="http://schemas.microsoft.com/office/drawing/2014/main" id="{2E782BF9-BAE1-44A1-8404-3EF885FF5D84}"/>
              </a:ext>
            </a:extLst>
          </p:cNvPr>
          <p:cNvSpPr>
            <a:spLocks noGrp="1"/>
          </p:cNvSpPr>
          <p:nvPr>
            <p:ph sz="half" idx="2"/>
          </p:nvPr>
        </p:nvSpPr>
        <p:spPr>
          <a:xfrm>
            <a:off x="628650" y="5727601"/>
            <a:ext cx="7886700" cy="462291"/>
          </a:xfrm>
        </p:spPr>
        <p:txBody>
          <a:bodyPr>
            <a:normAutofit fontScale="62500" lnSpcReduction="20000"/>
          </a:bodyPr>
          <a:lstStyle/>
          <a:p>
            <a:pPr marL="171450" indent="-171450">
              <a:lnSpc>
                <a:spcPct val="120000"/>
              </a:lnSpc>
            </a:pPr>
            <a:r>
              <a:rPr lang="en-US" sz="1800" dirty="0"/>
              <a:t>The table above summarizes the projection for apprentices required by RPO construction projects using a representative apprentice utilization rate of 15%.</a:t>
            </a:r>
          </a:p>
        </p:txBody>
      </p:sp>
      <p:pic>
        <p:nvPicPr>
          <p:cNvPr id="3" name="Picture 2">
            <a:extLst>
              <a:ext uri="{FF2B5EF4-FFF2-40B4-BE49-F238E27FC236}">
                <a16:creationId xmlns:a16="http://schemas.microsoft.com/office/drawing/2014/main" id="{8BA1A5A4-ABB6-4D74-89A2-8EBEC0B7A6DF}"/>
              </a:ext>
            </a:extLst>
          </p:cNvPr>
          <p:cNvPicPr>
            <a:picLocks noChangeAspect="1"/>
          </p:cNvPicPr>
          <p:nvPr/>
        </p:nvPicPr>
        <p:blipFill>
          <a:blip r:embed="rId2"/>
          <a:stretch>
            <a:fillRect/>
          </a:stretch>
        </p:blipFill>
        <p:spPr>
          <a:xfrm>
            <a:off x="912222" y="5133566"/>
            <a:ext cx="7433856" cy="510805"/>
          </a:xfrm>
          <a:prstGeom prst="rect">
            <a:avLst/>
          </a:prstGeom>
        </p:spPr>
      </p:pic>
      <p:pic>
        <p:nvPicPr>
          <p:cNvPr id="10" name="Picture 9">
            <a:extLst>
              <a:ext uri="{FF2B5EF4-FFF2-40B4-BE49-F238E27FC236}">
                <a16:creationId xmlns:a16="http://schemas.microsoft.com/office/drawing/2014/main" id="{B59D6182-2DBC-4436-B6BF-64C2DFF4606E}"/>
              </a:ext>
            </a:extLst>
          </p:cNvPr>
          <p:cNvPicPr>
            <a:picLocks noChangeAspect="1"/>
          </p:cNvPicPr>
          <p:nvPr/>
        </p:nvPicPr>
        <p:blipFill>
          <a:blip r:embed="rId3"/>
          <a:stretch>
            <a:fillRect/>
          </a:stretch>
        </p:blipFill>
        <p:spPr>
          <a:xfrm>
            <a:off x="720915" y="1020491"/>
            <a:ext cx="7681187" cy="4244169"/>
          </a:xfrm>
          <a:prstGeom prst="rect">
            <a:avLst/>
          </a:prstGeom>
        </p:spPr>
      </p:pic>
      <p:sp>
        <p:nvSpPr>
          <p:cNvPr id="5" name="Date Placeholder 4">
            <a:extLst>
              <a:ext uri="{FF2B5EF4-FFF2-40B4-BE49-F238E27FC236}">
                <a16:creationId xmlns:a16="http://schemas.microsoft.com/office/drawing/2014/main" id="{45B0E925-BBBD-4085-899C-B5D022AD2B50}"/>
              </a:ext>
            </a:extLst>
          </p:cNvPr>
          <p:cNvSpPr>
            <a:spLocks noGrp="1"/>
          </p:cNvSpPr>
          <p:nvPr>
            <p:ph type="dt" sz="half" idx="10"/>
          </p:nvPr>
        </p:nvSpPr>
        <p:spPr/>
        <p:txBody>
          <a:bodyPr/>
          <a:lstStyle/>
          <a:p>
            <a:r>
              <a:rPr lang="en-US"/>
              <a:t>August 2, 2018</a:t>
            </a:r>
            <a:endParaRPr lang="en-US" dirty="0"/>
          </a:p>
        </p:txBody>
      </p:sp>
      <p:sp>
        <p:nvSpPr>
          <p:cNvPr id="8" name="Slide Number Placeholder 7">
            <a:extLst>
              <a:ext uri="{FF2B5EF4-FFF2-40B4-BE49-F238E27FC236}">
                <a16:creationId xmlns:a16="http://schemas.microsoft.com/office/drawing/2014/main" id="{53278CF6-BF39-44D4-9C51-F071FDEF1A35}"/>
              </a:ext>
            </a:extLst>
          </p:cNvPr>
          <p:cNvSpPr>
            <a:spLocks noGrp="1"/>
          </p:cNvSpPr>
          <p:nvPr>
            <p:ph type="sldNum" sz="quarter" idx="12"/>
          </p:nvPr>
        </p:nvSpPr>
        <p:spPr/>
        <p:txBody>
          <a:bodyPr/>
          <a:lstStyle/>
          <a:p>
            <a:fld id="{F7C529BD-AA9A-4EE2-8C51-FA114C8F93C5}" type="slidenum">
              <a:rPr lang="en-US" smtClean="0"/>
              <a:pPr/>
              <a:t>21</a:t>
            </a:fld>
            <a:endParaRPr lang="en-US" dirty="0"/>
          </a:p>
        </p:txBody>
      </p:sp>
    </p:spTree>
    <p:extLst>
      <p:ext uri="{BB962C8B-B14F-4D97-AF65-F5344CB8AC3E}">
        <p14:creationId xmlns:p14="http://schemas.microsoft.com/office/powerpoint/2010/main" val="3514597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59B0F-B715-42D5-BE1A-8E4B5364ECBB}"/>
              </a:ext>
            </a:extLst>
          </p:cNvPr>
          <p:cNvSpPr>
            <a:spLocks noGrp="1"/>
          </p:cNvSpPr>
          <p:nvPr>
            <p:ph type="title"/>
          </p:nvPr>
        </p:nvSpPr>
        <p:spPr>
          <a:xfrm>
            <a:off x="628650" y="395607"/>
            <a:ext cx="8515350" cy="541654"/>
          </a:xfrm>
        </p:spPr>
        <p:txBody>
          <a:bodyPr/>
          <a:lstStyle/>
          <a:p>
            <a:r>
              <a:rPr lang="en-US" sz="2800" dirty="0"/>
              <a:t>Projected Residence of Construction Workers</a:t>
            </a:r>
            <a:br>
              <a:rPr lang="en-US" dirty="0"/>
            </a:br>
            <a:r>
              <a:rPr lang="en-US" sz="1600" dirty="0"/>
              <a:t>City of Seattle, Based on City Priority Hire Zip Code List, 2017 – 2022</a:t>
            </a:r>
            <a:endParaRPr lang="en-US" sz="2000" dirty="0"/>
          </a:p>
        </p:txBody>
      </p:sp>
      <p:sp>
        <p:nvSpPr>
          <p:cNvPr id="6" name="Footer Placeholder 5">
            <a:extLst>
              <a:ext uri="{FF2B5EF4-FFF2-40B4-BE49-F238E27FC236}">
                <a16:creationId xmlns:a16="http://schemas.microsoft.com/office/drawing/2014/main" id="{BB704FD0-DFAE-49FC-9E1F-481FCF50AE56}"/>
              </a:ext>
            </a:extLst>
          </p:cNvPr>
          <p:cNvSpPr>
            <a:spLocks noGrp="1"/>
          </p:cNvSpPr>
          <p:nvPr>
            <p:ph type="ftr" sz="quarter" idx="11"/>
          </p:nvPr>
        </p:nvSpPr>
        <p:spPr/>
        <p:txBody>
          <a:bodyPr/>
          <a:lstStyle/>
          <a:p>
            <a:r>
              <a:rPr lang="en-US"/>
              <a:t>Regional Public Owners Analysis</a:t>
            </a:r>
            <a:endParaRPr lang="en-US" dirty="0"/>
          </a:p>
        </p:txBody>
      </p:sp>
      <p:sp>
        <p:nvSpPr>
          <p:cNvPr id="12" name="Content Placeholder 3">
            <a:extLst>
              <a:ext uri="{FF2B5EF4-FFF2-40B4-BE49-F238E27FC236}">
                <a16:creationId xmlns:a16="http://schemas.microsoft.com/office/drawing/2014/main" id="{CA3987E0-E9D7-42CC-85D9-35440866C7A1}"/>
              </a:ext>
            </a:extLst>
          </p:cNvPr>
          <p:cNvSpPr txBox="1">
            <a:spLocks noGrp="1"/>
          </p:cNvSpPr>
          <p:nvPr/>
        </p:nvSpPr>
        <p:spPr>
          <a:xfrm>
            <a:off x="685800" y="5190493"/>
            <a:ext cx="7886700" cy="41606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dirty="0">
                <a:solidFill>
                  <a:schemeClr val="tx1">
                    <a:lumMod val="50000"/>
                    <a:lumOff val="50000"/>
                  </a:schemeClr>
                </a:solidFill>
              </a:rPr>
              <a:t>Sources: Conway Pederson Economics, 2017; Puget Sound Regional Council, 2017; Washington State Employment Security Department, 2016; U.S. Census Bureau, 2018; City of Seattle, 2018; Community Attributes Inc., 2018. </a:t>
            </a:r>
          </a:p>
          <a:p>
            <a:pPr marL="0" indent="0">
              <a:buNone/>
            </a:pPr>
            <a:r>
              <a:rPr lang="en-US" sz="1000" dirty="0">
                <a:solidFill>
                  <a:schemeClr val="tx1">
                    <a:lumMod val="50000"/>
                    <a:lumOff val="50000"/>
                  </a:schemeClr>
                </a:solidFill>
              </a:rPr>
              <a:t>Estimates were based on the distribution of construction workers by zip code of residence in the ACS, and then applied to total construction labor force in the region as a method of allocation.</a:t>
            </a:r>
          </a:p>
        </p:txBody>
      </p:sp>
      <p:pic>
        <p:nvPicPr>
          <p:cNvPr id="3" name="Picture 2">
            <a:extLst>
              <a:ext uri="{FF2B5EF4-FFF2-40B4-BE49-F238E27FC236}">
                <a16:creationId xmlns:a16="http://schemas.microsoft.com/office/drawing/2014/main" id="{DB684F56-7C97-4D96-978C-18A2FD340F94}"/>
              </a:ext>
            </a:extLst>
          </p:cNvPr>
          <p:cNvPicPr>
            <a:picLocks noChangeAspect="1"/>
          </p:cNvPicPr>
          <p:nvPr/>
        </p:nvPicPr>
        <p:blipFill rotWithShape="1">
          <a:blip r:embed="rId2"/>
          <a:srcRect t="2045"/>
          <a:stretch/>
        </p:blipFill>
        <p:spPr>
          <a:xfrm>
            <a:off x="1063405" y="1040088"/>
            <a:ext cx="7017189" cy="4246927"/>
          </a:xfrm>
          <a:prstGeom prst="rect">
            <a:avLst/>
          </a:prstGeom>
        </p:spPr>
      </p:pic>
      <p:sp>
        <p:nvSpPr>
          <p:cNvPr id="4" name="Date Placeholder 3">
            <a:extLst>
              <a:ext uri="{FF2B5EF4-FFF2-40B4-BE49-F238E27FC236}">
                <a16:creationId xmlns:a16="http://schemas.microsoft.com/office/drawing/2014/main" id="{19693CCB-9C7B-4F12-B2F2-DD13449C91DC}"/>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42883944-B6E1-44F4-AC17-9F35AE095731}"/>
              </a:ext>
            </a:extLst>
          </p:cNvPr>
          <p:cNvSpPr>
            <a:spLocks noGrp="1"/>
          </p:cNvSpPr>
          <p:nvPr>
            <p:ph type="sldNum" sz="quarter" idx="12"/>
          </p:nvPr>
        </p:nvSpPr>
        <p:spPr/>
        <p:txBody>
          <a:bodyPr/>
          <a:lstStyle/>
          <a:p>
            <a:fld id="{F7C529BD-AA9A-4EE2-8C51-FA114C8F93C5}" type="slidenum">
              <a:rPr lang="en-US" smtClean="0"/>
              <a:pPr/>
              <a:t>22</a:t>
            </a:fld>
            <a:endParaRPr lang="en-US" dirty="0"/>
          </a:p>
        </p:txBody>
      </p:sp>
    </p:spTree>
    <p:extLst>
      <p:ext uri="{BB962C8B-B14F-4D97-AF65-F5344CB8AC3E}">
        <p14:creationId xmlns:p14="http://schemas.microsoft.com/office/powerpoint/2010/main" val="2123387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BB704FD0-DFAE-49FC-9E1F-481FCF50AE56}"/>
              </a:ext>
            </a:extLst>
          </p:cNvPr>
          <p:cNvSpPr>
            <a:spLocks noGrp="1"/>
          </p:cNvSpPr>
          <p:nvPr>
            <p:ph type="ftr" sz="quarter" idx="11"/>
          </p:nvPr>
        </p:nvSpPr>
        <p:spPr/>
        <p:txBody>
          <a:bodyPr/>
          <a:lstStyle/>
          <a:p>
            <a:r>
              <a:rPr lang="en-US"/>
              <a:t>Regional Public Owners Analysis</a:t>
            </a:r>
            <a:endParaRPr lang="en-US" dirty="0"/>
          </a:p>
        </p:txBody>
      </p:sp>
      <p:sp>
        <p:nvSpPr>
          <p:cNvPr id="12" name="Content Placeholder 3">
            <a:extLst>
              <a:ext uri="{FF2B5EF4-FFF2-40B4-BE49-F238E27FC236}">
                <a16:creationId xmlns:a16="http://schemas.microsoft.com/office/drawing/2014/main" id="{CA3987E0-E9D7-42CC-85D9-35440866C7A1}"/>
              </a:ext>
            </a:extLst>
          </p:cNvPr>
          <p:cNvSpPr txBox="1">
            <a:spLocks noGrp="1"/>
          </p:cNvSpPr>
          <p:nvPr/>
        </p:nvSpPr>
        <p:spPr>
          <a:xfrm>
            <a:off x="685800" y="4944415"/>
            <a:ext cx="7886700" cy="41606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dirty="0">
                <a:solidFill>
                  <a:schemeClr val="tx1">
                    <a:lumMod val="50000"/>
                    <a:lumOff val="50000"/>
                  </a:schemeClr>
                </a:solidFill>
              </a:rPr>
              <a:t>Sources: Conway Pederson Economics, 2017; Puget Sound Regional Council, 2017; Washington State Employment Security Department, 2016; U.S. Census Bureau, 2018; City of Seattle, 2018; Community Attributes Inc., 2018. </a:t>
            </a:r>
          </a:p>
        </p:txBody>
      </p:sp>
      <p:pic>
        <p:nvPicPr>
          <p:cNvPr id="2" name="Picture 1">
            <a:extLst>
              <a:ext uri="{FF2B5EF4-FFF2-40B4-BE49-F238E27FC236}">
                <a16:creationId xmlns:a16="http://schemas.microsoft.com/office/drawing/2014/main" id="{752237D5-E1DF-4EDE-888C-A5EA395D9372}"/>
              </a:ext>
            </a:extLst>
          </p:cNvPr>
          <p:cNvPicPr>
            <a:picLocks noChangeAspect="1"/>
          </p:cNvPicPr>
          <p:nvPr/>
        </p:nvPicPr>
        <p:blipFill>
          <a:blip r:embed="rId2"/>
          <a:stretch>
            <a:fillRect/>
          </a:stretch>
        </p:blipFill>
        <p:spPr>
          <a:xfrm>
            <a:off x="1063846" y="937261"/>
            <a:ext cx="6995326" cy="4136544"/>
          </a:xfrm>
          <a:prstGeom prst="rect">
            <a:avLst/>
          </a:prstGeom>
        </p:spPr>
      </p:pic>
      <p:sp>
        <p:nvSpPr>
          <p:cNvPr id="9" name="Content Placeholder 3">
            <a:extLst>
              <a:ext uri="{FF2B5EF4-FFF2-40B4-BE49-F238E27FC236}">
                <a16:creationId xmlns:a16="http://schemas.microsoft.com/office/drawing/2014/main" id="{C7B02620-3541-41DA-A7F1-5EFFAD1EEFB7}"/>
              </a:ext>
            </a:extLst>
          </p:cNvPr>
          <p:cNvSpPr txBox="1">
            <a:spLocks/>
          </p:cNvSpPr>
          <p:nvPr/>
        </p:nvSpPr>
        <p:spPr>
          <a:xfrm>
            <a:off x="618159" y="5360483"/>
            <a:ext cx="7886700" cy="72907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20000"/>
              </a:lnSpc>
            </a:pPr>
            <a:r>
              <a:rPr lang="en-US" sz="1800" dirty="0"/>
              <a:t>The table above summarizes the projection for the supply of construction workers in selected zip-codes. </a:t>
            </a:r>
          </a:p>
          <a:p>
            <a:pPr marL="171450" indent="-171450">
              <a:lnSpc>
                <a:spcPct val="120000"/>
              </a:lnSpc>
            </a:pPr>
            <a:r>
              <a:rPr lang="en-US" sz="1800" dirty="0"/>
              <a:t>From 2017 to 2022, an annual average of 27,600 construction workers is anticipated to be supplied in all City of Seattle priority hire zip codes region. It reflects 21% of all tri-county regional construction workforce supply.</a:t>
            </a:r>
          </a:p>
        </p:txBody>
      </p:sp>
      <p:sp>
        <p:nvSpPr>
          <p:cNvPr id="14" name="Title 1">
            <a:extLst>
              <a:ext uri="{FF2B5EF4-FFF2-40B4-BE49-F238E27FC236}">
                <a16:creationId xmlns:a16="http://schemas.microsoft.com/office/drawing/2014/main" id="{83B4CDA8-DA72-407E-A007-1236585A0619}"/>
              </a:ext>
            </a:extLst>
          </p:cNvPr>
          <p:cNvSpPr>
            <a:spLocks noGrp="1"/>
          </p:cNvSpPr>
          <p:nvPr>
            <p:ph type="title"/>
          </p:nvPr>
        </p:nvSpPr>
        <p:spPr>
          <a:xfrm>
            <a:off x="628650" y="395607"/>
            <a:ext cx="8515350" cy="541654"/>
          </a:xfrm>
        </p:spPr>
        <p:txBody>
          <a:bodyPr/>
          <a:lstStyle/>
          <a:p>
            <a:r>
              <a:rPr lang="en-US" sz="2800" dirty="0"/>
              <a:t>Projected Residence of Construction Workers</a:t>
            </a:r>
            <a:br>
              <a:rPr lang="en-US" dirty="0"/>
            </a:br>
            <a:r>
              <a:rPr lang="en-US" sz="1600" dirty="0"/>
              <a:t>City of Seattle, Based on City Priority Hire Zip Code List, 2017 – 2022</a:t>
            </a:r>
            <a:r>
              <a:rPr lang="en-US" sz="2000" dirty="0"/>
              <a:t> </a:t>
            </a:r>
            <a:r>
              <a:rPr lang="en-US" sz="1600" dirty="0"/>
              <a:t>(Continued)</a:t>
            </a:r>
          </a:p>
        </p:txBody>
      </p:sp>
      <p:sp>
        <p:nvSpPr>
          <p:cNvPr id="3" name="Date Placeholder 2">
            <a:extLst>
              <a:ext uri="{FF2B5EF4-FFF2-40B4-BE49-F238E27FC236}">
                <a16:creationId xmlns:a16="http://schemas.microsoft.com/office/drawing/2014/main" id="{839A3FF3-94B3-4380-B0B1-DB8E107C75BA}"/>
              </a:ext>
            </a:extLst>
          </p:cNvPr>
          <p:cNvSpPr>
            <a:spLocks noGrp="1"/>
          </p:cNvSpPr>
          <p:nvPr>
            <p:ph type="dt" sz="half" idx="10"/>
          </p:nvPr>
        </p:nvSpPr>
        <p:spPr/>
        <p:txBody>
          <a:bodyPr/>
          <a:lstStyle/>
          <a:p>
            <a:r>
              <a:rPr lang="en-US"/>
              <a:t>August 2, 2018</a:t>
            </a:r>
            <a:endParaRPr lang="en-US" dirty="0"/>
          </a:p>
        </p:txBody>
      </p:sp>
      <p:sp>
        <p:nvSpPr>
          <p:cNvPr id="4" name="Slide Number Placeholder 3">
            <a:extLst>
              <a:ext uri="{FF2B5EF4-FFF2-40B4-BE49-F238E27FC236}">
                <a16:creationId xmlns:a16="http://schemas.microsoft.com/office/drawing/2014/main" id="{3BEAE60A-7874-4B12-BA11-AB662A3F38DB}"/>
              </a:ext>
            </a:extLst>
          </p:cNvPr>
          <p:cNvSpPr>
            <a:spLocks noGrp="1"/>
          </p:cNvSpPr>
          <p:nvPr>
            <p:ph type="sldNum" sz="quarter" idx="12"/>
          </p:nvPr>
        </p:nvSpPr>
        <p:spPr/>
        <p:txBody>
          <a:bodyPr/>
          <a:lstStyle/>
          <a:p>
            <a:fld id="{F7C529BD-AA9A-4EE2-8C51-FA114C8F93C5}" type="slidenum">
              <a:rPr lang="en-US" smtClean="0"/>
              <a:pPr/>
              <a:t>23</a:t>
            </a:fld>
            <a:endParaRPr lang="en-US" dirty="0"/>
          </a:p>
        </p:txBody>
      </p:sp>
    </p:spTree>
    <p:extLst>
      <p:ext uri="{BB962C8B-B14F-4D97-AF65-F5344CB8AC3E}">
        <p14:creationId xmlns:p14="http://schemas.microsoft.com/office/powerpoint/2010/main" val="1001404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BB704FD0-DFAE-49FC-9E1F-481FCF50AE56}"/>
              </a:ext>
            </a:extLst>
          </p:cNvPr>
          <p:cNvSpPr>
            <a:spLocks noGrp="1"/>
          </p:cNvSpPr>
          <p:nvPr>
            <p:ph type="ftr" sz="quarter" idx="11"/>
          </p:nvPr>
        </p:nvSpPr>
        <p:spPr/>
        <p:txBody>
          <a:bodyPr/>
          <a:lstStyle/>
          <a:p>
            <a:r>
              <a:rPr lang="en-US"/>
              <a:t>Regional Public Owners Analysis</a:t>
            </a:r>
            <a:endParaRPr lang="en-US" dirty="0"/>
          </a:p>
        </p:txBody>
      </p:sp>
      <p:sp>
        <p:nvSpPr>
          <p:cNvPr id="8" name="Content Placeholder 3">
            <a:extLst>
              <a:ext uri="{FF2B5EF4-FFF2-40B4-BE49-F238E27FC236}">
                <a16:creationId xmlns:a16="http://schemas.microsoft.com/office/drawing/2014/main" id="{A6E30603-DCC3-450C-B9F6-000216D13D56}"/>
              </a:ext>
            </a:extLst>
          </p:cNvPr>
          <p:cNvSpPr txBox="1">
            <a:spLocks noGrp="1"/>
          </p:cNvSpPr>
          <p:nvPr/>
        </p:nvSpPr>
        <p:spPr>
          <a:xfrm>
            <a:off x="831463" y="5801850"/>
            <a:ext cx="7886700" cy="41606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dirty="0">
                <a:solidFill>
                  <a:schemeClr val="tx1">
                    <a:lumMod val="50000"/>
                    <a:lumOff val="50000"/>
                  </a:schemeClr>
                </a:solidFill>
              </a:rPr>
              <a:t>Sources: Conway Pederson Economics, 2017; Puget Sound Regional Council, 2017; Washington State Employment Security Department, 2016; U.S. Census Bureau, 2018; City of Seattle, 2018; Community Attributes Inc., 2018. </a:t>
            </a:r>
          </a:p>
        </p:txBody>
      </p:sp>
      <p:sp>
        <p:nvSpPr>
          <p:cNvPr id="11" name="Title 1">
            <a:extLst>
              <a:ext uri="{FF2B5EF4-FFF2-40B4-BE49-F238E27FC236}">
                <a16:creationId xmlns:a16="http://schemas.microsoft.com/office/drawing/2014/main" id="{A6241CE6-14B6-4C1D-83BD-CB9B5AD5EE22}"/>
              </a:ext>
            </a:extLst>
          </p:cNvPr>
          <p:cNvSpPr>
            <a:spLocks noGrp="1"/>
          </p:cNvSpPr>
          <p:nvPr>
            <p:ph type="title"/>
          </p:nvPr>
        </p:nvSpPr>
        <p:spPr>
          <a:xfrm>
            <a:off x="628650" y="395607"/>
            <a:ext cx="8515350" cy="541654"/>
          </a:xfrm>
        </p:spPr>
        <p:txBody>
          <a:bodyPr/>
          <a:lstStyle/>
          <a:p>
            <a:r>
              <a:rPr lang="en-US" sz="2800" dirty="0"/>
              <a:t>Projected Residence of Construction Workers</a:t>
            </a:r>
            <a:br>
              <a:rPr lang="en-US" dirty="0"/>
            </a:br>
            <a:r>
              <a:rPr lang="en-US" sz="1600" dirty="0"/>
              <a:t>King County, Based on County Priority Hire Zip Code List, 2017 – 2022</a:t>
            </a:r>
            <a:endParaRPr lang="en-US" sz="2000" dirty="0"/>
          </a:p>
        </p:txBody>
      </p:sp>
      <p:pic>
        <p:nvPicPr>
          <p:cNvPr id="2" name="Picture 1">
            <a:extLst>
              <a:ext uri="{FF2B5EF4-FFF2-40B4-BE49-F238E27FC236}">
                <a16:creationId xmlns:a16="http://schemas.microsoft.com/office/drawing/2014/main" id="{E1425232-307E-4E78-96FA-7F462361861E}"/>
              </a:ext>
            </a:extLst>
          </p:cNvPr>
          <p:cNvPicPr>
            <a:picLocks noChangeAspect="1"/>
          </p:cNvPicPr>
          <p:nvPr/>
        </p:nvPicPr>
        <p:blipFill>
          <a:blip r:embed="rId2"/>
          <a:stretch>
            <a:fillRect/>
          </a:stretch>
        </p:blipFill>
        <p:spPr>
          <a:xfrm>
            <a:off x="1358312" y="937261"/>
            <a:ext cx="6356938" cy="4758084"/>
          </a:xfrm>
          <a:prstGeom prst="rect">
            <a:avLst/>
          </a:prstGeom>
        </p:spPr>
      </p:pic>
      <p:sp>
        <p:nvSpPr>
          <p:cNvPr id="3" name="Date Placeholder 2">
            <a:extLst>
              <a:ext uri="{FF2B5EF4-FFF2-40B4-BE49-F238E27FC236}">
                <a16:creationId xmlns:a16="http://schemas.microsoft.com/office/drawing/2014/main" id="{2ECF2F7D-5191-4CF6-B46C-DBD3DF939EF6}"/>
              </a:ext>
            </a:extLst>
          </p:cNvPr>
          <p:cNvSpPr>
            <a:spLocks noGrp="1"/>
          </p:cNvSpPr>
          <p:nvPr>
            <p:ph type="dt" sz="half" idx="10"/>
          </p:nvPr>
        </p:nvSpPr>
        <p:spPr/>
        <p:txBody>
          <a:bodyPr/>
          <a:lstStyle/>
          <a:p>
            <a:r>
              <a:rPr lang="en-US"/>
              <a:t>August 2, 2018</a:t>
            </a:r>
            <a:endParaRPr lang="en-US" dirty="0"/>
          </a:p>
        </p:txBody>
      </p:sp>
      <p:sp>
        <p:nvSpPr>
          <p:cNvPr id="4" name="Slide Number Placeholder 3">
            <a:extLst>
              <a:ext uri="{FF2B5EF4-FFF2-40B4-BE49-F238E27FC236}">
                <a16:creationId xmlns:a16="http://schemas.microsoft.com/office/drawing/2014/main" id="{1D6984D8-69E3-46CB-9AB6-11568C2F2491}"/>
              </a:ext>
            </a:extLst>
          </p:cNvPr>
          <p:cNvSpPr>
            <a:spLocks noGrp="1"/>
          </p:cNvSpPr>
          <p:nvPr>
            <p:ph type="sldNum" sz="quarter" idx="12"/>
          </p:nvPr>
        </p:nvSpPr>
        <p:spPr/>
        <p:txBody>
          <a:bodyPr/>
          <a:lstStyle/>
          <a:p>
            <a:fld id="{F7C529BD-AA9A-4EE2-8C51-FA114C8F93C5}" type="slidenum">
              <a:rPr lang="en-US" smtClean="0"/>
              <a:pPr/>
              <a:t>24</a:t>
            </a:fld>
            <a:endParaRPr lang="en-US" dirty="0"/>
          </a:p>
        </p:txBody>
      </p:sp>
    </p:spTree>
    <p:extLst>
      <p:ext uri="{BB962C8B-B14F-4D97-AF65-F5344CB8AC3E}">
        <p14:creationId xmlns:p14="http://schemas.microsoft.com/office/powerpoint/2010/main" val="964515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BB704FD0-DFAE-49FC-9E1F-481FCF50AE56}"/>
              </a:ext>
            </a:extLst>
          </p:cNvPr>
          <p:cNvSpPr>
            <a:spLocks noGrp="1"/>
          </p:cNvSpPr>
          <p:nvPr>
            <p:ph type="ftr" sz="quarter" idx="11"/>
          </p:nvPr>
        </p:nvSpPr>
        <p:spPr/>
        <p:txBody>
          <a:bodyPr/>
          <a:lstStyle/>
          <a:p>
            <a:r>
              <a:rPr lang="en-US"/>
              <a:t>Regional Public Owners Analysis</a:t>
            </a:r>
            <a:endParaRPr lang="en-US" dirty="0"/>
          </a:p>
        </p:txBody>
      </p:sp>
      <p:sp>
        <p:nvSpPr>
          <p:cNvPr id="8" name="Content Placeholder 3">
            <a:extLst>
              <a:ext uri="{FF2B5EF4-FFF2-40B4-BE49-F238E27FC236}">
                <a16:creationId xmlns:a16="http://schemas.microsoft.com/office/drawing/2014/main" id="{0FAC46F2-766C-4731-807A-41FA9D39E8CB}"/>
              </a:ext>
            </a:extLst>
          </p:cNvPr>
          <p:cNvSpPr txBox="1">
            <a:spLocks noGrp="1"/>
          </p:cNvSpPr>
          <p:nvPr/>
        </p:nvSpPr>
        <p:spPr>
          <a:xfrm>
            <a:off x="850378" y="5027566"/>
            <a:ext cx="7886700" cy="41606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dirty="0">
                <a:solidFill>
                  <a:schemeClr val="tx1">
                    <a:lumMod val="50000"/>
                    <a:lumOff val="50000"/>
                  </a:schemeClr>
                </a:solidFill>
              </a:rPr>
              <a:t>Sources: Conway Pederson Economics, 2017; Puget Sound Regional Council, 2017; Washington State Employment Security Department, 2016; U.S. Census Bureau, 2018; City of Seattle, 2018; Community Attributes Inc., 2018. </a:t>
            </a:r>
          </a:p>
        </p:txBody>
      </p:sp>
      <p:sp>
        <p:nvSpPr>
          <p:cNvPr id="11" name="Title 1">
            <a:extLst>
              <a:ext uri="{FF2B5EF4-FFF2-40B4-BE49-F238E27FC236}">
                <a16:creationId xmlns:a16="http://schemas.microsoft.com/office/drawing/2014/main" id="{3876DBD8-0077-44FC-B741-3D59D9E9D645}"/>
              </a:ext>
            </a:extLst>
          </p:cNvPr>
          <p:cNvSpPr>
            <a:spLocks noGrp="1"/>
          </p:cNvSpPr>
          <p:nvPr>
            <p:ph type="title"/>
          </p:nvPr>
        </p:nvSpPr>
        <p:spPr>
          <a:xfrm>
            <a:off x="628650" y="395607"/>
            <a:ext cx="8515350" cy="541654"/>
          </a:xfrm>
        </p:spPr>
        <p:txBody>
          <a:bodyPr/>
          <a:lstStyle/>
          <a:p>
            <a:r>
              <a:rPr lang="en-US" sz="2800" dirty="0"/>
              <a:t>Projected Residence of Construction Workers</a:t>
            </a:r>
            <a:br>
              <a:rPr lang="en-US" dirty="0"/>
            </a:br>
            <a:r>
              <a:rPr lang="en-US" sz="1600" dirty="0"/>
              <a:t>King County, Based on County Priority Hire Zip Code List, 2017 – 2022 (Continued)</a:t>
            </a:r>
            <a:endParaRPr lang="en-US" sz="2000" dirty="0"/>
          </a:p>
        </p:txBody>
      </p:sp>
      <p:pic>
        <p:nvPicPr>
          <p:cNvPr id="5" name="Picture 4">
            <a:extLst>
              <a:ext uri="{FF2B5EF4-FFF2-40B4-BE49-F238E27FC236}">
                <a16:creationId xmlns:a16="http://schemas.microsoft.com/office/drawing/2014/main" id="{57E9B6AC-A1C4-45DD-8677-D0393CBB610E}"/>
              </a:ext>
            </a:extLst>
          </p:cNvPr>
          <p:cNvPicPr>
            <a:picLocks noChangeAspect="1"/>
          </p:cNvPicPr>
          <p:nvPr/>
        </p:nvPicPr>
        <p:blipFill>
          <a:blip r:embed="rId2"/>
          <a:stretch>
            <a:fillRect/>
          </a:stretch>
        </p:blipFill>
        <p:spPr>
          <a:xfrm>
            <a:off x="1303084" y="973322"/>
            <a:ext cx="6412166" cy="4190491"/>
          </a:xfrm>
          <a:prstGeom prst="rect">
            <a:avLst/>
          </a:prstGeom>
        </p:spPr>
      </p:pic>
      <p:sp>
        <p:nvSpPr>
          <p:cNvPr id="12" name="Content Placeholder 3">
            <a:extLst>
              <a:ext uri="{FF2B5EF4-FFF2-40B4-BE49-F238E27FC236}">
                <a16:creationId xmlns:a16="http://schemas.microsoft.com/office/drawing/2014/main" id="{491931FF-C60F-4429-9897-ACBB26AF396C}"/>
              </a:ext>
            </a:extLst>
          </p:cNvPr>
          <p:cNvSpPr txBox="1">
            <a:spLocks/>
          </p:cNvSpPr>
          <p:nvPr/>
        </p:nvSpPr>
        <p:spPr>
          <a:xfrm>
            <a:off x="618159" y="5347451"/>
            <a:ext cx="7886700" cy="72907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20000"/>
              </a:lnSpc>
            </a:pPr>
            <a:r>
              <a:rPr lang="en-US" sz="1800" dirty="0"/>
              <a:t>From 2017 to 2022, an annual average of 43,500 construction workers is anticipated to be supplied in all King County priority hire zip codes region. It reflects 33.5% of all tri-county regional construction workforce supply.</a:t>
            </a:r>
          </a:p>
          <a:p>
            <a:pPr marL="0" indent="0">
              <a:lnSpc>
                <a:spcPct val="120000"/>
              </a:lnSpc>
              <a:buNone/>
            </a:pPr>
            <a:r>
              <a:rPr lang="en-US" sz="1600" dirty="0">
                <a:solidFill>
                  <a:schemeClr val="bg2">
                    <a:lumMod val="50000"/>
                  </a:schemeClr>
                </a:solidFill>
              </a:rPr>
              <a:t>*The King County list of zip codes does not distinguish between tier I and tier II zip codes in this analysis.</a:t>
            </a:r>
          </a:p>
          <a:p>
            <a:pPr marL="171450" indent="-171450">
              <a:lnSpc>
                <a:spcPct val="120000"/>
              </a:lnSpc>
            </a:pPr>
            <a:endParaRPr lang="en-US" sz="1800" dirty="0"/>
          </a:p>
        </p:txBody>
      </p:sp>
      <p:sp>
        <p:nvSpPr>
          <p:cNvPr id="2" name="Date Placeholder 1">
            <a:extLst>
              <a:ext uri="{FF2B5EF4-FFF2-40B4-BE49-F238E27FC236}">
                <a16:creationId xmlns:a16="http://schemas.microsoft.com/office/drawing/2014/main" id="{79A75DFE-04E5-4DEA-B1E3-16E65DB282DC}"/>
              </a:ext>
            </a:extLst>
          </p:cNvPr>
          <p:cNvSpPr>
            <a:spLocks noGrp="1"/>
          </p:cNvSpPr>
          <p:nvPr>
            <p:ph type="dt" sz="half" idx="10"/>
          </p:nvPr>
        </p:nvSpPr>
        <p:spPr/>
        <p:txBody>
          <a:bodyPr/>
          <a:lstStyle/>
          <a:p>
            <a:r>
              <a:rPr lang="en-US"/>
              <a:t>August 2, 2018</a:t>
            </a:r>
            <a:endParaRPr lang="en-US" dirty="0"/>
          </a:p>
        </p:txBody>
      </p:sp>
      <p:sp>
        <p:nvSpPr>
          <p:cNvPr id="3" name="Slide Number Placeholder 2">
            <a:extLst>
              <a:ext uri="{FF2B5EF4-FFF2-40B4-BE49-F238E27FC236}">
                <a16:creationId xmlns:a16="http://schemas.microsoft.com/office/drawing/2014/main" id="{E08610B5-5CCB-42D1-91D6-1742583152BE}"/>
              </a:ext>
            </a:extLst>
          </p:cNvPr>
          <p:cNvSpPr>
            <a:spLocks noGrp="1"/>
          </p:cNvSpPr>
          <p:nvPr>
            <p:ph type="sldNum" sz="quarter" idx="12"/>
          </p:nvPr>
        </p:nvSpPr>
        <p:spPr/>
        <p:txBody>
          <a:bodyPr/>
          <a:lstStyle/>
          <a:p>
            <a:fld id="{F7C529BD-AA9A-4EE2-8C51-FA114C8F93C5}" type="slidenum">
              <a:rPr lang="en-US" smtClean="0"/>
              <a:pPr/>
              <a:t>25</a:t>
            </a:fld>
            <a:endParaRPr lang="en-US" dirty="0"/>
          </a:p>
        </p:txBody>
      </p:sp>
    </p:spTree>
    <p:extLst>
      <p:ext uri="{BB962C8B-B14F-4D97-AF65-F5344CB8AC3E}">
        <p14:creationId xmlns:p14="http://schemas.microsoft.com/office/powerpoint/2010/main" val="3453411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89A4F78-1719-47D4-A7B3-B85CA302A79A}"/>
              </a:ext>
            </a:extLst>
          </p:cNvPr>
          <p:cNvSpPr>
            <a:spLocks noGrp="1"/>
          </p:cNvSpPr>
          <p:nvPr>
            <p:ph type="title"/>
          </p:nvPr>
        </p:nvSpPr>
        <p:spPr/>
        <p:txBody>
          <a:bodyPr/>
          <a:lstStyle/>
          <a:p>
            <a:r>
              <a:rPr lang="en-US" dirty="0"/>
              <a:t>Appendix</a:t>
            </a:r>
          </a:p>
        </p:txBody>
      </p:sp>
    </p:spTree>
    <p:extLst>
      <p:ext uri="{BB962C8B-B14F-4D97-AF65-F5344CB8AC3E}">
        <p14:creationId xmlns:p14="http://schemas.microsoft.com/office/powerpoint/2010/main" val="1506079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E2AF3-7544-47D7-8ED5-8019E0AC690B}"/>
              </a:ext>
            </a:extLst>
          </p:cNvPr>
          <p:cNvSpPr>
            <a:spLocks noGrp="1"/>
          </p:cNvSpPr>
          <p:nvPr>
            <p:ph type="title"/>
          </p:nvPr>
        </p:nvSpPr>
        <p:spPr>
          <a:xfrm>
            <a:off x="685800" y="342769"/>
            <a:ext cx="7886700" cy="541654"/>
          </a:xfrm>
        </p:spPr>
        <p:txBody>
          <a:bodyPr/>
          <a:lstStyle/>
          <a:p>
            <a:r>
              <a:rPr lang="en-US" dirty="0"/>
              <a:t>Appendix</a:t>
            </a:r>
          </a:p>
        </p:txBody>
      </p:sp>
      <p:sp>
        <p:nvSpPr>
          <p:cNvPr id="4" name="Content Placeholder 3">
            <a:extLst>
              <a:ext uri="{FF2B5EF4-FFF2-40B4-BE49-F238E27FC236}">
                <a16:creationId xmlns:a16="http://schemas.microsoft.com/office/drawing/2014/main" id="{EAE507FC-8659-4814-819B-C89F79640D1C}"/>
              </a:ext>
            </a:extLst>
          </p:cNvPr>
          <p:cNvSpPr>
            <a:spLocks noGrp="1"/>
          </p:cNvSpPr>
          <p:nvPr>
            <p:ph sz="half" idx="2"/>
          </p:nvPr>
        </p:nvSpPr>
        <p:spPr>
          <a:xfrm>
            <a:off x="954046" y="1273217"/>
            <a:ext cx="7214925" cy="4905026"/>
          </a:xfrm>
        </p:spPr>
        <p:txBody>
          <a:bodyPr>
            <a:normAutofit/>
          </a:bodyPr>
          <a:lstStyle/>
          <a:p>
            <a:pPr>
              <a:lnSpc>
                <a:spcPct val="100000"/>
              </a:lnSpc>
            </a:pPr>
            <a:r>
              <a:rPr lang="en-US" dirty="0"/>
              <a:t>Modeling Assumptions</a:t>
            </a:r>
          </a:p>
          <a:p>
            <a:pPr>
              <a:lnSpc>
                <a:spcPct val="100000"/>
              </a:lnSpc>
            </a:pPr>
            <a:r>
              <a:rPr lang="en-US" dirty="0"/>
              <a:t>Methodology</a:t>
            </a:r>
          </a:p>
          <a:p>
            <a:pPr>
              <a:lnSpc>
                <a:spcPct val="100000"/>
              </a:lnSpc>
            </a:pPr>
            <a:r>
              <a:rPr lang="en-US" dirty="0"/>
              <a:t>Projected Construction Occupational Demand, RPO 2018-2022</a:t>
            </a:r>
          </a:p>
          <a:p>
            <a:pPr>
              <a:lnSpc>
                <a:spcPct val="100000"/>
              </a:lnSpc>
            </a:pPr>
            <a:r>
              <a:rPr lang="en-US" dirty="0"/>
              <a:t>Projected Construction Apprenticeship Demand, RPO 2018-2022</a:t>
            </a:r>
          </a:p>
          <a:p>
            <a:pPr marL="0" indent="0">
              <a:buNone/>
            </a:pPr>
            <a:endParaRPr lang="en-US" dirty="0"/>
          </a:p>
        </p:txBody>
      </p:sp>
      <p:sp>
        <p:nvSpPr>
          <p:cNvPr id="6" name="Footer Placeholder 5">
            <a:extLst>
              <a:ext uri="{FF2B5EF4-FFF2-40B4-BE49-F238E27FC236}">
                <a16:creationId xmlns:a16="http://schemas.microsoft.com/office/drawing/2014/main" id="{1A335BCA-2B6B-4249-B1DA-919CA20637F4}"/>
              </a:ext>
            </a:extLst>
          </p:cNvPr>
          <p:cNvSpPr>
            <a:spLocks noGrp="1"/>
          </p:cNvSpPr>
          <p:nvPr>
            <p:ph type="ftr" sz="quarter" idx="11"/>
          </p:nvPr>
        </p:nvSpPr>
        <p:spPr/>
        <p:txBody>
          <a:bodyPr/>
          <a:lstStyle/>
          <a:p>
            <a:r>
              <a:rPr lang="en-US"/>
              <a:t>Regional Public Owners Analysis</a:t>
            </a:r>
            <a:endParaRPr lang="en-US" dirty="0"/>
          </a:p>
        </p:txBody>
      </p:sp>
      <p:sp>
        <p:nvSpPr>
          <p:cNvPr id="3" name="Date Placeholder 2">
            <a:extLst>
              <a:ext uri="{FF2B5EF4-FFF2-40B4-BE49-F238E27FC236}">
                <a16:creationId xmlns:a16="http://schemas.microsoft.com/office/drawing/2014/main" id="{9E80AC50-A7FF-4A19-9937-9E2DFA4CF2E3}"/>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590E1146-1B88-46B7-8D81-D94AEEAFFE54}"/>
              </a:ext>
            </a:extLst>
          </p:cNvPr>
          <p:cNvSpPr>
            <a:spLocks noGrp="1"/>
          </p:cNvSpPr>
          <p:nvPr>
            <p:ph type="sldNum" sz="quarter" idx="12"/>
          </p:nvPr>
        </p:nvSpPr>
        <p:spPr/>
        <p:txBody>
          <a:bodyPr/>
          <a:lstStyle/>
          <a:p>
            <a:fld id="{F7C529BD-AA9A-4EE2-8C51-FA114C8F93C5}" type="slidenum">
              <a:rPr lang="en-US" smtClean="0"/>
              <a:pPr/>
              <a:t>27</a:t>
            </a:fld>
            <a:endParaRPr lang="en-US" dirty="0"/>
          </a:p>
        </p:txBody>
      </p:sp>
    </p:spTree>
    <p:extLst>
      <p:ext uri="{BB962C8B-B14F-4D97-AF65-F5344CB8AC3E}">
        <p14:creationId xmlns:p14="http://schemas.microsoft.com/office/powerpoint/2010/main" val="13240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E2AF3-7544-47D7-8ED5-8019E0AC690B}"/>
              </a:ext>
            </a:extLst>
          </p:cNvPr>
          <p:cNvSpPr>
            <a:spLocks noGrp="1"/>
          </p:cNvSpPr>
          <p:nvPr>
            <p:ph type="title"/>
          </p:nvPr>
        </p:nvSpPr>
        <p:spPr>
          <a:xfrm>
            <a:off x="685800" y="342769"/>
            <a:ext cx="7886700" cy="541654"/>
          </a:xfrm>
        </p:spPr>
        <p:txBody>
          <a:bodyPr/>
          <a:lstStyle/>
          <a:p>
            <a:r>
              <a:rPr lang="en-US" dirty="0"/>
              <a:t>Appendix</a:t>
            </a:r>
            <a:br>
              <a:rPr lang="en-US" dirty="0"/>
            </a:br>
            <a:r>
              <a:rPr lang="en-US" sz="2000" dirty="0">
                <a:latin typeface="Segoe UI Light" panose="020B0502040204020203" pitchFamily="34" charset="0"/>
                <a:cs typeface="Segoe UI Light" panose="020B0502040204020203" pitchFamily="34" charset="0"/>
              </a:rPr>
              <a:t>Key Modeling Assumptions</a:t>
            </a:r>
            <a:endParaRPr lang="en-US" sz="2000" dirty="0"/>
          </a:p>
        </p:txBody>
      </p:sp>
      <p:sp>
        <p:nvSpPr>
          <p:cNvPr id="4" name="Content Placeholder 3">
            <a:extLst>
              <a:ext uri="{FF2B5EF4-FFF2-40B4-BE49-F238E27FC236}">
                <a16:creationId xmlns:a16="http://schemas.microsoft.com/office/drawing/2014/main" id="{EAE507FC-8659-4814-819B-C89F79640D1C}"/>
              </a:ext>
            </a:extLst>
          </p:cNvPr>
          <p:cNvSpPr>
            <a:spLocks noGrp="1"/>
          </p:cNvSpPr>
          <p:nvPr>
            <p:ph sz="half" idx="2"/>
          </p:nvPr>
        </p:nvSpPr>
        <p:spPr>
          <a:xfrm>
            <a:off x="601884" y="1273217"/>
            <a:ext cx="7970616" cy="4905026"/>
          </a:xfrm>
        </p:spPr>
        <p:txBody>
          <a:bodyPr>
            <a:normAutofit fontScale="55000" lnSpcReduction="20000"/>
          </a:bodyPr>
          <a:lstStyle/>
          <a:p>
            <a:pPr>
              <a:lnSpc>
                <a:spcPct val="120000"/>
              </a:lnSpc>
            </a:pPr>
            <a:r>
              <a:rPr lang="en-US" sz="3200" dirty="0">
                <a:latin typeface="Segoe UI" panose="020B0502040204020203" pitchFamily="34" charset="0"/>
              </a:rPr>
              <a:t>Project Completion and Duration</a:t>
            </a:r>
            <a:br>
              <a:rPr lang="en-US" dirty="0">
                <a:latin typeface="Segoe UI" panose="020B0502040204020203" pitchFamily="34" charset="0"/>
              </a:rPr>
            </a:br>
            <a:r>
              <a:rPr lang="en-US" dirty="0">
                <a:latin typeface="Segoe UI" panose="020B0502040204020203" pitchFamily="34" charset="0"/>
              </a:rPr>
              <a:t>Given data on total project elements and project duration but not on the scheduled completion of elements, CAI assumed project elements were to be completed continuously for the duration of each project. For example, if a project comprised two underground stations and 3 miles of underground track to be completed in two years, CAI translated this to one station and 1.5 miles of track per year.</a:t>
            </a:r>
          </a:p>
          <a:p>
            <a:pPr>
              <a:lnSpc>
                <a:spcPct val="120000"/>
              </a:lnSpc>
            </a:pPr>
            <a:r>
              <a:rPr lang="en-US" sz="3200" dirty="0">
                <a:latin typeface="Segoe UI" panose="020B0502040204020203" pitchFamily="34" charset="0"/>
              </a:rPr>
              <a:t>FTEs</a:t>
            </a:r>
            <a:br>
              <a:rPr lang="en-US" dirty="0">
                <a:latin typeface="Segoe UI" panose="020B0502040204020203" pitchFamily="34" charset="0"/>
              </a:rPr>
            </a:br>
            <a:r>
              <a:rPr lang="en-US" dirty="0">
                <a:latin typeface="Segoe UI" panose="020B0502040204020203" pitchFamily="34" charset="0"/>
              </a:rPr>
              <a:t>Translating hours to jobs requires using an annual average of hours. While the federal standard is 2,050 hours per FTE, local employment data represents a headcount of employees, counting both full-time and part-time workers equally. For this reason, CAI assumed one job was equal to 1,500 hours. </a:t>
            </a:r>
          </a:p>
          <a:p>
            <a:pPr>
              <a:lnSpc>
                <a:spcPct val="120000"/>
              </a:lnSpc>
            </a:pPr>
            <a:r>
              <a:rPr lang="en-US" sz="3200" dirty="0">
                <a:latin typeface="Segoe UI" panose="020B0502040204020203" pitchFamily="34" charset="0"/>
              </a:rPr>
              <a:t>GBI/FTE ratio for Washington, NAICS Code 2373</a:t>
            </a:r>
            <a:br>
              <a:rPr lang="en-US" dirty="0">
                <a:latin typeface="Segoe UI" panose="020B0502040204020203" pitchFamily="34" charset="0"/>
              </a:rPr>
            </a:br>
            <a:r>
              <a:rPr lang="en-US" dirty="0">
                <a:latin typeface="Segoe UI" panose="020B0502040204020203" pitchFamily="34" charset="0"/>
              </a:rPr>
              <a:t>To translate construction spending to FTEs, CAI assumed a GBI/FTE ratio of $270,400 per FTE for Washington State construction workers for all RPO projects. This ratio is generated from the 2017 Sounds Transit ST3 Occupational Analysis.</a:t>
            </a:r>
          </a:p>
          <a:p>
            <a:pPr>
              <a:lnSpc>
                <a:spcPct val="120000"/>
              </a:lnSpc>
            </a:pPr>
            <a:r>
              <a:rPr lang="en-US" sz="3200" dirty="0">
                <a:latin typeface="Segoe UI" panose="020B0502040204020203" pitchFamily="34" charset="0"/>
              </a:rPr>
              <a:t>Construction Spending/CIP ratio (based on Port of Seattle ratio)</a:t>
            </a:r>
            <a:br>
              <a:rPr lang="en-US" dirty="0">
                <a:latin typeface="Segoe UI" panose="020B0502040204020203" pitchFamily="34" charset="0"/>
              </a:rPr>
            </a:br>
            <a:r>
              <a:rPr lang="en-US" dirty="0">
                <a:latin typeface="Segoe UI" panose="020B0502040204020203" pitchFamily="34" charset="0"/>
              </a:rPr>
              <a:t>For City of Tacoma, CAI assumed 41.4% of its CIP falls into construction spending, which is based on the Construction Spending/CIP ratio from Port of Seattle.</a:t>
            </a:r>
            <a:endParaRPr lang="en-US" dirty="0"/>
          </a:p>
        </p:txBody>
      </p:sp>
      <p:sp>
        <p:nvSpPr>
          <p:cNvPr id="6" name="Footer Placeholder 5">
            <a:extLst>
              <a:ext uri="{FF2B5EF4-FFF2-40B4-BE49-F238E27FC236}">
                <a16:creationId xmlns:a16="http://schemas.microsoft.com/office/drawing/2014/main" id="{1A335BCA-2B6B-4249-B1DA-919CA20637F4}"/>
              </a:ext>
            </a:extLst>
          </p:cNvPr>
          <p:cNvSpPr>
            <a:spLocks noGrp="1"/>
          </p:cNvSpPr>
          <p:nvPr>
            <p:ph type="ftr" sz="quarter" idx="11"/>
          </p:nvPr>
        </p:nvSpPr>
        <p:spPr/>
        <p:txBody>
          <a:bodyPr/>
          <a:lstStyle/>
          <a:p>
            <a:r>
              <a:rPr lang="en-US"/>
              <a:t>Regional Public Owners Analysis</a:t>
            </a:r>
            <a:endParaRPr lang="en-US" dirty="0"/>
          </a:p>
        </p:txBody>
      </p:sp>
      <p:sp>
        <p:nvSpPr>
          <p:cNvPr id="3" name="Date Placeholder 2">
            <a:extLst>
              <a:ext uri="{FF2B5EF4-FFF2-40B4-BE49-F238E27FC236}">
                <a16:creationId xmlns:a16="http://schemas.microsoft.com/office/drawing/2014/main" id="{0A71ADCD-75A1-4DBA-B0C1-2A4BEEA7BC9D}"/>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F18B1C9D-35FC-4AA8-8EC5-DB33281D3582}"/>
              </a:ext>
            </a:extLst>
          </p:cNvPr>
          <p:cNvSpPr>
            <a:spLocks noGrp="1"/>
          </p:cNvSpPr>
          <p:nvPr>
            <p:ph type="sldNum" sz="quarter" idx="12"/>
          </p:nvPr>
        </p:nvSpPr>
        <p:spPr/>
        <p:txBody>
          <a:bodyPr/>
          <a:lstStyle/>
          <a:p>
            <a:fld id="{F7C529BD-AA9A-4EE2-8C51-FA114C8F93C5}" type="slidenum">
              <a:rPr lang="en-US" smtClean="0"/>
              <a:pPr/>
              <a:t>28</a:t>
            </a:fld>
            <a:endParaRPr lang="en-US" dirty="0"/>
          </a:p>
        </p:txBody>
      </p:sp>
    </p:spTree>
    <p:extLst>
      <p:ext uri="{BB962C8B-B14F-4D97-AF65-F5344CB8AC3E}">
        <p14:creationId xmlns:p14="http://schemas.microsoft.com/office/powerpoint/2010/main" val="1542963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E2AF3-7544-47D7-8ED5-8019E0AC690B}"/>
              </a:ext>
            </a:extLst>
          </p:cNvPr>
          <p:cNvSpPr>
            <a:spLocks noGrp="1"/>
          </p:cNvSpPr>
          <p:nvPr>
            <p:ph type="title"/>
          </p:nvPr>
        </p:nvSpPr>
        <p:spPr>
          <a:xfrm>
            <a:off x="685800" y="342769"/>
            <a:ext cx="7886700" cy="541654"/>
          </a:xfrm>
        </p:spPr>
        <p:txBody>
          <a:bodyPr/>
          <a:lstStyle/>
          <a:p>
            <a:r>
              <a:rPr lang="en-US" dirty="0"/>
              <a:t>Appendix</a:t>
            </a:r>
            <a:br>
              <a:rPr lang="en-US" dirty="0"/>
            </a:br>
            <a:r>
              <a:rPr lang="en-US" sz="2000" dirty="0">
                <a:latin typeface="Segoe UI Light" panose="020B0502040204020203" pitchFamily="34" charset="0"/>
                <a:cs typeface="Segoe UI Light" panose="020B0502040204020203" pitchFamily="34" charset="0"/>
              </a:rPr>
              <a:t>Methodology</a:t>
            </a:r>
            <a:endParaRPr lang="en-US" sz="2000" dirty="0"/>
          </a:p>
        </p:txBody>
      </p:sp>
      <p:sp>
        <p:nvSpPr>
          <p:cNvPr id="4" name="Content Placeholder 3">
            <a:extLst>
              <a:ext uri="{FF2B5EF4-FFF2-40B4-BE49-F238E27FC236}">
                <a16:creationId xmlns:a16="http://schemas.microsoft.com/office/drawing/2014/main" id="{EAE507FC-8659-4814-819B-C89F79640D1C}"/>
              </a:ext>
            </a:extLst>
          </p:cNvPr>
          <p:cNvSpPr>
            <a:spLocks noGrp="1"/>
          </p:cNvSpPr>
          <p:nvPr>
            <p:ph sz="half" idx="2"/>
          </p:nvPr>
        </p:nvSpPr>
        <p:spPr>
          <a:xfrm>
            <a:off x="601884" y="1273217"/>
            <a:ext cx="7970616" cy="4905026"/>
          </a:xfrm>
        </p:spPr>
        <p:txBody>
          <a:bodyPr>
            <a:normAutofit fontScale="55000" lnSpcReduction="20000"/>
          </a:bodyPr>
          <a:lstStyle/>
          <a:p>
            <a:pPr marL="0" indent="0">
              <a:lnSpc>
                <a:spcPct val="120000"/>
              </a:lnSpc>
              <a:spcAft>
                <a:spcPts val="600"/>
              </a:spcAft>
              <a:buNone/>
            </a:pPr>
            <a:r>
              <a:rPr lang="en-US" sz="3200" dirty="0">
                <a:latin typeface="Segoe UI" panose="020B0502040204020203" pitchFamily="34" charset="0"/>
              </a:rPr>
              <a:t>METHODOLOGY – RPO EMPLOYMENT DEMAND FORECAST</a:t>
            </a:r>
          </a:p>
          <a:p>
            <a:pPr marL="0" indent="0">
              <a:lnSpc>
                <a:spcPct val="120000"/>
              </a:lnSpc>
              <a:spcAft>
                <a:spcPts val="600"/>
              </a:spcAft>
              <a:buNone/>
            </a:pPr>
            <a:r>
              <a:rPr lang="en-US" dirty="0">
                <a:latin typeface="Segoe UI" panose="020B0502040204020203" pitchFamily="34" charset="0"/>
              </a:rPr>
              <a:t>Developing employment demand forecasts for RPO members relied heavily on Sound Transit ST3 Occupational Analysis. First, by collecting data about future construction projects from RPO members, CAI estimated the annual construction spending for each RPO members, and forecasted the construction spending through 2027 by applying industry growth rate from Conway Pedersen Economics Forecast. </a:t>
            </a:r>
          </a:p>
          <a:p>
            <a:pPr marL="0" indent="0">
              <a:lnSpc>
                <a:spcPct val="120000"/>
              </a:lnSpc>
              <a:spcAft>
                <a:spcPts val="600"/>
              </a:spcAft>
              <a:buNone/>
            </a:pPr>
            <a:r>
              <a:rPr lang="en-US" dirty="0">
                <a:latin typeface="Segoe UI" panose="020B0502040204020203" pitchFamily="34" charset="0"/>
              </a:rPr>
              <a:t>The next key step was to translate the construction spending to FTE demand by using a estimated GBI/FTE ratio for Washington 2373 Worker. </a:t>
            </a:r>
          </a:p>
          <a:p>
            <a:pPr marL="0" indent="0">
              <a:lnSpc>
                <a:spcPct val="120000"/>
              </a:lnSpc>
              <a:spcAft>
                <a:spcPts val="600"/>
              </a:spcAft>
              <a:buNone/>
            </a:pPr>
            <a:r>
              <a:rPr lang="en-US" dirty="0">
                <a:latin typeface="Segoe UI" panose="020B0502040204020203" pitchFamily="34" charset="0"/>
              </a:rPr>
              <a:t>The final step in estimating occupational needs by applying the occupation model that was developed based on Sound Transit ST3 Occupational Analysis for each RPO members.</a:t>
            </a:r>
          </a:p>
          <a:p>
            <a:pPr marL="0" indent="0">
              <a:lnSpc>
                <a:spcPct val="120000"/>
              </a:lnSpc>
              <a:spcAft>
                <a:spcPts val="600"/>
              </a:spcAft>
              <a:buNone/>
            </a:pPr>
            <a:r>
              <a:rPr lang="en-US" sz="3200" dirty="0">
                <a:latin typeface="Segoe UI" panose="020B0502040204020203" pitchFamily="34" charset="0"/>
              </a:rPr>
              <a:t>METHODOLOGY – APPRENTICESHIPS AND EDUCATIONAL COMPLETIONS</a:t>
            </a:r>
          </a:p>
          <a:p>
            <a:pPr marL="0" indent="0">
              <a:lnSpc>
                <a:spcPct val="120000"/>
              </a:lnSpc>
              <a:spcAft>
                <a:spcPts val="600"/>
              </a:spcAft>
              <a:buNone/>
            </a:pPr>
            <a:r>
              <a:rPr lang="en-US" dirty="0">
                <a:latin typeface="Segoe UI" panose="020B0502040204020203" pitchFamily="34" charset="0"/>
              </a:rPr>
              <a:t>The apprenticeship pipeline for each year in the 2018-2022 period represents the 2015-2017 annual average multiplied by the average industry growth rate for the two preceding years. This represents the scenario where programs expand or contract in response to general industry conditions. This methodology was informed by interviews conducted with five construction apprenticeship program representatives.</a:t>
            </a:r>
          </a:p>
        </p:txBody>
      </p:sp>
      <p:sp>
        <p:nvSpPr>
          <p:cNvPr id="6" name="Footer Placeholder 5">
            <a:extLst>
              <a:ext uri="{FF2B5EF4-FFF2-40B4-BE49-F238E27FC236}">
                <a16:creationId xmlns:a16="http://schemas.microsoft.com/office/drawing/2014/main" id="{1A335BCA-2B6B-4249-B1DA-919CA20637F4}"/>
              </a:ext>
            </a:extLst>
          </p:cNvPr>
          <p:cNvSpPr>
            <a:spLocks noGrp="1"/>
          </p:cNvSpPr>
          <p:nvPr>
            <p:ph type="ftr" sz="quarter" idx="11"/>
          </p:nvPr>
        </p:nvSpPr>
        <p:spPr/>
        <p:txBody>
          <a:bodyPr/>
          <a:lstStyle/>
          <a:p>
            <a:r>
              <a:rPr lang="en-US"/>
              <a:t>Regional Public Owners Analysis</a:t>
            </a:r>
            <a:endParaRPr lang="en-US" dirty="0"/>
          </a:p>
        </p:txBody>
      </p:sp>
      <p:sp>
        <p:nvSpPr>
          <p:cNvPr id="3" name="Date Placeholder 2">
            <a:extLst>
              <a:ext uri="{FF2B5EF4-FFF2-40B4-BE49-F238E27FC236}">
                <a16:creationId xmlns:a16="http://schemas.microsoft.com/office/drawing/2014/main" id="{46A2937B-3261-422C-8D34-D4AAC5B27C47}"/>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79569242-73DA-4C91-82E3-A380D5DDE6C9}"/>
              </a:ext>
            </a:extLst>
          </p:cNvPr>
          <p:cNvSpPr>
            <a:spLocks noGrp="1"/>
          </p:cNvSpPr>
          <p:nvPr>
            <p:ph type="sldNum" sz="quarter" idx="12"/>
          </p:nvPr>
        </p:nvSpPr>
        <p:spPr/>
        <p:txBody>
          <a:bodyPr/>
          <a:lstStyle/>
          <a:p>
            <a:fld id="{F7C529BD-AA9A-4EE2-8C51-FA114C8F93C5}" type="slidenum">
              <a:rPr lang="en-US" smtClean="0"/>
              <a:pPr/>
              <a:t>29</a:t>
            </a:fld>
            <a:endParaRPr lang="en-US" dirty="0"/>
          </a:p>
        </p:txBody>
      </p:sp>
    </p:spTree>
    <p:extLst>
      <p:ext uri="{BB962C8B-B14F-4D97-AF65-F5344CB8AC3E}">
        <p14:creationId xmlns:p14="http://schemas.microsoft.com/office/powerpoint/2010/main" val="373657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2655-06A0-4297-BDD1-8A4812C4493C}"/>
              </a:ext>
            </a:extLst>
          </p:cNvPr>
          <p:cNvSpPr>
            <a:spLocks noGrp="1"/>
          </p:cNvSpPr>
          <p:nvPr>
            <p:ph type="title"/>
          </p:nvPr>
        </p:nvSpPr>
        <p:spPr>
          <a:xfrm>
            <a:off x="628650" y="395607"/>
            <a:ext cx="7886700" cy="929610"/>
          </a:xfrm>
        </p:spPr>
        <p:txBody>
          <a:bodyPr/>
          <a:lstStyle/>
          <a:p>
            <a:r>
              <a:rPr lang="en-US" sz="3000" dirty="0"/>
              <a:t>Terms and Concepts</a:t>
            </a:r>
            <a:br>
              <a:rPr lang="en-US" sz="3000" dirty="0"/>
            </a:br>
            <a:endParaRPr lang="en-US" sz="3000" dirty="0"/>
          </a:p>
        </p:txBody>
      </p:sp>
      <p:sp>
        <p:nvSpPr>
          <p:cNvPr id="4" name="Content Placeholder 3">
            <a:extLst>
              <a:ext uri="{FF2B5EF4-FFF2-40B4-BE49-F238E27FC236}">
                <a16:creationId xmlns:a16="http://schemas.microsoft.com/office/drawing/2014/main" id="{BA3025AA-D2B7-44A0-974B-E67C4B66D134}"/>
              </a:ext>
            </a:extLst>
          </p:cNvPr>
          <p:cNvSpPr>
            <a:spLocks noGrp="1"/>
          </p:cNvSpPr>
          <p:nvPr>
            <p:ph sz="half" idx="2"/>
          </p:nvPr>
        </p:nvSpPr>
        <p:spPr>
          <a:xfrm>
            <a:off x="628650" y="1212113"/>
            <a:ext cx="7886700" cy="4948055"/>
          </a:xfrm>
        </p:spPr>
        <p:txBody>
          <a:bodyPr>
            <a:normAutofit fontScale="62500" lnSpcReduction="20000"/>
          </a:bodyPr>
          <a:lstStyle/>
          <a:p>
            <a:pPr>
              <a:lnSpc>
                <a:spcPct val="120000"/>
              </a:lnSpc>
            </a:pPr>
            <a:r>
              <a:rPr lang="en-US" sz="1900" dirty="0"/>
              <a:t>The RPO (Regional Public Owner group) includes the City of Seattle, King County, Port of Seattle, City of Tacoma, Sound Transit, and the Washington State Department of Transportation.</a:t>
            </a:r>
          </a:p>
          <a:p>
            <a:pPr>
              <a:lnSpc>
                <a:spcPct val="120000"/>
              </a:lnSpc>
            </a:pPr>
            <a:r>
              <a:rPr lang="en-US" altLang="zh-CN" sz="1900" dirty="0"/>
              <a:t>The</a:t>
            </a:r>
            <a:r>
              <a:rPr lang="en-US" sz="1900" dirty="0"/>
              <a:t> study region includes King, Pierce, and Snohomish counties (the “Tri-County Region”).</a:t>
            </a:r>
          </a:p>
          <a:p>
            <a:pPr>
              <a:lnSpc>
                <a:spcPct val="120000"/>
              </a:lnSpc>
            </a:pPr>
            <a:r>
              <a:rPr lang="en-US" sz="1900" dirty="0"/>
              <a:t>The construction industry forecast describes the anticipated equilibrium of future labor market supply and demand in the construction industry.</a:t>
            </a:r>
          </a:p>
          <a:p>
            <a:pPr>
              <a:lnSpc>
                <a:spcPct val="120000"/>
              </a:lnSpc>
            </a:pPr>
            <a:r>
              <a:rPr lang="en-US" sz="1900" dirty="0"/>
              <a:t>The construction occupation forecast is the detailed version of the construction industry forecast. This forecast only considers occupations in the construction industry that require construction skills, such as masons, electricians, and truck drivers. This forecast includes new openings and retained workers. The retained workforce includes turnover within the industry and region while new openings are entirely new jobs. In the gap analysis, the occupational forecast is referred to as occupational demand.</a:t>
            </a:r>
          </a:p>
          <a:p>
            <a:pPr>
              <a:lnSpc>
                <a:spcPct val="120000"/>
              </a:lnSpc>
            </a:pPr>
            <a:r>
              <a:rPr lang="en-US" sz="1900" dirty="0"/>
              <a:t>Workforce supply represents the pool of qualified workers and includes the following:</a:t>
            </a:r>
          </a:p>
          <a:p>
            <a:pPr lvl="1">
              <a:lnSpc>
                <a:spcPct val="120000"/>
              </a:lnSpc>
              <a:buFont typeface="Courier New" panose="02070309020205020404" pitchFamily="49" charset="0"/>
              <a:buChar char="o"/>
            </a:pPr>
            <a:r>
              <a:rPr lang="en-US" sz="1900" dirty="0"/>
              <a:t>Existing workers from previous year</a:t>
            </a:r>
          </a:p>
          <a:p>
            <a:pPr lvl="1">
              <a:lnSpc>
                <a:spcPct val="120000"/>
              </a:lnSpc>
              <a:buFont typeface="Courier New" panose="02070309020205020404" pitchFamily="49" charset="0"/>
              <a:buChar char="o"/>
            </a:pPr>
            <a:r>
              <a:rPr lang="en-US" sz="1900" dirty="0"/>
              <a:t>Unemployment Insurance (UI) claimants previously employed in construction occupations</a:t>
            </a:r>
          </a:p>
          <a:p>
            <a:pPr lvl="1">
              <a:lnSpc>
                <a:spcPct val="120000"/>
              </a:lnSpc>
              <a:buFont typeface="Courier New" panose="02070309020205020404" pitchFamily="49" charset="0"/>
              <a:buChar char="o"/>
            </a:pPr>
            <a:r>
              <a:rPr lang="en-US" sz="1900" dirty="0"/>
              <a:t>New apprenticeship openings in construction crafts</a:t>
            </a:r>
          </a:p>
          <a:p>
            <a:pPr lvl="1">
              <a:lnSpc>
                <a:spcPct val="120000"/>
              </a:lnSpc>
              <a:buFont typeface="Courier New" panose="02070309020205020404" pitchFamily="49" charset="0"/>
              <a:buChar char="o"/>
            </a:pPr>
            <a:r>
              <a:rPr lang="en-US" sz="1900" dirty="0"/>
              <a:t>Educational program completions in programs related to construction</a:t>
            </a:r>
          </a:p>
          <a:p>
            <a:pPr>
              <a:lnSpc>
                <a:spcPct val="120000"/>
              </a:lnSpc>
            </a:pPr>
            <a:r>
              <a:rPr lang="en-US" sz="1900" dirty="0"/>
              <a:t>The gap between demand and supply indicates a shortage in the overall labor in the region. However, while there is a projected gap, it is assumed these openings will be filled by workers from outside the region.</a:t>
            </a:r>
          </a:p>
          <a:p>
            <a:pPr>
              <a:lnSpc>
                <a:spcPct val="120000"/>
              </a:lnSpc>
            </a:pPr>
            <a:r>
              <a:rPr lang="en-US" sz="1900" dirty="0"/>
              <a:t>Job counts use 1,500 hours for Full Time Equivalent (FTE) employees.</a:t>
            </a:r>
          </a:p>
          <a:p>
            <a:endParaRPr lang="en-US" sz="3200" dirty="0"/>
          </a:p>
        </p:txBody>
      </p:sp>
      <p:sp>
        <p:nvSpPr>
          <p:cNvPr id="6" name="Footer Placeholder 5">
            <a:extLst>
              <a:ext uri="{FF2B5EF4-FFF2-40B4-BE49-F238E27FC236}">
                <a16:creationId xmlns:a16="http://schemas.microsoft.com/office/drawing/2014/main" id="{F44ECA1B-6097-4A3D-A917-422C7FF216F9}"/>
              </a:ext>
            </a:extLst>
          </p:cNvPr>
          <p:cNvSpPr>
            <a:spLocks noGrp="1"/>
          </p:cNvSpPr>
          <p:nvPr>
            <p:ph type="ftr" sz="quarter" idx="11"/>
          </p:nvPr>
        </p:nvSpPr>
        <p:spPr/>
        <p:txBody>
          <a:bodyPr/>
          <a:lstStyle/>
          <a:p>
            <a:r>
              <a:rPr lang="en-US"/>
              <a:t>Regional Public Owners Analysis</a:t>
            </a:r>
            <a:endParaRPr lang="en-US" dirty="0"/>
          </a:p>
        </p:txBody>
      </p:sp>
      <p:sp>
        <p:nvSpPr>
          <p:cNvPr id="3" name="Date Placeholder 2">
            <a:extLst>
              <a:ext uri="{FF2B5EF4-FFF2-40B4-BE49-F238E27FC236}">
                <a16:creationId xmlns:a16="http://schemas.microsoft.com/office/drawing/2014/main" id="{8C42E47B-43BD-491C-BFCB-8159222EFE60}"/>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A01BD025-CE25-4C2F-BC76-7039380DC860}"/>
              </a:ext>
            </a:extLst>
          </p:cNvPr>
          <p:cNvSpPr>
            <a:spLocks noGrp="1"/>
          </p:cNvSpPr>
          <p:nvPr>
            <p:ph type="sldNum" sz="quarter" idx="12"/>
          </p:nvPr>
        </p:nvSpPr>
        <p:spPr/>
        <p:txBody>
          <a:bodyPr/>
          <a:lstStyle/>
          <a:p>
            <a:fld id="{F7C529BD-AA9A-4EE2-8C51-FA114C8F93C5}" type="slidenum">
              <a:rPr lang="en-US" smtClean="0"/>
              <a:pPr/>
              <a:t>3</a:t>
            </a:fld>
            <a:endParaRPr lang="en-US" dirty="0"/>
          </a:p>
        </p:txBody>
      </p:sp>
    </p:spTree>
    <p:extLst>
      <p:ext uri="{BB962C8B-B14F-4D97-AF65-F5344CB8AC3E}">
        <p14:creationId xmlns:p14="http://schemas.microsoft.com/office/powerpoint/2010/main" val="3436313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E2AF3-7544-47D7-8ED5-8019E0AC690B}"/>
              </a:ext>
            </a:extLst>
          </p:cNvPr>
          <p:cNvSpPr>
            <a:spLocks noGrp="1"/>
          </p:cNvSpPr>
          <p:nvPr>
            <p:ph type="title"/>
          </p:nvPr>
        </p:nvSpPr>
        <p:spPr>
          <a:xfrm>
            <a:off x="685800" y="342769"/>
            <a:ext cx="7886700" cy="541654"/>
          </a:xfrm>
        </p:spPr>
        <p:txBody>
          <a:bodyPr/>
          <a:lstStyle/>
          <a:p>
            <a:r>
              <a:rPr lang="en-US" dirty="0"/>
              <a:t>Appendix</a:t>
            </a:r>
            <a:br>
              <a:rPr lang="en-US" dirty="0"/>
            </a:br>
            <a:r>
              <a:rPr lang="en-US" sz="2000" dirty="0">
                <a:latin typeface="Segoe UI Light" panose="020B0502040204020203" pitchFamily="34" charset="0"/>
                <a:cs typeface="Segoe UI Light" panose="020B0502040204020203" pitchFamily="34" charset="0"/>
              </a:rPr>
              <a:t>Methodology</a:t>
            </a:r>
            <a:endParaRPr lang="en-US" sz="2000" dirty="0"/>
          </a:p>
        </p:txBody>
      </p:sp>
      <p:sp>
        <p:nvSpPr>
          <p:cNvPr id="4" name="Content Placeholder 3">
            <a:extLst>
              <a:ext uri="{FF2B5EF4-FFF2-40B4-BE49-F238E27FC236}">
                <a16:creationId xmlns:a16="http://schemas.microsoft.com/office/drawing/2014/main" id="{EAE507FC-8659-4814-819B-C89F79640D1C}"/>
              </a:ext>
            </a:extLst>
          </p:cNvPr>
          <p:cNvSpPr>
            <a:spLocks noGrp="1"/>
          </p:cNvSpPr>
          <p:nvPr>
            <p:ph sz="half" idx="2"/>
          </p:nvPr>
        </p:nvSpPr>
        <p:spPr>
          <a:xfrm>
            <a:off x="601884" y="1273217"/>
            <a:ext cx="7970616" cy="4905026"/>
          </a:xfrm>
        </p:spPr>
        <p:txBody>
          <a:bodyPr>
            <a:normAutofit/>
          </a:bodyPr>
          <a:lstStyle/>
          <a:p>
            <a:pPr marL="0" indent="0">
              <a:lnSpc>
                <a:spcPct val="120000"/>
              </a:lnSpc>
              <a:spcAft>
                <a:spcPts val="600"/>
              </a:spcAft>
              <a:buNone/>
            </a:pPr>
            <a:r>
              <a:rPr lang="en-US" sz="1800" dirty="0">
                <a:latin typeface="Segoe UI" panose="020B0502040204020203" pitchFamily="34" charset="0"/>
              </a:rPr>
              <a:t>METHODOLOGY – RESIDENCE OF CONSTRUCTION WORKERS PROJECTION</a:t>
            </a:r>
            <a:r>
              <a:rPr lang="en-US" sz="1500" dirty="0">
                <a:latin typeface="Segoe UI" panose="020B0502040204020203" pitchFamily="34" charset="0"/>
              </a:rPr>
              <a:t>. First, the ratios of construction workers in each tri-county zip codes out of the total construction workers in the tri-county region were calculated from 2014, 2015 and 2016 ACS five-year estimates of construction employment. The average of 2014, 2015 and 2016 ratios was used to estimate the construction workforce composition ratio in the tri-county region from 2017 to 2022. In the final step, the construction workforce supply in the tri-county from 2017 to 2022 from the previous analysis was used as control total and was distributed by the estimated ratio.</a:t>
            </a:r>
          </a:p>
        </p:txBody>
      </p:sp>
      <p:sp>
        <p:nvSpPr>
          <p:cNvPr id="6" name="Footer Placeholder 5">
            <a:extLst>
              <a:ext uri="{FF2B5EF4-FFF2-40B4-BE49-F238E27FC236}">
                <a16:creationId xmlns:a16="http://schemas.microsoft.com/office/drawing/2014/main" id="{1A335BCA-2B6B-4249-B1DA-919CA20637F4}"/>
              </a:ext>
            </a:extLst>
          </p:cNvPr>
          <p:cNvSpPr>
            <a:spLocks noGrp="1"/>
          </p:cNvSpPr>
          <p:nvPr>
            <p:ph type="ftr" sz="quarter" idx="11"/>
          </p:nvPr>
        </p:nvSpPr>
        <p:spPr/>
        <p:txBody>
          <a:bodyPr/>
          <a:lstStyle/>
          <a:p>
            <a:r>
              <a:rPr lang="en-US"/>
              <a:t>Regional Public Owners Analysis</a:t>
            </a:r>
            <a:endParaRPr lang="en-US" dirty="0"/>
          </a:p>
        </p:txBody>
      </p:sp>
      <p:sp>
        <p:nvSpPr>
          <p:cNvPr id="3" name="Date Placeholder 2">
            <a:extLst>
              <a:ext uri="{FF2B5EF4-FFF2-40B4-BE49-F238E27FC236}">
                <a16:creationId xmlns:a16="http://schemas.microsoft.com/office/drawing/2014/main" id="{D61B9B09-D250-4FF8-BF13-7054B11AD975}"/>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9E0F07F6-58E5-462E-B623-F7D01CDC490F}"/>
              </a:ext>
            </a:extLst>
          </p:cNvPr>
          <p:cNvSpPr>
            <a:spLocks noGrp="1"/>
          </p:cNvSpPr>
          <p:nvPr>
            <p:ph type="sldNum" sz="quarter" idx="12"/>
          </p:nvPr>
        </p:nvSpPr>
        <p:spPr/>
        <p:txBody>
          <a:bodyPr/>
          <a:lstStyle/>
          <a:p>
            <a:fld id="{F7C529BD-AA9A-4EE2-8C51-FA114C8F93C5}" type="slidenum">
              <a:rPr lang="en-US" smtClean="0"/>
              <a:pPr/>
              <a:t>30</a:t>
            </a:fld>
            <a:endParaRPr lang="en-US" dirty="0"/>
          </a:p>
        </p:txBody>
      </p:sp>
    </p:spTree>
    <p:extLst>
      <p:ext uri="{BB962C8B-B14F-4D97-AF65-F5344CB8AC3E}">
        <p14:creationId xmlns:p14="http://schemas.microsoft.com/office/powerpoint/2010/main" val="3281299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097E-64EF-4FDA-AF84-760809796876}"/>
              </a:ext>
            </a:extLst>
          </p:cNvPr>
          <p:cNvSpPr>
            <a:spLocks noGrp="1"/>
          </p:cNvSpPr>
          <p:nvPr>
            <p:ph type="title"/>
          </p:nvPr>
        </p:nvSpPr>
        <p:spPr/>
        <p:txBody>
          <a:bodyPr/>
          <a:lstStyle/>
          <a:p>
            <a:r>
              <a:rPr lang="en-US" sz="3000" dirty="0"/>
              <a:t>Projected Construction Occupational Demand, </a:t>
            </a:r>
            <a:r>
              <a:rPr lang="en-US" sz="2000" dirty="0"/>
              <a:t>RPO 2018-2022</a:t>
            </a:r>
            <a:endParaRPr lang="en-US" dirty="0"/>
          </a:p>
        </p:txBody>
      </p:sp>
      <p:sp>
        <p:nvSpPr>
          <p:cNvPr id="6" name="Footer Placeholder 5">
            <a:extLst>
              <a:ext uri="{FF2B5EF4-FFF2-40B4-BE49-F238E27FC236}">
                <a16:creationId xmlns:a16="http://schemas.microsoft.com/office/drawing/2014/main" id="{EC2E6653-7D4D-4106-8344-229ABCD06F8B}"/>
              </a:ext>
            </a:extLst>
          </p:cNvPr>
          <p:cNvSpPr>
            <a:spLocks noGrp="1"/>
          </p:cNvSpPr>
          <p:nvPr>
            <p:ph type="ftr" sz="quarter" idx="11"/>
          </p:nvPr>
        </p:nvSpPr>
        <p:spPr/>
        <p:txBody>
          <a:bodyPr/>
          <a:lstStyle/>
          <a:p>
            <a:r>
              <a:rPr lang="en-US"/>
              <a:t>Regional Public Owners Analysis</a:t>
            </a:r>
            <a:endParaRPr lang="en-US" dirty="0"/>
          </a:p>
        </p:txBody>
      </p:sp>
      <p:pic>
        <p:nvPicPr>
          <p:cNvPr id="3" name="Picture 2">
            <a:extLst>
              <a:ext uri="{FF2B5EF4-FFF2-40B4-BE49-F238E27FC236}">
                <a16:creationId xmlns:a16="http://schemas.microsoft.com/office/drawing/2014/main" id="{346404F1-1E0C-4624-92C2-B708A6F39E1A}"/>
              </a:ext>
            </a:extLst>
          </p:cNvPr>
          <p:cNvPicPr>
            <a:picLocks noChangeAspect="1"/>
          </p:cNvPicPr>
          <p:nvPr/>
        </p:nvPicPr>
        <p:blipFill rotWithShape="1">
          <a:blip r:embed="rId2"/>
          <a:srcRect t="1940"/>
          <a:stretch/>
        </p:blipFill>
        <p:spPr>
          <a:xfrm>
            <a:off x="945585" y="1124207"/>
            <a:ext cx="7219013" cy="5045198"/>
          </a:xfrm>
          <a:prstGeom prst="rect">
            <a:avLst/>
          </a:prstGeom>
        </p:spPr>
      </p:pic>
      <p:sp>
        <p:nvSpPr>
          <p:cNvPr id="4" name="Date Placeholder 3">
            <a:extLst>
              <a:ext uri="{FF2B5EF4-FFF2-40B4-BE49-F238E27FC236}">
                <a16:creationId xmlns:a16="http://schemas.microsoft.com/office/drawing/2014/main" id="{526E7D27-FB47-43BF-9265-9F9303C62183}"/>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FCD4183E-0EBB-4D80-ABBE-3EF4865E6C07}"/>
              </a:ext>
            </a:extLst>
          </p:cNvPr>
          <p:cNvSpPr>
            <a:spLocks noGrp="1"/>
          </p:cNvSpPr>
          <p:nvPr>
            <p:ph type="sldNum" sz="quarter" idx="12"/>
          </p:nvPr>
        </p:nvSpPr>
        <p:spPr/>
        <p:txBody>
          <a:bodyPr/>
          <a:lstStyle/>
          <a:p>
            <a:fld id="{F7C529BD-AA9A-4EE2-8C51-FA114C8F93C5}" type="slidenum">
              <a:rPr lang="en-US" smtClean="0"/>
              <a:pPr/>
              <a:t>31</a:t>
            </a:fld>
            <a:endParaRPr lang="en-US" dirty="0"/>
          </a:p>
        </p:txBody>
      </p:sp>
    </p:spTree>
    <p:extLst>
      <p:ext uri="{BB962C8B-B14F-4D97-AF65-F5344CB8AC3E}">
        <p14:creationId xmlns:p14="http://schemas.microsoft.com/office/powerpoint/2010/main" val="331136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097E-64EF-4FDA-AF84-760809796876}"/>
              </a:ext>
            </a:extLst>
          </p:cNvPr>
          <p:cNvSpPr>
            <a:spLocks noGrp="1"/>
          </p:cNvSpPr>
          <p:nvPr>
            <p:ph type="title"/>
          </p:nvPr>
        </p:nvSpPr>
        <p:spPr/>
        <p:txBody>
          <a:bodyPr/>
          <a:lstStyle/>
          <a:p>
            <a:r>
              <a:rPr lang="en-US" sz="3000" dirty="0"/>
              <a:t>Projected Construction Occupational Demand, </a:t>
            </a:r>
            <a:r>
              <a:rPr lang="en-US" sz="2000" dirty="0"/>
              <a:t>RPO 2018-2022 (Continued)</a:t>
            </a:r>
            <a:endParaRPr lang="en-US" dirty="0"/>
          </a:p>
        </p:txBody>
      </p:sp>
      <p:sp>
        <p:nvSpPr>
          <p:cNvPr id="6" name="Footer Placeholder 5">
            <a:extLst>
              <a:ext uri="{FF2B5EF4-FFF2-40B4-BE49-F238E27FC236}">
                <a16:creationId xmlns:a16="http://schemas.microsoft.com/office/drawing/2014/main" id="{EC2E6653-7D4D-4106-8344-229ABCD06F8B}"/>
              </a:ext>
            </a:extLst>
          </p:cNvPr>
          <p:cNvSpPr>
            <a:spLocks noGrp="1"/>
          </p:cNvSpPr>
          <p:nvPr>
            <p:ph type="ftr" sz="quarter" idx="11"/>
          </p:nvPr>
        </p:nvSpPr>
        <p:spPr/>
        <p:txBody>
          <a:bodyPr/>
          <a:lstStyle/>
          <a:p>
            <a:r>
              <a:rPr lang="en-US"/>
              <a:t>Regional Public Owners Analysis</a:t>
            </a:r>
            <a:endParaRPr lang="en-US" dirty="0"/>
          </a:p>
        </p:txBody>
      </p:sp>
      <p:pic>
        <p:nvPicPr>
          <p:cNvPr id="3" name="Picture 2">
            <a:extLst>
              <a:ext uri="{FF2B5EF4-FFF2-40B4-BE49-F238E27FC236}">
                <a16:creationId xmlns:a16="http://schemas.microsoft.com/office/drawing/2014/main" id="{8BA1A5A4-ABB6-4D74-89A2-8EBEC0B7A6DF}"/>
              </a:ext>
            </a:extLst>
          </p:cNvPr>
          <p:cNvPicPr>
            <a:picLocks noChangeAspect="1"/>
          </p:cNvPicPr>
          <p:nvPr/>
        </p:nvPicPr>
        <p:blipFill>
          <a:blip r:embed="rId2"/>
          <a:stretch>
            <a:fillRect/>
          </a:stretch>
        </p:blipFill>
        <p:spPr>
          <a:xfrm>
            <a:off x="632539" y="4968241"/>
            <a:ext cx="7882811" cy="548688"/>
          </a:xfrm>
          <a:prstGeom prst="rect">
            <a:avLst/>
          </a:prstGeom>
        </p:spPr>
      </p:pic>
      <p:pic>
        <p:nvPicPr>
          <p:cNvPr id="4" name="Picture 3">
            <a:extLst>
              <a:ext uri="{FF2B5EF4-FFF2-40B4-BE49-F238E27FC236}">
                <a16:creationId xmlns:a16="http://schemas.microsoft.com/office/drawing/2014/main" id="{00120663-6B50-4984-A335-8CD52F98F5AE}"/>
              </a:ext>
            </a:extLst>
          </p:cNvPr>
          <p:cNvPicPr>
            <a:picLocks noChangeAspect="1"/>
          </p:cNvPicPr>
          <p:nvPr/>
        </p:nvPicPr>
        <p:blipFill rotWithShape="1">
          <a:blip r:embed="rId3"/>
          <a:srcRect t="2101"/>
          <a:stretch/>
        </p:blipFill>
        <p:spPr>
          <a:xfrm>
            <a:off x="823437" y="1126272"/>
            <a:ext cx="7476144" cy="3678627"/>
          </a:xfrm>
          <a:prstGeom prst="rect">
            <a:avLst/>
          </a:prstGeom>
        </p:spPr>
      </p:pic>
      <p:sp>
        <p:nvSpPr>
          <p:cNvPr id="5" name="Date Placeholder 4">
            <a:extLst>
              <a:ext uri="{FF2B5EF4-FFF2-40B4-BE49-F238E27FC236}">
                <a16:creationId xmlns:a16="http://schemas.microsoft.com/office/drawing/2014/main" id="{B8C3FA69-E742-408B-978B-6EF71B323EFA}"/>
              </a:ext>
            </a:extLst>
          </p:cNvPr>
          <p:cNvSpPr>
            <a:spLocks noGrp="1"/>
          </p:cNvSpPr>
          <p:nvPr>
            <p:ph type="dt" sz="half" idx="10"/>
          </p:nvPr>
        </p:nvSpPr>
        <p:spPr/>
        <p:txBody>
          <a:bodyPr/>
          <a:lstStyle/>
          <a:p>
            <a:r>
              <a:rPr lang="en-US"/>
              <a:t>August 2, 2018</a:t>
            </a:r>
            <a:endParaRPr lang="en-US" dirty="0"/>
          </a:p>
        </p:txBody>
      </p:sp>
      <p:sp>
        <p:nvSpPr>
          <p:cNvPr id="8" name="Slide Number Placeholder 7">
            <a:extLst>
              <a:ext uri="{FF2B5EF4-FFF2-40B4-BE49-F238E27FC236}">
                <a16:creationId xmlns:a16="http://schemas.microsoft.com/office/drawing/2014/main" id="{3C3AD172-0F44-4038-AEBC-5E61FF6782CF}"/>
              </a:ext>
            </a:extLst>
          </p:cNvPr>
          <p:cNvSpPr>
            <a:spLocks noGrp="1"/>
          </p:cNvSpPr>
          <p:nvPr>
            <p:ph type="sldNum" sz="quarter" idx="12"/>
          </p:nvPr>
        </p:nvSpPr>
        <p:spPr/>
        <p:txBody>
          <a:bodyPr/>
          <a:lstStyle/>
          <a:p>
            <a:fld id="{F7C529BD-AA9A-4EE2-8C51-FA114C8F93C5}" type="slidenum">
              <a:rPr lang="en-US" smtClean="0"/>
              <a:pPr/>
              <a:t>32</a:t>
            </a:fld>
            <a:endParaRPr lang="en-US" dirty="0"/>
          </a:p>
        </p:txBody>
      </p:sp>
    </p:spTree>
    <p:extLst>
      <p:ext uri="{BB962C8B-B14F-4D97-AF65-F5344CB8AC3E}">
        <p14:creationId xmlns:p14="http://schemas.microsoft.com/office/powerpoint/2010/main" val="2173984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097E-64EF-4FDA-AF84-760809796876}"/>
              </a:ext>
            </a:extLst>
          </p:cNvPr>
          <p:cNvSpPr>
            <a:spLocks noGrp="1"/>
          </p:cNvSpPr>
          <p:nvPr>
            <p:ph type="title"/>
          </p:nvPr>
        </p:nvSpPr>
        <p:spPr/>
        <p:txBody>
          <a:bodyPr/>
          <a:lstStyle/>
          <a:p>
            <a:r>
              <a:rPr lang="en-US" sz="3000" dirty="0"/>
              <a:t>Projected Construction Apprenticeship Demand, </a:t>
            </a:r>
            <a:r>
              <a:rPr lang="en-US" sz="2000" dirty="0"/>
              <a:t>RPO 2018-2022</a:t>
            </a:r>
            <a:endParaRPr lang="en-US" dirty="0"/>
          </a:p>
        </p:txBody>
      </p:sp>
      <p:sp>
        <p:nvSpPr>
          <p:cNvPr id="6" name="Footer Placeholder 5">
            <a:extLst>
              <a:ext uri="{FF2B5EF4-FFF2-40B4-BE49-F238E27FC236}">
                <a16:creationId xmlns:a16="http://schemas.microsoft.com/office/drawing/2014/main" id="{EC2E6653-7D4D-4106-8344-229ABCD06F8B}"/>
              </a:ext>
            </a:extLst>
          </p:cNvPr>
          <p:cNvSpPr>
            <a:spLocks noGrp="1"/>
          </p:cNvSpPr>
          <p:nvPr>
            <p:ph type="ftr" sz="quarter" idx="11"/>
          </p:nvPr>
        </p:nvSpPr>
        <p:spPr/>
        <p:txBody>
          <a:bodyPr/>
          <a:lstStyle/>
          <a:p>
            <a:r>
              <a:rPr lang="en-US"/>
              <a:t>Regional Public Owners Analysis</a:t>
            </a:r>
            <a:endParaRPr lang="en-US" dirty="0"/>
          </a:p>
        </p:txBody>
      </p:sp>
      <p:pic>
        <p:nvPicPr>
          <p:cNvPr id="4" name="Picture 3">
            <a:extLst>
              <a:ext uri="{FF2B5EF4-FFF2-40B4-BE49-F238E27FC236}">
                <a16:creationId xmlns:a16="http://schemas.microsoft.com/office/drawing/2014/main" id="{2A27093A-FFC5-47ED-B687-EB645A83754B}"/>
              </a:ext>
            </a:extLst>
          </p:cNvPr>
          <p:cNvPicPr>
            <a:picLocks noChangeAspect="1"/>
          </p:cNvPicPr>
          <p:nvPr/>
        </p:nvPicPr>
        <p:blipFill>
          <a:blip r:embed="rId2"/>
          <a:stretch>
            <a:fillRect/>
          </a:stretch>
        </p:blipFill>
        <p:spPr>
          <a:xfrm>
            <a:off x="1030171" y="1012274"/>
            <a:ext cx="7083657" cy="4833451"/>
          </a:xfrm>
          <a:prstGeom prst="rect">
            <a:avLst/>
          </a:prstGeom>
        </p:spPr>
      </p:pic>
      <p:sp>
        <p:nvSpPr>
          <p:cNvPr id="3" name="Date Placeholder 2">
            <a:extLst>
              <a:ext uri="{FF2B5EF4-FFF2-40B4-BE49-F238E27FC236}">
                <a16:creationId xmlns:a16="http://schemas.microsoft.com/office/drawing/2014/main" id="{7246E114-3F32-4478-909A-378AABF91E9D}"/>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F2D31A67-A5D5-48F5-B5B6-24252FFF3F7E}"/>
              </a:ext>
            </a:extLst>
          </p:cNvPr>
          <p:cNvSpPr>
            <a:spLocks noGrp="1"/>
          </p:cNvSpPr>
          <p:nvPr>
            <p:ph type="sldNum" sz="quarter" idx="12"/>
          </p:nvPr>
        </p:nvSpPr>
        <p:spPr/>
        <p:txBody>
          <a:bodyPr/>
          <a:lstStyle/>
          <a:p>
            <a:fld id="{F7C529BD-AA9A-4EE2-8C51-FA114C8F93C5}" type="slidenum">
              <a:rPr lang="en-US" smtClean="0"/>
              <a:pPr/>
              <a:t>33</a:t>
            </a:fld>
            <a:endParaRPr lang="en-US" dirty="0"/>
          </a:p>
        </p:txBody>
      </p:sp>
    </p:spTree>
    <p:extLst>
      <p:ext uri="{BB962C8B-B14F-4D97-AF65-F5344CB8AC3E}">
        <p14:creationId xmlns:p14="http://schemas.microsoft.com/office/powerpoint/2010/main" val="2463163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097E-64EF-4FDA-AF84-760809796876}"/>
              </a:ext>
            </a:extLst>
          </p:cNvPr>
          <p:cNvSpPr>
            <a:spLocks noGrp="1"/>
          </p:cNvSpPr>
          <p:nvPr>
            <p:ph type="title"/>
          </p:nvPr>
        </p:nvSpPr>
        <p:spPr/>
        <p:txBody>
          <a:bodyPr/>
          <a:lstStyle/>
          <a:p>
            <a:r>
              <a:rPr lang="en-US" sz="3000" dirty="0"/>
              <a:t>Projected Construction Apprenticeship Demand, </a:t>
            </a:r>
            <a:r>
              <a:rPr lang="en-US" sz="2000" dirty="0"/>
              <a:t>RPO 2018-2022 (Continued)</a:t>
            </a:r>
          </a:p>
        </p:txBody>
      </p:sp>
      <p:sp>
        <p:nvSpPr>
          <p:cNvPr id="6" name="Footer Placeholder 5">
            <a:extLst>
              <a:ext uri="{FF2B5EF4-FFF2-40B4-BE49-F238E27FC236}">
                <a16:creationId xmlns:a16="http://schemas.microsoft.com/office/drawing/2014/main" id="{EC2E6653-7D4D-4106-8344-229ABCD06F8B}"/>
              </a:ext>
            </a:extLst>
          </p:cNvPr>
          <p:cNvSpPr>
            <a:spLocks noGrp="1"/>
          </p:cNvSpPr>
          <p:nvPr>
            <p:ph type="ftr" sz="quarter" idx="11"/>
          </p:nvPr>
        </p:nvSpPr>
        <p:spPr/>
        <p:txBody>
          <a:bodyPr/>
          <a:lstStyle/>
          <a:p>
            <a:r>
              <a:rPr lang="en-US"/>
              <a:t>Regional Public Owners Analysis</a:t>
            </a:r>
            <a:endParaRPr lang="en-US" dirty="0"/>
          </a:p>
        </p:txBody>
      </p:sp>
      <p:pic>
        <p:nvPicPr>
          <p:cNvPr id="3" name="Picture 2">
            <a:extLst>
              <a:ext uri="{FF2B5EF4-FFF2-40B4-BE49-F238E27FC236}">
                <a16:creationId xmlns:a16="http://schemas.microsoft.com/office/drawing/2014/main" id="{8BA1A5A4-ABB6-4D74-89A2-8EBEC0B7A6DF}"/>
              </a:ext>
            </a:extLst>
          </p:cNvPr>
          <p:cNvPicPr>
            <a:picLocks noChangeAspect="1"/>
          </p:cNvPicPr>
          <p:nvPr/>
        </p:nvPicPr>
        <p:blipFill>
          <a:blip r:embed="rId2"/>
          <a:stretch>
            <a:fillRect/>
          </a:stretch>
        </p:blipFill>
        <p:spPr>
          <a:xfrm>
            <a:off x="912222" y="5665336"/>
            <a:ext cx="7433856" cy="510805"/>
          </a:xfrm>
          <a:prstGeom prst="rect">
            <a:avLst/>
          </a:prstGeom>
        </p:spPr>
      </p:pic>
      <p:pic>
        <p:nvPicPr>
          <p:cNvPr id="4" name="Picture 3">
            <a:extLst>
              <a:ext uri="{FF2B5EF4-FFF2-40B4-BE49-F238E27FC236}">
                <a16:creationId xmlns:a16="http://schemas.microsoft.com/office/drawing/2014/main" id="{9BB811B0-1078-49EC-B623-347304B10CFB}"/>
              </a:ext>
            </a:extLst>
          </p:cNvPr>
          <p:cNvPicPr>
            <a:picLocks noChangeAspect="1"/>
          </p:cNvPicPr>
          <p:nvPr/>
        </p:nvPicPr>
        <p:blipFill>
          <a:blip r:embed="rId3"/>
          <a:stretch>
            <a:fillRect/>
          </a:stretch>
        </p:blipFill>
        <p:spPr>
          <a:xfrm>
            <a:off x="980878" y="931685"/>
            <a:ext cx="7161261" cy="4892857"/>
          </a:xfrm>
          <a:prstGeom prst="rect">
            <a:avLst/>
          </a:prstGeom>
        </p:spPr>
      </p:pic>
      <p:sp>
        <p:nvSpPr>
          <p:cNvPr id="5" name="Date Placeholder 4">
            <a:extLst>
              <a:ext uri="{FF2B5EF4-FFF2-40B4-BE49-F238E27FC236}">
                <a16:creationId xmlns:a16="http://schemas.microsoft.com/office/drawing/2014/main" id="{2DBB852F-DD75-4896-82F5-83FCB16E840B}"/>
              </a:ext>
            </a:extLst>
          </p:cNvPr>
          <p:cNvSpPr>
            <a:spLocks noGrp="1"/>
          </p:cNvSpPr>
          <p:nvPr>
            <p:ph type="dt" sz="half" idx="10"/>
          </p:nvPr>
        </p:nvSpPr>
        <p:spPr/>
        <p:txBody>
          <a:bodyPr/>
          <a:lstStyle/>
          <a:p>
            <a:r>
              <a:rPr lang="en-US"/>
              <a:t>August 2, 2018</a:t>
            </a:r>
            <a:endParaRPr lang="en-US" dirty="0"/>
          </a:p>
        </p:txBody>
      </p:sp>
      <p:sp>
        <p:nvSpPr>
          <p:cNvPr id="8" name="Slide Number Placeholder 7">
            <a:extLst>
              <a:ext uri="{FF2B5EF4-FFF2-40B4-BE49-F238E27FC236}">
                <a16:creationId xmlns:a16="http://schemas.microsoft.com/office/drawing/2014/main" id="{FF4848F1-A201-4718-8000-BA63AFF816E1}"/>
              </a:ext>
            </a:extLst>
          </p:cNvPr>
          <p:cNvSpPr>
            <a:spLocks noGrp="1"/>
          </p:cNvSpPr>
          <p:nvPr>
            <p:ph type="sldNum" sz="quarter" idx="12"/>
          </p:nvPr>
        </p:nvSpPr>
        <p:spPr/>
        <p:txBody>
          <a:bodyPr/>
          <a:lstStyle/>
          <a:p>
            <a:fld id="{F7C529BD-AA9A-4EE2-8C51-FA114C8F93C5}" type="slidenum">
              <a:rPr lang="en-US" smtClean="0"/>
              <a:pPr/>
              <a:t>34</a:t>
            </a:fld>
            <a:endParaRPr lang="en-US" dirty="0"/>
          </a:p>
        </p:txBody>
      </p:sp>
    </p:spTree>
    <p:extLst>
      <p:ext uri="{BB962C8B-B14F-4D97-AF65-F5344CB8AC3E}">
        <p14:creationId xmlns:p14="http://schemas.microsoft.com/office/powerpoint/2010/main" val="106249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AD793-C267-4714-9ECA-1400EDB4D8B2}"/>
              </a:ext>
            </a:extLst>
          </p:cNvPr>
          <p:cNvSpPr>
            <a:spLocks noGrp="1"/>
          </p:cNvSpPr>
          <p:nvPr>
            <p:ph type="title"/>
          </p:nvPr>
        </p:nvSpPr>
        <p:spPr/>
        <p:txBody>
          <a:bodyPr/>
          <a:lstStyle/>
          <a:p>
            <a:r>
              <a:rPr lang="en-US" sz="3000" dirty="0"/>
              <a:t>Data Sources and Challenges</a:t>
            </a:r>
          </a:p>
        </p:txBody>
      </p:sp>
      <p:sp>
        <p:nvSpPr>
          <p:cNvPr id="3" name="Content Placeholder 2">
            <a:extLst>
              <a:ext uri="{FF2B5EF4-FFF2-40B4-BE49-F238E27FC236}">
                <a16:creationId xmlns:a16="http://schemas.microsoft.com/office/drawing/2014/main" id="{D5FC3205-F75E-42A0-A4DE-902355FE59A2}"/>
              </a:ext>
            </a:extLst>
          </p:cNvPr>
          <p:cNvSpPr>
            <a:spLocks noGrp="1"/>
          </p:cNvSpPr>
          <p:nvPr>
            <p:ph sz="half" idx="1"/>
            <p:extLst/>
          </p:nvPr>
        </p:nvSpPr>
        <p:spPr>
          <a:xfrm>
            <a:off x="628650" y="1212113"/>
            <a:ext cx="7886700" cy="4816548"/>
          </a:xfrm>
        </p:spPr>
        <p:txBody>
          <a:bodyPr vert="horz" lIns="91440" tIns="45720" rIns="91440" bIns="45720" rtlCol="0" anchor="t">
            <a:normAutofit/>
          </a:bodyPr>
          <a:lstStyle/>
          <a:p>
            <a:pPr marL="0" indent="0">
              <a:lnSpc>
                <a:spcPct val="100000"/>
              </a:lnSpc>
              <a:buNone/>
            </a:pPr>
            <a:r>
              <a:rPr lang="en-US" dirty="0"/>
              <a:t>Data sources:</a:t>
            </a:r>
          </a:p>
          <a:p>
            <a:pPr lvl="1">
              <a:lnSpc>
                <a:spcPct val="100000"/>
              </a:lnSpc>
            </a:pPr>
            <a:r>
              <a:rPr lang="en-US" sz="2200" dirty="0"/>
              <a:t>Data from RPO members, 2017</a:t>
            </a:r>
          </a:p>
          <a:p>
            <a:pPr lvl="1">
              <a:lnSpc>
                <a:spcPct val="100000"/>
              </a:lnSpc>
            </a:pPr>
            <a:r>
              <a:rPr lang="en-US" sz="2200" dirty="0"/>
              <a:t>Conway Pedersen Economics,2017</a:t>
            </a:r>
          </a:p>
          <a:p>
            <a:pPr lvl="1">
              <a:lnSpc>
                <a:spcPct val="100000"/>
              </a:lnSpc>
            </a:pPr>
            <a:r>
              <a:rPr lang="en-US" sz="2200" dirty="0"/>
              <a:t>Puget Sound Regional Council, 2017</a:t>
            </a:r>
          </a:p>
          <a:p>
            <a:pPr lvl="1">
              <a:lnSpc>
                <a:spcPct val="100000"/>
              </a:lnSpc>
            </a:pPr>
            <a:r>
              <a:rPr lang="en-US" sz="2200" dirty="0"/>
              <a:t>Washington State Department of Revenue, 2017</a:t>
            </a:r>
          </a:p>
          <a:p>
            <a:pPr lvl="1">
              <a:lnSpc>
                <a:spcPct val="100000"/>
              </a:lnSpc>
            </a:pPr>
            <a:r>
              <a:rPr lang="en-US" sz="2200" dirty="0"/>
              <a:t>Washington State Employment Security Department, 2016</a:t>
            </a:r>
          </a:p>
          <a:p>
            <a:pPr lvl="1">
              <a:lnSpc>
                <a:spcPct val="100000"/>
              </a:lnSpc>
            </a:pPr>
            <a:endParaRPr lang="en-US" sz="1000" dirty="0"/>
          </a:p>
          <a:p>
            <a:pPr marL="0" indent="0">
              <a:buNone/>
            </a:pPr>
            <a:r>
              <a:rPr lang="en-US" dirty="0"/>
              <a:t>Challenges:</a:t>
            </a:r>
          </a:p>
          <a:p>
            <a:pPr marL="457200" lvl="1" indent="0">
              <a:buNone/>
            </a:pPr>
            <a:r>
              <a:rPr lang="en-US" sz="2200" dirty="0"/>
              <a:t>Some RPO members do not have data on the duration of planned future projects, nor projections of construction labor demand for these projects.</a:t>
            </a:r>
          </a:p>
          <a:p>
            <a:pPr lvl="1">
              <a:lnSpc>
                <a:spcPct val="100000"/>
              </a:lnSpc>
            </a:pPr>
            <a:endParaRPr lang="en-US" dirty="0"/>
          </a:p>
        </p:txBody>
      </p:sp>
      <p:sp>
        <p:nvSpPr>
          <p:cNvPr id="6" name="Footer Placeholder 5">
            <a:extLst>
              <a:ext uri="{FF2B5EF4-FFF2-40B4-BE49-F238E27FC236}">
                <a16:creationId xmlns:a16="http://schemas.microsoft.com/office/drawing/2014/main" id="{7CD2EEB9-2FE0-451B-BB21-FAC7ACDD89D0}"/>
              </a:ext>
            </a:extLst>
          </p:cNvPr>
          <p:cNvSpPr>
            <a:spLocks noGrp="1"/>
          </p:cNvSpPr>
          <p:nvPr>
            <p:ph type="ftr" sz="quarter" idx="11"/>
          </p:nvPr>
        </p:nvSpPr>
        <p:spPr/>
        <p:txBody>
          <a:bodyPr/>
          <a:lstStyle/>
          <a:p>
            <a:r>
              <a:rPr lang="en-US"/>
              <a:t>Regional Public Owners Analysis</a:t>
            </a:r>
            <a:endParaRPr lang="en-US" dirty="0"/>
          </a:p>
        </p:txBody>
      </p:sp>
      <p:sp>
        <p:nvSpPr>
          <p:cNvPr id="4" name="Date Placeholder 3">
            <a:extLst>
              <a:ext uri="{FF2B5EF4-FFF2-40B4-BE49-F238E27FC236}">
                <a16:creationId xmlns:a16="http://schemas.microsoft.com/office/drawing/2014/main" id="{1B503B23-26D3-4994-8DA7-EEF3CABE3F04}"/>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84FFAE06-225F-437F-A6E7-D1786B5EAC1D}"/>
              </a:ext>
            </a:extLst>
          </p:cNvPr>
          <p:cNvSpPr>
            <a:spLocks noGrp="1"/>
          </p:cNvSpPr>
          <p:nvPr>
            <p:ph type="sldNum" sz="quarter" idx="12"/>
          </p:nvPr>
        </p:nvSpPr>
        <p:spPr/>
        <p:txBody>
          <a:bodyPr/>
          <a:lstStyle/>
          <a:p>
            <a:fld id="{F7C529BD-AA9A-4EE2-8C51-FA114C8F93C5}" type="slidenum">
              <a:rPr lang="en-US" smtClean="0"/>
              <a:pPr/>
              <a:t>4</a:t>
            </a:fld>
            <a:endParaRPr lang="en-US" dirty="0"/>
          </a:p>
        </p:txBody>
      </p:sp>
    </p:spTree>
    <p:extLst>
      <p:ext uri="{BB962C8B-B14F-4D97-AF65-F5344CB8AC3E}">
        <p14:creationId xmlns:p14="http://schemas.microsoft.com/office/powerpoint/2010/main" val="337985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EA14E-998B-49FC-A6CD-088CD4898ACC}"/>
              </a:ext>
            </a:extLst>
          </p:cNvPr>
          <p:cNvSpPr>
            <a:spLocks noGrp="1"/>
          </p:cNvSpPr>
          <p:nvPr>
            <p:ph type="title"/>
          </p:nvPr>
        </p:nvSpPr>
        <p:spPr/>
        <p:txBody>
          <a:bodyPr/>
          <a:lstStyle/>
          <a:p>
            <a:r>
              <a:rPr lang="en-US" dirty="0"/>
              <a:t>Key Findings</a:t>
            </a:r>
          </a:p>
        </p:txBody>
      </p:sp>
      <p:sp>
        <p:nvSpPr>
          <p:cNvPr id="3" name="Content Placeholder 2">
            <a:extLst>
              <a:ext uri="{FF2B5EF4-FFF2-40B4-BE49-F238E27FC236}">
                <a16:creationId xmlns:a16="http://schemas.microsoft.com/office/drawing/2014/main" id="{7AD6EB9A-C8DF-4B2A-9922-F705A594EBE3}"/>
              </a:ext>
            </a:extLst>
          </p:cNvPr>
          <p:cNvSpPr>
            <a:spLocks noGrp="1"/>
          </p:cNvSpPr>
          <p:nvPr>
            <p:ph sz="half" idx="1"/>
          </p:nvPr>
        </p:nvSpPr>
        <p:spPr>
          <a:xfrm>
            <a:off x="628650" y="1244769"/>
            <a:ext cx="7886699" cy="4983588"/>
          </a:xfrm>
        </p:spPr>
        <p:txBody>
          <a:bodyPr>
            <a:noAutofit/>
          </a:bodyPr>
          <a:lstStyle/>
          <a:p>
            <a:pPr>
              <a:lnSpc>
                <a:spcPct val="110000"/>
              </a:lnSpc>
            </a:pPr>
            <a:r>
              <a:rPr lang="en-US" sz="1500" dirty="0"/>
              <a:t>For 2018-2022, the construction industry can expect an average annual region-wide labor shortage of 9.7% for the occupations it will need to execute construction projects. By comparison, the manufacturing industry in King County has less than a 1% annual shortage forecasted for the same time period.</a:t>
            </a:r>
          </a:p>
          <a:p>
            <a:pPr>
              <a:lnSpc>
                <a:spcPct val="110000"/>
              </a:lnSpc>
            </a:pPr>
            <a:r>
              <a:rPr lang="en-US" sz="1500" dirty="0"/>
              <a:t>The number of first-year apprentices increased from 330 in 2009 to 1,940 in 2017. The ratio of first-year apprentices out of total active apprentices increased from 7.5% in 2009 to 57.8% in 2017.</a:t>
            </a:r>
          </a:p>
          <a:p>
            <a:pPr>
              <a:lnSpc>
                <a:spcPct val="110000"/>
              </a:lnSpc>
            </a:pPr>
            <a:r>
              <a:rPr lang="en-US" sz="1500" dirty="0"/>
              <a:t>Out of 3,360 active construction apprentices within King, Snohomish and Pierce counties in 2017, 93.2% are male. </a:t>
            </a:r>
          </a:p>
          <a:p>
            <a:pPr>
              <a:lnSpc>
                <a:spcPct val="110000"/>
              </a:lnSpc>
            </a:pPr>
            <a:r>
              <a:rPr lang="en-US" sz="1500" dirty="0"/>
              <a:t>Construction projects from RPO members will support an estimated 6,700 full-time equivalent (FTE) positions per year through 2022. The top three occupations by demand will be carpenters (1,180 FTEs), heavy and tractor-trailer truck drivers (860 FTEs), and construction laborers (850 FTEs).</a:t>
            </a:r>
          </a:p>
          <a:p>
            <a:pPr>
              <a:lnSpc>
                <a:spcPct val="110000"/>
              </a:lnSpc>
            </a:pPr>
            <a:r>
              <a:rPr lang="en-US" sz="1500" dirty="0"/>
              <a:t>With a 15% apprenticeship utilization rate, apprentices needed by RPO construction projects is projected to be on average 1,000 per year between 2018 to 2022. </a:t>
            </a:r>
          </a:p>
        </p:txBody>
      </p:sp>
      <p:sp>
        <p:nvSpPr>
          <p:cNvPr id="6" name="Footer Placeholder 5">
            <a:extLst>
              <a:ext uri="{FF2B5EF4-FFF2-40B4-BE49-F238E27FC236}">
                <a16:creationId xmlns:a16="http://schemas.microsoft.com/office/drawing/2014/main" id="{E59EB6BE-20FB-4666-B63B-29117822684F}"/>
              </a:ext>
            </a:extLst>
          </p:cNvPr>
          <p:cNvSpPr>
            <a:spLocks noGrp="1"/>
          </p:cNvSpPr>
          <p:nvPr>
            <p:ph type="ftr" sz="quarter" idx="11"/>
          </p:nvPr>
        </p:nvSpPr>
        <p:spPr/>
        <p:txBody>
          <a:bodyPr/>
          <a:lstStyle/>
          <a:p>
            <a:r>
              <a:rPr lang="en-US"/>
              <a:t>Regional Public Owners Analysis</a:t>
            </a:r>
            <a:endParaRPr lang="en-US" dirty="0"/>
          </a:p>
        </p:txBody>
      </p:sp>
      <p:sp>
        <p:nvSpPr>
          <p:cNvPr id="4" name="Date Placeholder 3">
            <a:extLst>
              <a:ext uri="{FF2B5EF4-FFF2-40B4-BE49-F238E27FC236}">
                <a16:creationId xmlns:a16="http://schemas.microsoft.com/office/drawing/2014/main" id="{8BA1ADD8-6B9E-4FFF-8404-0E90ACB5EC0F}"/>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C6D15F07-3C67-442F-AB72-BAE803BF118C}"/>
              </a:ext>
            </a:extLst>
          </p:cNvPr>
          <p:cNvSpPr>
            <a:spLocks noGrp="1"/>
          </p:cNvSpPr>
          <p:nvPr>
            <p:ph type="sldNum" sz="quarter" idx="12"/>
          </p:nvPr>
        </p:nvSpPr>
        <p:spPr/>
        <p:txBody>
          <a:bodyPr/>
          <a:lstStyle/>
          <a:p>
            <a:fld id="{F7C529BD-AA9A-4EE2-8C51-FA114C8F93C5}" type="slidenum">
              <a:rPr lang="en-US" smtClean="0"/>
              <a:pPr/>
              <a:t>5</a:t>
            </a:fld>
            <a:endParaRPr lang="en-US" dirty="0"/>
          </a:p>
        </p:txBody>
      </p:sp>
    </p:spTree>
    <p:extLst>
      <p:ext uri="{BB962C8B-B14F-4D97-AF65-F5344CB8AC3E}">
        <p14:creationId xmlns:p14="http://schemas.microsoft.com/office/powerpoint/2010/main" val="83036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B536E4D-3D11-4A4A-B39C-177A85B7674D}"/>
              </a:ext>
            </a:extLst>
          </p:cNvPr>
          <p:cNvSpPr>
            <a:spLocks noGrp="1"/>
          </p:cNvSpPr>
          <p:nvPr>
            <p:ph type="title"/>
          </p:nvPr>
        </p:nvSpPr>
        <p:spPr/>
        <p:txBody>
          <a:bodyPr/>
          <a:lstStyle/>
          <a:p>
            <a:r>
              <a:rPr lang="en-US" dirty="0"/>
              <a:t>Tri-County Construction Forecast</a:t>
            </a:r>
          </a:p>
        </p:txBody>
      </p:sp>
    </p:spTree>
    <p:extLst>
      <p:ext uri="{BB962C8B-B14F-4D97-AF65-F5344CB8AC3E}">
        <p14:creationId xmlns:p14="http://schemas.microsoft.com/office/powerpoint/2010/main" val="796926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8A933-239C-4E15-889F-07ADF0967818}"/>
              </a:ext>
            </a:extLst>
          </p:cNvPr>
          <p:cNvSpPr>
            <a:spLocks noGrp="1"/>
          </p:cNvSpPr>
          <p:nvPr>
            <p:ph type="title"/>
          </p:nvPr>
        </p:nvSpPr>
        <p:spPr>
          <a:xfrm>
            <a:off x="628650" y="395607"/>
            <a:ext cx="7886700" cy="541654"/>
          </a:xfrm>
        </p:spPr>
        <p:txBody>
          <a:bodyPr/>
          <a:lstStyle/>
          <a:p>
            <a:r>
              <a:rPr lang="en-US" sz="3000" dirty="0"/>
              <a:t>Projected Construction Spending </a:t>
            </a:r>
            <a:br>
              <a:rPr lang="en-US" sz="3000" dirty="0"/>
            </a:br>
            <a:r>
              <a:rPr lang="en-US" sz="2000" dirty="0"/>
              <a:t>Tri-county Region</a:t>
            </a:r>
          </a:p>
        </p:txBody>
      </p:sp>
      <p:sp>
        <p:nvSpPr>
          <p:cNvPr id="6" name="Footer Placeholder 5">
            <a:extLst>
              <a:ext uri="{FF2B5EF4-FFF2-40B4-BE49-F238E27FC236}">
                <a16:creationId xmlns:a16="http://schemas.microsoft.com/office/drawing/2014/main" id="{7B064C85-9745-4F36-A1BC-E5D50410F0C9}"/>
              </a:ext>
            </a:extLst>
          </p:cNvPr>
          <p:cNvSpPr>
            <a:spLocks noGrp="1"/>
          </p:cNvSpPr>
          <p:nvPr>
            <p:ph type="ftr" sz="quarter" idx="11"/>
          </p:nvPr>
        </p:nvSpPr>
        <p:spPr/>
        <p:txBody>
          <a:bodyPr/>
          <a:lstStyle/>
          <a:p>
            <a:r>
              <a:rPr lang="en-US"/>
              <a:t>Regional Public Owners Analysis</a:t>
            </a:r>
            <a:endParaRPr lang="en-US" dirty="0"/>
          </a:p>
        </p:txBody>
      </p:sp>
      <p:sp>
        <p:nvSpPr>
          <p:cNvPr id="8" name="Content Placeholder 3">
            <a:extLst>
              <a:ext uri="{FF2B5EF4-FFF2-40B4-BE49-F238E27FC236}">
                <a16:creationId xmlns:a16="http://schemas.microsoft.com/office/drawing/2014/main" id="{02F7222D-476B-4802-B20B-91E24A562074}"/>
              </a:ext>
            </a:extLst>
          </p:cNvPr>
          <p:cNvSpPr txBox="1">
            <a:spLocks/>
          </p:cNvSpPr>
          <p:nvPr/>
        </p:nvSpPr>
        <p:spPr>
          <a:xfrm>
            <a:off x="942430" y="4434674"/>
            <a:ext cx="6890930" cy="355585"/>
          </a:xfrm>
          <a:prstGeom prst="rect">
            <a:avLst/>
          </a:prstGeom>
          <a:noFill/>
        </p:spPr>
        <p:txBody>
          <a:bodyPr vert="horz" lIns="91440" tIns="45720" rIns="91440" bIns="4572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buNone/>
            </a:pPr>
            <a:r>
              <a:rPr lang="en-US" sz="1100" dirty="0">
                <a:solidFill>
                  <a:schemeClr val="tx1">
                    <a:lumMod val="50000"/>
                    <a:lumOff val="50000"/>
                  </a:schemeClr>
                </a:solidFill>
                <a:latin typeface="Century Gothic" panose="020B0502020202020204" pitchFamily="34" charset="0"/>
              </a:rPr>
              <a:t>Sources: Conway Pederson Economics, 2017; Puget Sound Regional Council, 2017; Washington State Employment Security Department, 2016; Community Attributes Inc., 2018. </a:t>
            </a:r>
          </a:p>
        </p:txBody>
      </p:sp>
      <p:sp>
        <p:nvSpPr>
          <p:cNvPr id="9" name="Content Placeholder 3">
            <a:extLst>
              <a:ext uri="{FF2B5EF4-FFF2-40B4-BE49-F238E27FC236}">
                <a16:creationId xmlns:a16="http://schemas.microsoft.com/office/drawing/2014/main" id="{C6DBF495-D4C6-4E80-B988-8C10C594793D}"/>
              </a:ext>
            </a:extLst>
          </p:cNvPr>
          <p:cNvSpPr txBox="1">
            <a:spLocks/>
          </p:cNvSpPr>
          <p:nvPr/>
        </p:nvSpPr>
        <p:spPr>
          <a:xfrm>
            <a:off x="889686" y="4935050"/>
            <a:ext cx="7625664" cy="1257406"/>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dirty="0"/>
              <a:t>Construction spending is predominately from the private sector. From 2018 to 2022, on average 95.1% of total construction spending is expected to come from private and other public (non-RPO) sources.</a:t>
            </a:r>
          </a:p>
          <a:p>
            <a:pPr>
              <a:lnSpc>
                <a:spcPct val="100000"/>
              </a:lnSpc>
            </a:pPr>
            <a:r>
              <a:rPr lang="en-US" sz="2400" dirty="0"/>
              <a:t>RPO members can expect </a:t>
            </a:r>
            <a:r>
              <a:rPr lang="en-US" altLang="zh-CN" sz="2400" dirty="0"/>
              <a:t>strong labor force </a:t>
            </a:r>
            <a:r>
              <a:rPr lang="en-US" sz="2400" dirty="0"/>
              <a:t>competition for construction workers.</a:t>
            </a:r>
          </a:p>
          <a:p>
            <a:endParaRPr lang="en-US" dirty="0"/>
          </a:p>
        </p:txBody>
      </p:sp>
      <p:sp>
        <p:nvSpPr>
          <p:cNvPr id="3" name="Date Placeholder 2">
            <a:extLst>
              <a:ext uri="{FF2B5EF4-FFF2-40B4-BE49-F238E27FC236}">
                <a16:creationId xmlns:a16="http://schemas.microsoft.com/office/drawing/2014/main" id="{B32E6650-B6C8-418C-B2E7-256C8A69C393}"/>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2E08FAA8-9591-4D7E-8977-D0C829B8F712}"/>
              </a:ext>
            </a:extLst>
          </p:cNvPr>
          <p:cNvSpPr>
            <a:spLocks noGrp="1"/>
          </p:cNvSpPr>
          <p:nvPr>
            <p:ph type="sldNum" sz="quarter" idx="12"/>
          </p:nvPr>
        </p:nvSpPr>
        <p:spPr/>
        <p:txBody>
          <a:bodyPr/>
          <a:lstStyle/>
          <a:p>
            <a:fld id="{F7C529BD-AA9A-4EE2-8C51-FA114C8F93C5}" type="slidenum">
              <a:rPr lang="en-US" smtClean="0"/>
              <a:pPr/>
              <a:t>7</a:t>
            </a:fld>
            <a:endParaRPr lang="en-US" dirty="0"/>
          </a:p>
        </p:txBody>
      </p:sp>
      <p:pic>
        <p:nvPicPr>
          <p:cNvPr id="7" name="Picture 6">
            <a:extLst>
              <a:ext uri="{FF2B5EF4-FFF2-40B4-BE49-F238E27FC236}">
                <a16:creationId xmlns:a16="http://schemas.microsoft.com/office/drawing/2014/main" id="{71EE59AD-58AA-4389-8E80-0EDBF48D058E}"/>
              </a:ext>
            </a:extLst>
          </p:cNvPr>
          <p:cNvPicPr>
            <a:picLocks noChangeAspect="1"/>
          </p:cNvPicPr>
          <p:nvPr/>
        </p:nvPicPr>
        <p:blipFill>
          <a:blip r:embed="rId2"/>
          <a:stretch>
            <a:fillRect/>
          </a:stretch>
        </p:blipFill>
        <p:spPr>
          <a:xfrm>
            <a:off x="577670" y="1110299"/>
            <a:ext cx="7937680" cy="3151905"/>
          </a:xfrm>
          <a:prstGeom prst="rect">
            <a:avLst/>
          </a:prstGeom>
        </p:spPr>
      </p:pic>
    </p:spTree>
    <p:extLst>
      <p:ext uri="{BB962C8B-B14F-4D97-AF65-F5344CB8AC3E}">
        <p14:creationId xmlns:p14="http://schemas.microsoft.com/office/powerpoint/2010/main" val="230410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D4E3D-AF09-4FCC-8C36-C40A2DBBAACD}"/>
              </a:ext>
            </a:extLst>
          </p:cNvPr>
          <p:cNvSpPr>
            <a:spLocks noGrp="1"/>
          </p:cNvSpPr>
          <p:nvPr>
            <p:ph type="title"/>
          </p:nvPr>
        </p:nvSpPr>
        <p:spPr/>
        <p:txBody>
          <a:bodyPr/>
          <a:lstStyle/>
          <a:p>
            <a:r>
              <a:rPr lang="en-US" sz="2800" dirty="0"/>
              <a:t>Projected Construction Supply and Demand</a:t>
            </a:r>
            <a:br>
              <a:rPr lang="en-US" sz="3000" dirty="0"/>
            </a:br>
            <a:r>
              <a:rPr lang="en-US" sz="2000" dirty="0"/>
              <a:t>Tri-county Region</a:t>
            </a:r>
            <a:endParaRPr lang="en-US" sz="3000" dirty="0"/>
          </a:p>
        </p:txBody>
      </p:sp>
      <p:sp>
        <p:nvSpPr>
          <p:cNvPr id="4" name="Content Placeholder 3">
            <a:extLst>
              <a:ext uri="{FF2B5EF4-FFF2-40B4-BE49-F238E27FC236}">
                <a16:creationId xmlns:a16="http://schemas.microsoft.com/office/drawing/2014/main" id="{DD4A6C15-78AD-40F9-99F4-DF56C00DDABE}"/>
              </a:ext>
            </a:extLst>
          </p:cNvPr>
          <p:cNvSpPr>
            <a:spLocks noGrp="1"/>
          </p:cNvSpPr>
          <p:nvPr>
            <p:ph sz="half" idx="2"/>
          </p:nvPr>
        </p:nvSpPr>
        <p:spPr>
          <a:xfrm>
            <a:off x="889686" y="4767534"/>
            <a:ext cx="7625664" cy="1355474"/>
          </a:xfrm>
        </p:spPr>
        <p:txBody>
          <a:bodyPr>
            <a:normAutofit fontScale="62500" lnSpcReduction="20000"/>
          </a:bodyPr>
          <a:lstStyle/>
          <a:p>
            <a:pPr>
              <a:lnSpc>
                <a:spcPct val="100000"/>
              </a:lnSpc>
            </a:pPr>
            <a:r>
              <a:rPr lang="en-US" sz="2400" dirty="0"/>
              <a:t>The construction industry in King, Pierce and Snohomish counties is projected to reach 132,900 jobs in 2018 and grow at 1.6% per year through 2022. </a:t>
            </a:r>
          </a:p>
          <a:p>
            <a:pPr>
              <a:lnSpc>
                <a:spcPct val="100000"/>
              </a:lnSpc>
            </a:pPr>
            <a:r>
              <a:rPr lang="en-US" sz="2400" dirty="0"/>
              <a:t>In 2018, an estimated 125,300 jobs in the construction industry will be filled by workers living in King, Pierce and Snohomish counties. The supply within the Tri-County is expected to grow at a 1.2% compound annual growth rate (CAGR) through 2022. </a:t>
            </a:r>
          </a:p>
          <a:p>
            <a:endParaRPr lang="en-US" dirty="0"/>
          </a:p>
        </p:txBody>
      </p:sp>
      <p:sp>
        <p:nvSpPr>
          <p:cNvPr id="6" name="Footer Placeholder 5">
            <a:extLst>
              <a:ext uri="{FF2B5EF4-FFF2-40B4-BE49-F238E27FC236}">
                <a16:creationId xmlns:a16="http://schemas.microsoft.com/office/drawing/2014/main" id="{088D734E-489A-4AEA-866C-CFB402E534A3}"/>
              </a:ext>
            </a:extLst>
          </p:cNvPr>
          <p:cNvSpPr>
            <a:spLocks noGrp="1"/>
          </p:cNvSpPr>
          <p:nvPr>
            <p:ph type="ftr" sz="quarter" idx="11"/>
          </p:nvPr>
        </p:nvSpPr>
        <p:spPr/>
        <p:txBody>
          <a:bodyPr/>
          <a:lstStyle/>
          <a:p>
            <a:r>
              <a:rPr lang="en-US"/>
              <a:t>Regional Public Owners Analysis</a:t>
            </a:r>
            <a:endParaRPr lang="en-US" dirty="0"/>
          </a:p>
        </p:txBody>
      </p:sp>
      <p:pic>
        <p:nvPicPr>
          <p:cNvPr id="9" name="Picture 8">
            <a:extLst>
              <a:ext uri="{FF2B5EF4-FFF2-40B4-BE49-F238E27FC236}">
                <a16:creationId xmlns:a16="http://schemas.microsoft.com/office/drawing/2014/main" id="{0688BE9A-5E02-41C5-BC9D-2A09E8FFB5B8}"/>
              </a:ext>
            </a:extLst>
          </p:cNvPr>
          <p:cNvPicPr>
            <a:picLocks noChangeAspect="1"/>
          </p:cNvPicPr>
          <p:nvPr/>
        </p:nvPicPr>
        <p:blipFill>
          <a:blip r:embed="rId2"/>
          <a:stretch>
            <a:fillRect/>
          </a:stretch>
        </p:blipFill>
        <p:spPr>
          <a:xfrm>
            <a:off x="796902" y="4286314"/>
            <a:ext cx="7529213" cy="426757"/>
          </a:xfrm>
          <a:prstGeom prst="rect">
            <a:avLst/>
          </a:prstGeom>
        </p:spPr>
      </p:pic>
      <p:pic>
        <p:nvPicPr>
          <p:cNvPr id="11" name="Picture 10">
            <a:extLst>
              <a:ext uri="{FF2B5EF4-FFF2-40B4-BE49-F238E27FC236}">
                <a16:creationId xmlns:a16="http://schemas.microsoft.com/office/drawing/2014/main" id="{8307D944-A959-4798-9462-01260ABE8065}"/>
              </a:ext>
            </a:extLst>
          </p:cNvPr>
          <p:cNvPicPr>
            <a:picLocks noChangeAspect="1"/>
          </p:cNvPicPr>
          <p:nvPr/>
        </p:nvPicPr>
        <p:blipFill>
          <a:blip r:embed="rId3"/>
          <a:stretch>
            <a:fillRect/>
          </a:stretch>
        </p:blipFill>
        <p:spPr>
          <a:xfrm>
            <a:off x="638635" y="1090784"/>
            <a:ext cx="7876715" cy="3103133"/>
          </a:xfrm>
          <a:prstGeom prst="rect">
            <a:avLst/>
          </a:prstGeom>
        </p:spPr>
      </p:pic>
      <p:sp>
        <p:nvSpPr>
          <p:cNvPr id="3" name="Date Placeholder 2">
            <a:extLst>
              <a:ext uri="{FF2B5EF4-FFF2-40B4-BE49-F238E27FC236}">
                <a16:creationId xmlns:a16="http://schemas.microsoft.com/office/drawing/2014/main" id="{00AE33E9-1555-4470-920D-773B54F7BAAA}"/>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F7129592-E101-42CB-9CA5-EAFB2638BA25}"/>
              </a:ext>
            </a:extLst>
          </p:cNvPr>
          <p:cNvSpPr>
            <a:spLocks noGrp="1"/>
          </p:cNvSpPr>
          <p:nvPr>
            <p:ph type="sldNum" sz="quarter" idx="12"/>
          </p:nvPr>
        </p:nvSpPr>
        <p:spPr/>
        <p:txBody>
          <a:bodyPr/>
          <a:lstStyle/>
          <a:p>
            <a:fld id="{F7C529BD-AA9A-4EE2-8C51-FA114C8F93C5}" type="slidenum">
              <a:rPr lang="en-US" smtClean="0"/>
              <a:pPr/>
              <a:t>8</a:t>
            </a:fld>
            <a:endParaRPr lang="en-US" dirty="0"/>
          </a:p>
        </p:txBody>
      </p:sp>
    </p:spTree>
    <p:extLst>
      <p:ext uri="{BB962C8B-B14F-4D97-AF65-F5344CB8AC3E}">
        <p14:creationId xmlns:p14="http://schemas.microsoft.com/office/powerpoint/2010/main" val="2177205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F6B21-3D30-4DFA-B0A2-FDED4A075038}"/>
              </a:ext>
            </a:extLst>
          </p:cNvPr>
          <p:cNvSpPr>
            <a:spLocks noGrp="1"/>
          </p:cNvSpPr>
          <p:nvPr>
            <p:ph type="title"/>
          </p:nvPr>
        </p:nvSpPr>
        <p:spPr/>
        <p:txBody>
          <a:bodyPr/>
          <a:lstStyle/>
          <a:p>
            <a:r>
              <a:rPr lang="en-US" sz="3000" dirty="0"/>
              <a:t>Active Construction Apprenticeship</a:t>
            </a:r>
            <a:br>
              <a:rPr lang="en-US" dirty="0"/>
            </a:br>
            <a:r>
              <a:rPr lang="en-US" sz="2000" dirty="0"/>
              <a:t>Tri-County Region</a:t>
            </a:r>
            <a:endParaRPr lang="en-US" dirty="0"/>
          </a:p>
        </p:txBody>
      </p:sp>
      <p:sp>
        <p:nvSpPr>
          <p:cNvPr id="6" name="Footer Placeholder 5">
            <a:extLst>
              <a:ext uri="{FF2B5EF4-FFF2-40B4-BE49-F238E27FC236}">
                <a16:creationId xmlns:a16="http://schemas.microsoft.com/office/drawing/2014/main" id="{5D3CBC7A-9CFB-4248-9B84-CE481C341222}"/>
              </a:ext>
            </a:extLst>
          </p:cNvPr>
          <p:cNvSpPr>
            <a:spLocks noGrp="1"/>
          </p:cNvSpPr>
          <p:nvPr>
            <p:ph type="ftr" sz="quarter" idx="11"/>
          </p:nvPr>
        </p:nvSpPr>
        <p:spPr/>
        <p:txBody>
          <a:bodyPr/>
          <a:lstStyle/>
          <a:p>
            <a:r>
              <a:rPr lang="en-US"/>
              <a:t>Regional Public Owners Analysis</a:t>
            </a:r>
            <a:endParaRPr lang="en-US" dirty="0"/>
          </a:p>
        </p:txBody>
      </p:sp>
      <p:sp>
        <p:nvSpPr>
          <p:cNvPr id="9" name="Content Placeholder 3">
            <a:extLst>
              <a:ext uri="{FF2B5EF4-FFF2-40B4-BE49-F238E27FC236}">
                <a16:creationId xmlns:a16="http://schemas.microsoft.com/office/drawing/2014/main" id="{39105730-FA46-4BC2-8940-FF5553F2A8B2}"/>
              </a:ext>
            </a:extLst>
          </p:cNvPr>
          <p:cNvSpPr txBox="1">
            <a:spLocks noGrp="1"/>
          </p:cNvSpPr>
          <p:nvPr>
            <p:ph sz="half" idx="2"/>
          </p:nvPr>
        </p:nvSpPr>
        <p:spPr>
          <a:xfrm>
            <a:off x="685800" y="4738521"/>
            <a:ext cx="7886700" cy="439681"/>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tx1"/>
                </a:solidFill>
                <a:latin typeface="Segoe UI" panose="020B0502040204020203" pitchFamily="34" charset="0"/>
                <a:ea typeface="Verdana" panose="020B0604030504040204"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Segoe UI" panose="020B0502040204020203" pitchFamily="34" charset="0"/>
                <a:ea typeface="Verdana" panose="020B0604030504040204"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Verdana" panose="020B0604030504040204"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Verdana" panose="020B0604030504040204"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000" dirty="0">
                <a:solidFill>
                  <a:schemeClr val="tx1">
                    <a:lumMod val="50000"/>
                    <a:lumOff val="50000"/>
                  </a:schemeClr>
                </a:solidFill>
              </a:rPr>
              <a:t>Sources: Washington State Labor &amp; Industries Department, 2018; Community Attributes Inc., 2018. </a:t>
            </a:r>
          </a:p>
        </p:txBody>
      </p:sp>
      <p:pic>
        <p:nvPicPr>
          <p:cNvPr id="3" name="Picture 2">
            <a:extLst>
              <a:ext uri="{FF2B5EF4-FFF2-40B4-BE49-F238E27FC236}">
                <a16:creationId xmlns:a16="http://schemas.microsoft.com/office/drawing/2014/main" id="{CC083A1E-C60F-4502-9DFA-403A693FB82D}"/>
              </a:ext>
            </a:extLst>
          </p:cNvPr>
          <p:cNvPicPr>
            <a:picLocks noChangeAspect="1"/>
          </p:cNvPicPr>
          <p:nvPr/>
        </p:nvPicPr>
        <p:blipFill>
          <a:blip r:embed="rId2"/>
          <a:stretch>
            <a:fillRect/>
          </a:stretch>
        </p:blipFill>
        <p:spPr>
          <a:xfrm>
            <a:off x="494269" y="1168660"/>
            <a:ext cx="7752319" cy="3583814"/>
          </a:xfrm>
          <a:prstGeom prst="rect">
            <a:avLst/>
          </a:prstGeom>
        </p:spPr>
      </p:pic>
      <p:sp>
        <p:nvSpPr>
          <p:cNvPr id="10" name="Content Placeholder 3">
            <a:extLst>
              <a:ext uri="{FF2B5EF4-FFF2-40B4-BE49-F238E27FC236}">
                <a16:creationId xmlns:a16="http://schemas.microsoft.com/office/drawing/2014/main" id="{87C28C94-5616-4BDE-99AA-EFEA93402B2A}"/>
              </a:ext>
            </a:extLst>
          </p:cNvPr>
          <p:cNvSpPr txBox="1">
            <a:spLocks/>
          </p:cNvSpPr>
          <p:nvPr/>
        </p:nvSpPr>
        <p:spPr>
          <a:xfrm>
            <a:off x="889686" y="5002206"/>
            <a:ext cx="7625664" cy="1266456"/>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dirty="0"/>
              <a:t>The number of active construction apprentices reached a peak of 4,750 in 2008. Due to the recession in 2008-2009, the number decreased to recent low of 2,610 in 2013 and then recovered back to 3,360 in 2017.</a:t>
            </a:r>
          </a:p>
          <a:p>
            <a:pPr>
              <a:lnSpc>
                <a:spcPct val="100000"/>
              </a:lnSpc>
            </a:pPr>
            <a:r>
              <a:rPr lang="en-US" sz="2400" dirty="0"/>
              <a:t>The ratio of first-year apprentices out of total active apprentices increased from 7.5% in 2009 to 57.8% in 2017. In 2017, out of a total of 3,360 active apprentices, 1,940 were first-year apprentices. </a:t>
            </a:r>
          </a:p>
          <a:p>
            <a:endParaRPr lang="en-US" dirty="0"/>
          </a:p>
        </p:txBody>
      </p:sp>
      <p:sp>
        <p:nvSpPr>
          <p:cNvPr id="4" name="Date Placeholder 3">
            <a:extLst>
              <a:ext uri="{FF2B5EF4-FFF2-40B4-BE49-F238E27FC236}">
                <a16:creationId xmlns:a16="http://schemas.microsoft.com/office/drawing/2014/main" id="{2798DFD0-03AD-4E74-9906-4B7C6D251E5D}"/>
              </a:ext>
            </a:extLst>
          </p:cNvPr>
          <p:cNvSpPr>
            <a:spLocks noGrp="1"/>
          </p:cNvSpPr>
          <p:nvPr>
            <p:ph type="dt" sz="half" idx="10"/>
          </p:nvPr>
        </p:nvSpPr>
        <p:spPr/>
        <p:txBody>
          <a:bodyPr/>
          <a:lstStyle/>
          <a:p>
            <a:r>
              <a:rPr lang="en-US"/>
              <a:t>August 2, 2018</a:t>
            </a:r>
            <a:endParaRPr lang="en-US" dirty="0"/>
          </a:p>
        </p:txBody>
      </p:sp>
      <p:sp>
        <p:nvSpPr>
          <p:cNvPr id="5" name="Slide Number Placeholder 4">
            <a:extLst>
              <a:ext uri="{FF2B5EF4-FFF2-40B4-BE49-F238E27FC236}">
                <a16:creationId xmlns:a16="http://schemas.microsoft.com/office/drawing/2014/main" id="{3062DCF1-C8A3-4D00-A468-74EB0D5D7915}"/>
              </a:ext>
            </a:extLst>
          </p:cNvPr>
          <p:cNvSpPr>
            <a:spLocks noGrp="1"/>
          </p:cNvSpPr>
          <p:nvPr>
            <p:ph type="sldNum" sz="quarter" idx="12"/>
          </p:nvPr>
        </p:nvSpPr>
        <p:spPr/>
        <p:txBody>
          <a:bodyPr/>
          <a:lstStyle/>
          <a:p>
            <a:fld id="{F7C529BD-AA9A-4EE2-8C51-FA114C8F93C5}" type="slidenum">
              <a:rPr lang="en-US" smtClean="0"/>
              <a:pPr/>
              <a:t>9</a:t>
            </a:fld>
            <a:endParaRPr lang="en-US" dirty="0"/>
          </a:p>
        </p:txBody>
      </p:sp>
    </p:spTree>
    <p:extLst>
      <p:ext uri="{BB962C8B-B14F-4D97-AF65-F5344CB8AC3E}">
        <p14:creationId xmlns:p14="http://schemas.microsoft.com/office/powerpoint/2010/main" val="2635037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11BD6A30996240A300C42383C61B29" ma:contentTypeVersion="2" ma:contentTypeDescription="Create a new document." ma:contentTypeScope="" ma:versionID="89bc111f4951d17cdc6c110dd466a029">
  <xsd:schema xmlns:xsd="http://www.w3.org/2001/XMLSchema" xmlns:xs="http://www.w3.org/2001/XMLSchema" xmlns:p="http://schemas.microsoft.com/office/2006/metadata/properties" xmlns:ns2="999f3c50-b64f-4826-9d0a-f76cb013bbc0" targetNamespace="http://schemas.microsoft.com/office/2006/metadata/properties" ma:root="true" ma:fieldsID="0e85ecd1f18e239c9c00b582ae772e36" ns2:_="">
    <xsd:import namespace="999f3c50-b64f-4826-9d0a-f76cb013bbc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f3c50-b64f-4826-9d0a-f76cb013bbc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840292-3562-462C-AB3E-0226138C35B0}">
  <ds:schemaRefs>
    <ds:schemaRef ds:uri="http://schemas.microsoft.com/sharepoint/v3/contenttype/forms"/>
  </ds:schemaRefs>
</ds:datastoreItem>
</file>

<file path=customXml/itemProps2.xml><?xml version="1.0" encoding="utf-8"?>
<ds:datastoreItem xmlns:ds="http://schemas.openxmlformats.org/officeDocument/2006/customXml" ds:itemID="{E1232B26-C4DB-4856-8999-F5D250901B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f3c50-b64f-4826-9d0a-f76cb013bb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B2116C-27D1-4576-9B6A-C172796C1BBE}">
  <ds:schemaRefs>
    <ds:schemaRef ds:uri="http://purl.org/dc/elements/1.1/"/>
    <ds:schemaRef ds:uri="http://schemas.microsoft.com/office/2006/metadata/properties"/>
    <ds:schemaRef ds:uri="http://purl.org/dc/terms/"/>
    <ds:schemaRef ds:uri="999f3c50-b64f-4826-9d0a-f76cb013bbc0"/>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29364</TotalTime>
  <Words>2638</Words>
  <Application>Microsoft Office PowerPoint</Application>
  <PresentationFormat>On-screen Show (4:3)</PresentationFormat>
  <Paragraphs>220</Paragraphs>
  <Slides>34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等线</vt:lpstr>
      <vt:lpstr>等线 Light</vt:lpstr>
      <vt:lpstr>Arial</vt:lpstr>
      <vt:lpstr>Calibri</vt:lpstr>
      <vt:lpstr>Century Gothic</vt:lpstr>
      <vt:lpstr>Courier New</vt:lpstr>
      <vt:lpstr>Segoe UI</vt:lpstr>
      <vt:lpstr>Segoe UI Light</vt:lpstr>
      <vt:lpstr>Verdana</vt:lpstr>
      <vt:lpstr>Office Theme</vt:lpstr>
      <vt:lpstr>Regional Public Owners Construction Workforce Analysis FINAL REPORT  August 2, 2018</vt:lpstr>
      <vt:lpstr>Outline</vt:lpstr>
      <vt:lpstr>Terms and Concepts </vt:lpstr>
      <vt:lpstr>Data Sources and Challenges</vt:lpstr>
      <vt:lpstr>Key Findings</vt:lpstr>
      <vt:lpstr>Tri-County Construction Forecast</vt:lpstr>
      <vt:lpstr>Projected Construction Spending  Tri-county Region</vt:lpstr>
      <vt:lpstr>Projected Construction Supply and Demand Tri-county Region</vt:lpstr>
      <vt:lpstr>Active Construction Apprenticeship Tri-County Region</vt:lpstr>
      <vt:lpstr>Active Construction Apprenticeship Tri-County Region</vt:lpstr>
      <vt:lpstr>Active Construction Apprenticeship Tri-County Region</vt:lpstr>
      <vt:lpstr>Active Apprenticeship Projections Tri-County Region</vt:lpstr>
      <vt:lpstr>First-Year Apprenticeship Projections Tri-County Region</vt:lpstr>
      <vt:lpstr>Apprenticeship Completion Projections Tri-County Region</vt:lpstr>
      <vt:lpstr>RPO Construction Supply and Demand</vt:lpstr>
      <vt:lpstr>Projected Construction Spending  RPO 2018-2022</vt:lpstr>
      <vt:lpstr>Projected Construction Employment Demand, RPO 2018-2022</vt:lpstr>
      <vt:lpstr>Projected Construction Occupational Demand, RPO 2018-2022</vt:lpstr>
      <vt:lpstr>Projected Construction Occupational Demand, RPO 2018-2022</vt:lpstr>
      <vt:lpstr>Projected Construction Occupational Demand, RPO 2018-2022</vt:lpstr>
      <vt:lpstr>Projected Construction Apprenticeship Demand, RPO 2018-2022, based on 15% utilization rate</vt:lpstr>
      <vt:lpstr>Projected Residence of Construction Workers City of Seattle, Based on City Priority Hire Zip Code List, 2017 – 2022</vt:lpstr>
      <vt:lpstr>Projected Residence of Construction Workers City of Seattle, Based on City Priority Hire Zip Code List, 2017 – 2022 (Continued)</vt:lpstr>
      <vt:lpstr>Projected Residence of Construction Workers King County, Based on County Priority Hire Zip Code List, 2017 – 2022</vt:lpstr>
      <vt:lpstr>Projected Residence of Construction Workers King County, Based on County Priority Hire Zip Code List, 2017 – 2022 (Continued)</vt:lpstr>
      <vt:lpstr>Appendix</vt:lpstr>
      <vt:lpstr>Appendix</vt:lpstr>
      <vt:lpstr>Appendix Key Modeling Assumptions</vt:lpstr>
      <vt:lpstr>Appendix Methodology</vt:lpstr>
      <vt:lpstr>Appendix Methodology</vt:lpstr>
      <vt:lpstr>Projected Construction Occupational Demand, RPO 2018-2022</vt:lpstr>
      <vt:lpstr>Projected Construction Occupational Demand, RPO 2018-2022 (Continued)</vt:lpstr>
      <vt:lpstr>Projected Construction Apprenticeship Demand, RPO 2018-2022</vt:lpstr>
      <vt:lpstr>Projected Construction Apprenticeship Demand, RPO 2018-2022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Transportation Committee Pilotage Best Practices Review</dc:title>
  <dc:creator>Spencer Cohen</dc:creator>
  <cp:lastModifiedBy>Spencer Cohen</cp:lastModifiedBy>
  <cp:revision>424</cp:revision>
  <cp:lastPrinted>2018-05-14T21:04:18Z</cp:lastPrinted>
  <dcterms:modified xsi:type="dcterms:W3CDTF">2018-08-09T21:06:51Z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0x0101001911BD6A30996240A300C42383C61B29</vt:lpwstr>
  </property>
</Properties>
</file>