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9" r:id="rId2"/>
    <p:sldId id="269" r:id="rId3"/>
    <p:sldId id="270" r:id="rId4"/>
    <p:sldId id="271" r:id="rId5"/>
    <p:sldId id="272" r:id="rId6"/>
    <p:sldId id="274" r:id="rId7"/>
    <p:sldId id="275" r:id="rId8"/>
    <p:sldId id="276" r:id="rId9"/>
    <p:sldId id="277" r:id="rId10"/>
    <p:sldId id="278" r:id="rId11"/>
    <p:sldId id="2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7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BD41C-8EE1-4D52-A52E-457BAD1E16B1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B76BF-44E2-4162-8FFC-8B218CFC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73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Priority Hire Requirements</a:t>
            </a:r>
          </a:p>
          <a:p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Cedar Hill Regional Landfill Area 8 &amp; 7 Closure project: Journey Level 10%; Apprentice 5%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Sunset &amp; </a:t>
            </a:r>
            <a:r>
              <a:rPr lang="en-US" baseline="0" dirty="0" err="1" smtClean="0"/>
              <a:t>Heathfield</a:t>
            </a:r>
            <a:r>
              <a:rPr lang="en-US" baseline="0" dirty="0" smtClean="0"/>
              <a:t> project: Journey Level 10%; Apprentice 5%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Georgetown Wet Weather Treatment Station Project: Demolition Remediation and Site Preparation Phase (Phase 1): Journey Level 10%; Apprentice 5%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Georgetown Wet Weather Treatment Station Project: Treatment Station (Phase 2): Journey Level 12%; Apprentice 5% - UPCOMING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C8BC2-6F73-4CBE-A3E4-4ABF249A57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92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2352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466D-A827-4275-8990-4B943DC74F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C626-E175-4F2B-8C5A-39190C53A3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39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2DAD-C38A-4E35-B1C9-9E69C2270DD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C626-E175-4F2B-8C5A-39190C53A3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18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918E-F372-47B8-9776-59643B81E3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C626-E175-4F2B-8C5A-39190C53A3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8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E436-9B9C-45BC-97EA-A7BF72340C1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C626-E175-4F2B-8C5A-39190C53A3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70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707C-957F-4FB3-8CFA-C94A4BEACD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C626-E175-4F2B-8C5A-39190C53A3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5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4240-0393-4FD0-BD9C-CFFF91F6D6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C626-E175-4F2B-8C5A-39190C53A3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338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247F-4E5B-4AF9-8179-C18968A24A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C626-E175-4F2B-8C5A-39190C53A3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01A2-B8C7-48B3-8345-ED76CEE5BC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C626-E175-4F2B-8C5A-39190C53A3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43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77BE-4F70-40B7-BA53-183D095F887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C626-E175-4F2B-8C5A-39190C53A3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99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A4C4-A4E5-449A-B252-D6494397FCB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C626-E175-4F2B-8C5A-39190C53A3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57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AF565-675F-4C1B-8253-D920832C2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5C626-E175-4F2B-8C5A-39190C53A3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8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kealoha@kingcounty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12192000" cy="2095825"/>
            <a:chOff x="0" y="0"/>
            <a:chExt cx="12192000" cy="2095825"/>
          </a:xfrm>
          <a:solidFill>
            <a:srgbClr val="367249"/>
          </a:solidFill>
          <a:effectLst>
            <a:outerShdw blurRad="292100" dist="139700" dir="2700000" algn="tl" rotWithShape="0">
              <a:prstClr val="black">
                <a:alpha val="60000"/>
              </a:prstClr>
            </a:outerShdw>
          </a:effectLst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158525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367249"/>
                </a:solidFill>
              </a:endParaRPr>
            </a:p>
          </p:txBody>
        </p:sp>
        <p:sp>
          <p:nvSpPr>
            <p:cNvPr id="13" name="Isosceles Triangle 12"/>
            <p:cNvSpPr/>
            <p:nvPr/>
          </p:nvSpPr>
          <p:spPr>
            <a:xfrm rot="10800000">
              <a:off x="2019909" y="1348188"/>
              <a:ext cx="1110153" cy="74763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367249"/>
                </a:solidFill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796" y="522312"/>
            <a:ext cx="2982844" cy="65723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53792" y="1468218"/>
            <a:ext cx="11410682" cy="35416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800" dirty="0" smtClean="0">
              <a:solidFill>
                <a:schemeClr val="accent1">
                  <a:lumMod val="75000"/>
                </a:schemeClr>
              </a:solidFill>
              <a:latin typeface="Franklin Gothic Demi Cond" panose="020B0706030402020204" pitchFamily="34" charset="0"/>
            </a:endParaRPr>
          </a:p>
          <a:p>
            <a:pPr algn="ctr"/>
            <a:r>
              <a:rPr lang="en-US" sz="8800" dirty="0" smtClean="0">
                <a:solidFill>
                  <a:srgbClr val="367249"/>
                </a:solidFill>
                <a:latin typeface="Franklin Gothic Demi Cond" panose="020B0706030402020204" pitchFamily="34" charset="0"/>
              </a:rPr>
              <a:t>King County </a:t>
            </a:r>
          </a:p>
          <a:p>
            <a:pPr algn="ctr"/>
            <a:r>
              <a:rPr lang="en-US" sz="8800" dirty="0" smtClean="0">
                <a:solidFill>
                  <a:srgbClr val="367249"/>
                </a:solidFill>
                <a:latin typeface="Franklin Gothic Demi Cond" panose="020B0706030402020204" pitchFamily="34" charset="0"/>
              </a:rPr>
              <a:t>Priority Hire Program</a:t>
            </a:r>
            <a:endParaRPr lang="en-US" sz="8800" dirty="0">
              <a:solidFill>
                <a:srgbClr val="367249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46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3077" y="1566396"/>
            <a:ext cx="10871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as of 12/31/2017</a:t>
            </a:r>
            <a:endParaRPr lang="en-US" sz="2000" dirty="0">
              <a:latin typeface="+mj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904766" y="2101047"/>
          <a:ext cx="10449034" cy="449580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5372538"/>
                <a:gridCol w="2480441"/>
                <a:gridCol w="2596055"/>
              </a:tblGrid>
              <a:tr h="13460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Project</a:t>
                      </a:r>
                      <a:endParaRPr lang="en-US" sz="2800" b="1" dirty="0"/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Total Labo</a:t>
                      </a:r>
                      <a:r>
                        <a:rPr lang="en-US" sz="2800" b="1" baseline="0" dirty="0" smtClean="0"/>
                        <a:t>r Hours</a:t>
                      </a:r>
                      <a:endParaRPr lang="en-US" sz="2800" b="1" dirty="0"/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Priority Hire %</a:t>
                      </a:r>
                      <a:endParaRPr lang="en-US" sz="2800" b="1" dirty="0"/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991607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+mj-lt"/>
                        </a:rPr>
                        <a:t>Cedar Hills Area 8 &amp; 7 Closure Project</a:t>
                      </a:r>
                      <a:endParaRPr lang="en-US" sz="2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j-lt"/>
                        </a:rPr>
                        <a:t>39,706</a:t>
                      </a:r>
                      <a:endParaRPr lang="en-US" sz="2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j-lt"/>
                        </a:rPr>
                        <a:t>21.2%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+mj-lt"/>
                        </a:rPr>
                        <a:t>(8,432 hours)</a:t>
                      </a:r>
                      <a:endParaRPr lang="en-US" sz="2000" b="1" dirty="0">
                        <a:latin typeface="+mj-lt"/>
                      </a:endParaRPr>
                    </a:p>
                  </a:txBody>
                  <a:tcPr anchor="ctr"/>
                </a:tc>
              </a:tr>
              <a:tr h="991607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+mj-lt"/>
                        </a:rPr>
                        <a:t>Sunset &amp; </a:t>
                      </a:r>
                      <a:r>
                        <a:rPr lang="en-US" sz="2000" b="1" dirty="0" err="1" smtClean="0">
                          <a:latin typeface="+mj-lt"/>
                        </a:rPr>
                        <a:t>Heathfield</a:t>
                      </a:r>
                      <a:r>
                        <a:rPr lang="en-US" sz="2000" b="1" dirty="0" smtClean="0">
                          <a:latin typeface="+mj-lt"/>
                        </a:rPr>
                        <a:t> project </a:t>
                      </a:r>
                      <a:endParaRPr lang="en-US" sz="2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j-lt"/>
                        </a:rPr>
                        <a:t>5,514</a:t>
                      </a:r>
                      <a:endParaRPr lang="en-US" sz="2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j-lt"/>
                        </a:rPr>
                        <a:t>17.6%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+mj-lt"/>
                        </a:rPr>
                        <a:t>(969 hours)</a:t>
                      </a:r>
                      <a:endParaRPr lang="en-US" sz="2000" b="1" dirty="0">
                        <a:latin typeface="+mj-lt"/>
                      </a:endParaRPr>
                    </a:p>
                  </a:txBody>
                  <a:tcPr anchor="ctr"/>
                </a:tc>
              </a:tr>
              <a:tr h="1166558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+mj-lt"/>
                        </a:rPr>
                        <a:t>Georgetown Wet Weather Treatment Station project (Phase</a:t>
                      </a:r>
                      <a:r>
                        <a:rPr lang="en-US" sz="2000" b="1" baseline="0" dirty="0" smtClean="0">
                          <a:latin typeface="+mj-lt"/>
                        </a:rPr>
                        <a:t> 1</a:t>
                      </a:r>
                      <a:r>
                        <a:rPr lang="en-US" sz="2000" b="1" dirty="0" smtClean="0">
                          <a:latin typeface="+mj-lt"/>
                        </a:rPr>
                        <a:t>)</a:t>
                      </a:r>
                      <a:endParaRPr lang="en-US" sz="2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j-lt"/>
                        </a:rPr>
                        <a:t>4,316</a:t>
                      </a:r>
                      <a:endParaRPr lang="en-US" sz="2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j-lt"/>
                        </a:rPr>
                        <a:t>24%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+mj-lt"/>
                        </a:rPr>
                        <a:t>(1,037</a:t>
                      </a:r>
                      <a:r>
                        <a:rPr lang="en-US" sz="2000" b="1" baseline="0" dirty="0" smtClean="0">
                          <a:latin typeface="+mj-lt"/>
                        </a:rPr>
                        <a:t> hours)</a:t>
                      </a:r>
                      <a:endParaRPr lang="en-US" sz="2000" b="1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616248" y="88679"/>
            <a:ext cx="10737552" cy="1153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solidFill>
                  <a:srgbClr val="367249"/>
                </a:solidFill>
                <a:latin typeface="Franklin Gothic Demi Cond" panose="020B0706030402020204" pitchFamily="34" charset="0"/>
              </a:rPr>
              <a:t>Priority Hire </a:t>
            </a:r>
            <a:r>
              <a:rPr lang="en-US" sz="5400" dirty="0" smtClean="0">
                <a:solidFill>
                  <a:schemeClr val="bg1">
                    <a:lumMod val="50000"/>
                  </a:schemeClr>
                </a:solidFill>
                <a:latin typeface="Franklin Gothic Demi Cond" panose="020B0706030402020204" pitchFamily="34" charset="0"/>
              </a:rPr>
              <a:t>preliminary results</a:t>
            </a:r>
            <a:endParaRPr lang="en-US" sz="5400" dirty="0">
              <a:solidFill>
                <a:schemeClr val="bg1">
                  <a:lumMod val="50000"/>
                </a:schemeClr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6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12192000" cy="2095825"/>
            <a:chOff x="0" y="0"/>
            <a:chExt cx="12192000" cy="2095825"/>
          </a:xfrm>
          <a:solidFill>
            <a:srgbClr val="367249"/>
          </a:solidFill>
          <a:effectLst>
            <a:outerShdw blurRad="292100" dist="139700" dir="2700000" algn="tl" rotWithShape="0">
              <a:prstClr val="black">
                <a:alpha val="60000"/>
              </a:prstClr>
            </a:outerShdw>
          </a:effectLst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158525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 rot="10800000">
              <a:off x="2019909" y="1348188"/>
              <a:ext cx="1110153" cy="74763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53644" y="2558456"/>
            <a:ext cx="980898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Franklin Gothic Demi" panose="020B0703020102020204" pitchFamily="34" charset="0"/>
              </a:rPr>
              <a:t>Samantha Kealoha</a:t>
            </a:r>
          </a:p>
          <a:p>
            <a:pPr algn="ctr"/>
            <a:r>
              <a:rPr lang="en-US" sz="3200" dirty="0" smtClean="0">
                <a:latin typeface="Franklin Gothic Demi" panose="020B0703020102020204" pitchFamily="34" charset="0"/>
              </a:rPr>
              <a:t>Labor Equity Program Manager</a:t>
            </a:r>
          </a:p>
          <a:p>
            <a:pPr algn="ctr"/>
            <a:r>
              <a:rPr lang="en-US" sz="3200" dirty="0" smtClean="0">
                <a:latin typeface="Franklin Gothic Demi" panose="020B0703020102020204" pitchFamily="34" charset="0"/>
              </a:rPr>
              <a:t>(206) 263-5856</a:t>
            </a:r>
          </a:p>
          <a:p>
            <a:pPr algn="ctr"/>
            <a:r>
              <a:rPr lang="en-US" sz="3200" dirty="0" smtClean="0">
                <a:latin typeface="Franklin Gothic Demi" panose="020B0703020102020204" pitchFamily="34" charset="0"/>
                <a:hlinkClick r:id="rId2"/>
              </a:rPr>
              <a:t>skealoha@kingcounty.gov</a:t>
            </a:r>
            <a:r>
              <a:rPr lang="en-US" sz="3200" dirty="0" smtClean="0">
                <a:latin typeface="Franklin Gothic Demi" panose="020B0703020102020204" pitchFamily="34" charset="0"/>
              </a:rPr>
              <a:t> </a:t>
            </a:r>
            <a:endParaRPr lang="en-US" sz="3200" dirty="0">
              <a:latin typeface="Franklin Gothic Demi" panose="020B0703020102020204" pitchFamily="34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title"/>
          </p:nvPr>
        </p:nvSpPr>
        <p:spPr>
          <a:xfrm>
            <a:off x="489520" y="221359"/>
            <a:ext cx="11468018" cy="90547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5400" dirty="0" smtClean="0">
                <a:solidFill>
                  <a:schemeClr val="bg1"/>
                </a:solidFill>
                <a:latin typeface="Franklin Gothic Demi" panose="020B0703020102020204" pitchFamily="34" charset="0"/>
                <a:ea typeface="Verdana" pitchFamily="34" charset="0"/>
                <a:cs typeface="Verdana" pitchFamily="34" charset="0"/>
              </a:rPr>
              <a:t>Contact Information</a:t>
            </a:r>
            <a:endParaRPr lang="en-US" sz="5400" dirty="0">
              <a:solidFill>
                <a:schemeClr val="bg1"/>
              </a:solidFill>
              <a:latin typeface="Franklin Gothic Demi" panose="020B07030201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736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12192000" cy="2095825"/>
            <a:chOff x="0" y="0"/>
            <a:chExt cx="12192000" cy="2095825"/>
          </a:xfrm>
          <a:solidFill>
            <a:srgbClr val="367249"/>
          </a:solidFill>
          <a:effectLst>
            <a:outerShdw blurRad="292100" dist="139700" dir="2700000" algn="tl" rotWithShape="0">
              <a:prstClr val="black">
                <a:alpha val="60000"/>
              </a:prstClr>
            </a:outerShdw>
          </a:effectLst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158525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 rot="10800000">
              <a:off x="2019909" y="1348188"/>
              <a:ext cx="1110153" cy="74763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5491" y="2453133"/>
            <a:ext cx="98089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ea typeface="Verdana" pitchFamily="34" charset="0"/>
                <a:cs typeface="Verdana" pitchFamily="34" charset="0"/>
              </a:rPr>
              <a:t>Workforce and economic development strategy</a:t>
            </a:r>
            <a:endParaRPr lang="en-US" sz="2400" dirty="0">
              <a:ea typeface="Verdana" pitchFamily="34" charset="0"/>
              <a:cs typeface="Verdana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ea typeface="Verdana" pitchFamily="34" charset="0"/>
                <a:cs typeface="Verdana" pitchFamily="34" charset="0"/>
              </a:rPr>
              <a:t>Applies to King County public works construction projects estimated at $15 million or more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ea typeface="Verdana" pitchFamily="34" charset="0"/>
                <a:cs typeface="Verdana" pitchFamily="34" charset="0"/>
              </a:rPr>
              <a:t>Prioritizes individuals living in economically distressed areas of King County</a:t>
            </a:r>
            <a:endParaRPr lang="en-US" sz="2400" dirty="0">
              <a:ea typeface="Verdana" pitchFamily="34" charset="0"/>
              <a:cs typeface="Verdana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title"/>
          </p:nvPr>
        </p:nvSpPr>
        <p:spPr>
          <a:xfrm>
            <a:off x="250384" y="264065"/>
            <a:ext cx="9731816" cy="90547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5400" dirty="0" smtClean="0">
                <a:solidFill>
                  <a:schemeClr val="bg1"/>
                </a:solidFill>
                <a:latin typeface="Franklin Gothic Demi" panose="020B0703020102020204" pitchFamily="34" charset="0"/>
                <a:ea typeface="Verdana" pitchFamily="34" charset="0"/>
                <a:cs typeface="Verdana" pitchFamily="34" charset="0"/>
              </a:rPr>
              <a:t>Priority Hire Overview</a:t>
            </a:r>
            <a:endParaRPr lang="en-US" sz="5400" dirty="0">
              <a:solidFill>
                <a:schemeClr val="bg1"/>
              </a:solidFill>
              <a:latin typeface="Franklin Gothic Demi" panose="020B07030201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08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12192000" cy="2095825"/>
            <a:chOff x="0" y="0"/>
            <a:chExt cx="12192000" cy="2095825"/>
          </a:xfrm>
          <a:solidFill>
            <a:srgbClr val="367249"/>
          </a:solidFill>
          <a:effectLst>
            <a:outerShdw blurRad="292100" dist="139700" dir="2700000" algn="tl" rotWithShape="0">
              <a:prstClr val="black">
                <a:alpha val="60000"/>
              </a:prstClr>
            </a:outerShdw>
          </a:effectLst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158525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 rot="10800000">
              <a:off x="2019909" y="1348188"/>
              <a:ext cx="1110153" cy="74763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Subtitle 2"/>
          <p:cNvSpPr txBox="1">
            <a:spLocks/>
          </p:cNvSpPr>
          <p:nvPr/>
        </p:nvSpPr>
        <p:spPr>
          <a:xfrm>
            <a:off x="250384" y="264065"/>
            <a:ext cx="9731816" cy="90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5400" dirty="0" smtClean="0">
                <a:solidFill>
                  <a:schemeClr val="bg1"/>
                </a:solidFill>
                <a:latin typeface="Franklin Gothic Demi" panose="020B0703020102020204" pitchFamily="34" charset="0"/>
                <a:ea typeface="Verdana" pitchFamily="34" charset="0"/>
                <a:cs typeface="Verdana" pitchFamily="34" charset="0"/>
              </a:rPr>
              <a:t>Priority Hire Goals</a:t>
            </a:r>
            <a:endParaRPr lang="en-US" sz="5400" dirty="0">
              <a:solidFill>
                <a:schemeClr val="bg1"/>
              </a:solidFill>
              <a:latin typeface="Franklin Gothic Demi" panose="020B0703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110288" y="2409421"/>
            <a:ext cx="429916" cy="542523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10286" y="3325695"/>
            <a:ext cx="429917" cy="542523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116282" y="4357651"/>
            <a:ext cx="429917" cy="542523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26190" y="3325696"/>
            <a:ext cx="8823483" cy="54252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smtClean="0">
                <a:solidFill>
                  <a:prstClr val="white"/>
                </a:solidFill>
              </a:rPr>
              <a:t>Increase Entry and Diversity into the Trades</a:t>
            </a:r>
            <a:endParaRPr lang="en-US" sz="250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26188" y="4357652"/>
            <a:ext cx="8823483" cy="54252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smtClean="0">
                <a:solidFill>
                  <a:prstClr val="white"/>
                </a:solidFill>
              </a:rPr>
              <a:t>Improve Retention of Workforce </a:t>
            </a:r>
            <a:endParaRPr lang="en-US" sz="2500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26189" y="2409422"/>
            <a:ext cx="8823483" cy="54252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smtClean="0">
                <a:solidFill>
                  <a:prstClr val="white"/>
                </a:solidFill>
              </a:rPr>
              <a:t>Align and Champion Greater Workforce Diversity in the Trades</a:t>
            </a:r>
            <a:endParaRPr lang="en-US" sz="25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122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5491" y="1995535"/>
            <a:ext cx="980898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ea typeface="Verdana" pitchFamily="34" charset="0"/>
                <a:cs typeface="Verdana" pitchFamily="34" charset="0"/>
              </a:rPr>
              <a:t>Prioritizes economically disadvantaged local workers for inclusion in King County capital construction projects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ea typeface="Verdana" pitchFamily="34" charset="0"/>
                <a:cs typeface="Verdana" pitchFamily="34" charset="0"/>
              </a:rPr>
              <a:t>Supports the hiring of residents who live in King County Priority Hire Zip Codes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ea typeface="Verdana" pitchFamily="34" charset="0"/>
                <a:cs typeface="Verdana" pitchFamily="34" charset="0"/>
              </a:rPr>
              <a:t>Training and job opportunities in the construction industry for local residents needing family-wage jobs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ea typeface="Verdana" pitchFamily="34" charset="0"/>
                <a:cs typeface="Verdana" pitchFamily="34" charset="0"/>
              </a:rPr>
              <a:t>Assist in addressing a widening gap between the demand for construction labor and the supply of skilled trade workers in our regional labor market</a:t>
            </a:r>
            <a:endParaRPr lang="en-US" sz="2400" dirty="0">
              <a:ea typeface="Verdana" pitchFamily="34" charset="0"/>
              <a:cs typeface="Verdana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12192000" cy="2095825"/>
            <a:chOff x="0" y="0"/>
            <a:chExt cx="12192000" cy="2095825"/>
          </a:xfrm>
          <a:solidFill>
            <a:srgbClr val="367249"/>
          </a:solidFill>
          <a:effectLst>
            <a:outerShdw blurRad="292100" dist="139700" dir="2700000" algn="tl" rotWithShape="0">
              <a:prstClr val="black">
                <a:alpha val="60000"/>
              </a:prstClr>
            </a:outerShdw>
          </a:effectLst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158525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 rot="10800000">
              <a:off x="2019909" y="1348188"/>
              <a:ext cx="1110153" cy="74763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Subtitle 2"/>
          <p:cNvSpPr txBox="1">
            <a:spLocks/>
          </p:cNvSpPr>
          <p:nvPr/>
        </p:nvSpPr>
        <p:spPr>
          <a:xfrm>
            <a:off x="250384" y="264065"/>
            <a:ext cx="9731816" cy="90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5400" dirty="0" smtClean="0">
                <a:solidFill>
                  <a:schemeClr val="bg1"/>
                </a:solidFill>
                <a:latin typeface="Franklin Gothic Demi" panose="020B0703020102020204" pitchFamily="34" charset="0"/>
                <a:ea typeface="Verdana" pitchFamily="34" charset="0"/>
                <a:cs typeface="Verdana" pitchFamily="34" charset="0"/>
              </a:rPr>
              <a:t>Benefits</a:t>
            </a:r>
            <a:endParaRPr lang="en-US" sz="5400" dirty="0">
              <a:solidFill>
                <a:schemeClr val="bg1"/>
              </a:solidFill>
              <a:latin typeface="Franklin Gothic Demi" panose="020B07030201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42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5491" y="2378896"/>
            <a:ext cx="98089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ea typeface="Verdana" pitchFamily="34" charset="0"/>
                <a:cs typeface="Verdana" pitchFamily="34" charset="0"/>
              </a:rPr>
              <a:t>Individuals must reside in a King County Priority Hire ZIP code</a:t>
            </a:r>
          </a:p>
          <a:p>
            <a:pPr marL="457200" indent="-457200" fontAlgn="auto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ea typeface="Verdana" pitchFamily="34" charset="0"/>
                <a:cs typeface="Verdana" pitchFamily="34" charset="0"/>
              </a:rPr>
              <a:t>King County has 43 Priority Hire Zip codes that have high concentration of the following three criteria: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ea typeface="Verdana" pitchFamily="34" charset="0"/>
                <a:cs typeface="Verdana" pitchFamily="34" charset="0"/>
              </a:rPr>
              <a:t>People living under 200% below the Federal Poverty level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ea typeface="Verdana" pitchFamily="34" charset="0"/>
                <a:cs typeface="Verdana" pitchFamily="34" charset="0"/>
              </a:rPr>
              <a:t>Unemployment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ea typeface="Verdana" pitchFamily="34" charset="0"/>
                <a:cs typeface="Verdana" pitchFamily="34" charset="0"/>
              </a:rPr>
              <a:t>People without a college degree</a:t>
            </a:r>
            <a:endParaRPr lang="en-US" sz="2400" dirty="0">
              <a:ea typeface="Verdana" pitchFamily="34" charset="0"/>
              <a:cs typeface="Verdana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2192000" cy="2095825"/>
            <a:chOff x="0" y="0"/>
            <a:chExt cx="12192000" cy="2095825"/>
          </a:xfrm>
          <a:solidFill>
            <a:srgbClr val="367249"/>
          </a:solidFill>
          <a:effectLst>
            <a:outerShdw blurRad="292100" dist="139700" dir="2700000" algn="tl" rotWithShape="0">
              <a:prstClr val="black">
                <a:alpha val="60000"/>
              </a:prstClr>
            </a:outerShdw>
          </a:effectLst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158525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Isosceles Triangle 10"/>
            <p:cNvSpPr/>
            <p:nvPr/>
          </p:nvSpPr>
          <p:spPr>
            <a:xfrm rot="10800000">
              <a:off x="2019909" y="1348188"/>
              <a:ext cx="1110153" cy="74763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2" name="Subtitle 2"/>
          <p:cNvSpPr txBox="1">
            <a:spLocks/>
          </p:cNvSpPr>
          <p:nvPr/>
        </p:nvSpPr>
        <p:spPr>
          <a:xfrm>
            <a:off x="250384" y="264065"/>
            <a:ext cx="9731816" cy="90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5400" dirty="0" smtClean="0">
                <a:solidFill>
                  <a:schemeClr val="bg1"/>
                </a:solidFill>
                <a:latin typeface="Franklin Gothic Demi" panose="020B0703020102020204" pitchFamily="34" charset="0"/>
                <a:ea typeface="Verdana" pitchFamily="34" charset="0"/>
                <a:cs typeface="Verdana" pitchFamily="34" charset="0"/>
              </a:rPr>
              <a:t>Eligibility</a:t>
            </a:r>
            <a:endParaRPr lang="en-US" sz="5400" dirty="0">
              <a:solidFill>
                <a:schemeClr val="bg1"/>
              </a:solidFill>
              <a:latin typeface="Franklin Gothic Demi" panose="020B07030201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680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5491" y="2186392"/>
            <a:ext cx="980898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ea typeface="Verdana" pitchFamily="34" charset="0"/>
                <a:cs typeface="Verdana" pitchFamily="34" charset="0"/>
              </a:rPr>
              <a:t>Projects that include Priority Hire requirements are subject to a Community Workforce Agreement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ea typeface="Verdana" pitchFamily="34" charset="0"/>
                <a:cs typeface="Verdana" pitchFamily="34" charset="0"/>
              </a:rPr>
              <a:t>A CWA is a comprehensive pre-hire collective bargaining agreement that sets the basic terms and conditions of employment for an entire construction project</a:t>
            </a:r>
          </a:p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ea typeface="Verdana" pitchFamily="34" charset="0"/>
                <a:cs typeface="Verdana" pitchFamily="34" charset="0"/>
              </a:rPr>
              <a:t>Workforce must include a certain percentage of Priority Hire workers</a:t>
            </a:r>
          </a:p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ea typeface="Verdana" pitchFamily="34" charset="0"/>
                <a:cs typeface="Verdana" pitchFamily="34" charset="0"/>
              </a:rPr>
              <a:t>Must submit an Apprenticeship Utilization Plan for approval by the County</a:t>
            </a:r>
          </a:p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ea typeface="Verdana" pitchFamily="34" charset="0"/>
                <a:cs typeface="Verdana" pitchFamily="34" charset="0"/>
              </a:rPr>
              <a:t>Workforce Reporting requirements</a:t>
            </a:r>
            <a:endParaRPr lang="en-US" sz="2400" dirty="0">
              <a:ea typeface="Verdana" pitchFamily="34" charset="0"/>
              <a:cs typeface="Verdana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2192000" cy="2095825"/>
            <a:chOff x="0" y="0"/>
            <a:chExt cx="12192000" cy="2095825"/>
          </a:xfrm>
          <a:solidFill>
            <a:schemeClr val="accent1">
              <a:lumMod val="50000"/>
            </a:schemeClr>
          </a:solidFill>
          <a:effectLst>
            <a:outerShdw blurRad="292100" dist="139700" dir="2700000" algn="tl" rotWithShape="0">
              <a:prstClr val="black">
                <a:alpha val="60000"/>
              </a:prstClr>
            </a:outerShdw>
          </a:effectLst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1585255"/>
            </a:xfrm>
            <a:prstGeom prst="rect">
              <a:avLst/>
            </a:prstGeom>
            <a:solidFill>
              <a:srgbClr val="3672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Isosceles Triangle 10"/>
            <p:cNvSpPr/>
            <p:nvPr/>
          </p:nvSpPr>
          <p:spPr>
            <a:xfrm rot="10800000">
              <a:off x="2019909" y="1348188"/>
              <a:ext cx="1110153" cy="747637"/>
            </a:xfrm>
            <a:prstGeom prst="triangle">
              <a:avLst/>
            </a:prstGeom>
            <a:solidFill>
              <a:srgbClr val="3672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2" name="Subtitle 2"/>
          <p:cNvSpPr txBox="1">
            <a:spLocks/>
          </p:cNvSpPr>
          <p:nvPr/>
        </p:nvSpPr>
        <p:spPr>
          <a:xfrm>
            <a:off x="250384" y="264065"/>
            <a:ext cx="9731816" cy="90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5400" dirty="0" smtClean="0">
                <a:solidFill>
                  <a:schemeClr val="bg1"/>
                </a:solidFill>
                <a:latin typeface="Franklin Gothic Demi" panose="020B0703020102020204" pitchFamily="34" charset="0"/>
                <a:ea typeface="Verdana" pitchFamily="34" charset="0"/>
                <a:cs typeface="Verdana" pitchFamily="34" charset="0"/>
              </a:rPr>
              <a:t>Impacts on Contractors</a:t>
            </a:r>
            <a:endParaRPr lang="en-US" sz="5400" dirty="0">
              <a:solidFill>
                <a:schemeClr val="bg1"/>
              </a:solidFill>
              <a:latin typeface="Franklin Gothic Demi" panose="020B07030201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371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12192000" cy="2095825"/>
            <a:chOff x="0" y="0"/>
            <a:chExt cx="12192000" cy="2095825"/>
          </a:xfrm>
          <a:solidFill>
            <a:srgbClr val="367249"/>
          </a:solidFill>
          <a:effectLst>
            <a:outerShdw blurRad="292100" dist="139700" dir="2700000" algn="tl" rotWithShape="0">
              <a:prstClr val="black">
                <a:alpha val="60000"/>
              </a:prstClr>
            </a:outerShdw>
          </a:effectLst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158525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 rot="10800000">
              <a:off x="2019909" y="1348188"/>
              <a:ext cx="1110153" cy="74763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5491" y="2402959"/>
            <a:ext cx="98089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ea typeface="Verdana" pitchFamily="34" charset="0"/>
                <a:cs typeface="Verdana" pitchFamily="34" charset="0"/>
              </a:rPr>
              <a:t>Project Administrative Committee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ea typeface="Verdana" pitchFamily="34" charset="0"/>
                <a:cs typeface="Verdana" pitchFamily="34" charset="0"/>
              </a:rPr>
              <a:t>Pre-Job Conferences for all Contractors/Subcontractors including the Prime Contractor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ea typeface="Verdana" pitchFamily="34" charset="0"/>
                <a:cs typeface="Verdana" pitchFamily="34" charset="0"/>
              </a:rPr>
              <a:t>Signed Letters of Assent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ea typeface="Verdana" pitchFamily="34" charset="0"/>
                <a:cs typeface="Verdana" pitchFamily="34" charset="0"/>
              </a:rPr>
              <a:t>Uniform drug testing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ea typeface="Verdana" pitchFamily="34" charset="0"/>
                <a:cs typeface="Verdana" pitchFamily="34" charset="0"/>
              </a:rPr>
              <a:t>Grievance Procedure</a:t>
            </a:r>
            <a:endParaRPr lang="en-US" sz="2400" dirty="0">
              <a:ea typeface="Verdana" pitchFamily="34" charset="0"/>
              <a:cs typeface="Verdana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title"/>
          </p:nvPr>
        </p:nvSpPr>
        <p:spPr>
          <a:xfrm>
            <a:off x="256293" y="284628"/>
            <a:ext cx="11468018" cy="90547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5400" dirty="0" smtClean="0">
                <a:solidFill>
                  <a:schemeClr val="bg1"/>
                </a:solidFill>
                <a:latin typeface="Franklin Gothic Demi" panose="020B0703020102020204" pitchFamily="34" charset="0"/>
                <a:ea typeface="Verdana" pitchFamily="34" charset="0"/>
                <a:cs typeface="Verdana" pitchFamily="34" charset="0"/>
              </a:rPr>
              <a:t>Key Components of CWA - Administration</a:t>
            </a:r>
            <a:endParaRPr lang="en-US" sz="5400" dirty="0">
              <a:solidFill>
                <a:schemeClr val="bg1"/>
              </a:solidFill>
              <a:latin typeface="Franklin Gothic Demi" panose="020B07030201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4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12192000" cy="2095825"/>
            <a:chOff x="0" y="0"/>
            <a:chExt cx="12192000" cy="2095825"/>
          </a:xfrm>
          <a:solidFill>
            <a:srgbClr val="367249"/>
          </a:solidFill>
          <a:effectLst>
            <a:outerShdw blurRad="292100" dist="139700" dir="2700000" algn="tl" rotWithShape="0">
              <a:prstClr val="black">
                <a:alpha val="60000"/>
              </a:prstClr>
            </a:outerShdw>
          </a:effectLst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158525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 rot="10800000">
              <a:off x="2019909" y="1348188"/>
              <a:ext cx="1110153" cy="74763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5490" y="2035642"/>
            <a:ext cx="114480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Workforce Requirements: </a:t>
            </a:r>
            <a:endParaRPr lang="en-US" sz="2400" dirty="0" smtClean="0"/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Priority </a:t>
            </a:r>
            <a:r>
              <a:rPr lang="en-US" sz="2400" dirty="0"/>
              <a:t>Hire Workers, Apprenticeship Utilization and Diversity Goals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Unions to prioritize dispatch of Priority Hire Workers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Preferred Entry (Pre-apprenticeship graduates)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Standard Work hours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Weekly Pay days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Open-Shop Contractors are allowed up to 3 Core Workers on an alternating basis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All Workers must be dispatched through the Union Hiring Hall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All Contractors must pay Trust Fund Payments and Representational Fees for all workers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Wage Rates and Fringe Benefits must follow local Collective Bargaining Agreements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No strike – no lockout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Safety </a:t>
            </a:r>
            <a:r>
              <a:rPr lang="en-US" sz="2400" dirty="0" smtClean="0"/>
              <a:t>standards</a:t>
            </a:r>
            <a:endParaRPr lang="en-US" sz="2400" dirty="0"/>
          </a:p>
        </p:txBody>
      </p:sp>
      <p:sp>
        <p:nvSpPr>
          <p:cNvPr id="9" name="Subtitle 2"/>
          <p:cNvSpPr>
            <a:spLocks noGrp="1"/>
          </p:cNvSpPr>
          <p:nvPr>
            <p:ph type="title"/>
          </p:nvPr>
        </p:nvSpPr>
        <p:spPr>
          <a:xfrm>
            <a:off x="361991" y="357893"/>
            <a:ext cx="11468018" cy="90547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5400" dirty="0" smtClean="0">
                <a:solidFill>
                  <a:schemeClr val="bg1"/>
                </a:solidFill>
                <a:latin typeface="Franklin Gothic Demi" panose="020B0703020102020204" pitchFamily="34" charset="0"/>
                <a:ea typeface="Verdana" pitchFamily="34" charset="0"/>
                <a:cs typeface="Verdana" pitchFamily="34" charset="0"/>
              </a:rPr>
              <a:t>Key Components of CWA - Workforce</a:t>
            </a:r>
            <a:endParaRPr lang="en-US" sz="5400" dirty="0">
              <a:solidFill>
                <a:schemeClr val="bg1"/>
              </a:solidFill>
              <a:latin typeface="Franklin Gothic Demi" panose="020B07030201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442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12192000" cy="2095825"/>
            <a:chOff x="0" y="0"/>
            <a:chExt cx="12192000" cy="2095825"/>
          </a:xfrm>
          <a:solidFill>
            <a:srgbClr val="367249"/>
          </a:solidFill>
          <a:effectLst>
            <a:outerShdw blurRad="292100" dist="139700" dir="2700000" algn="tl" rotWithShape="0">
              <a:prstClr val="black">
                <a:alpha val="60000"/>
              </a:prstClr>
            </a:outerShdw>
          </a:effectLst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158525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 rot="10800000">
              <a:off x="2019909" y="1348188"/>
              <a:ext cx="1110153" cy="74763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9027" y="2155957"/>
            <a:ext cx="1147708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/>
              <a:t>Current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C01129C17 – Cedar Hills Regional Landfill Area 8 &amp; &amp; Closure Project ($32.6 Million)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C01008C16 – Sunset &amp; Heathfield Pump Stations and Force Main Upgrade Project ($36.6 Million)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Georgetown Wet Weather Treatment Station Project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C01026C17 –Demolition, Remediation and Site Preparation Project – Phase 1 ($2.7 Million)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C01025C17 – Georgetown Wet Weather Treatment Station – Phase 2 ($96 Million)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C01072C17 – Outfall – Phase 3 ($5.3 Million)</a:t>
            </a:r>
          </a:p>
          <a:p>
            <a:r>
              <a:rPr lang="en-US" sz="2200" b="1" dirty="0" smtClean="0"/>
              <a:t>Upcoming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C01071C17 - Georgetown Wet Weather Treatment Station – Conveyance (Est. $19.5 Million)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South Plant Biogas and Heath Systems Improvement Project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Lake Hills Trunk/NW Lake Sammamish Interceptor Upgrade Project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North Mercer Island Interceptor and </a:t>
            </a:r>
            <a:r>
              <a:rPr lang="en-US" sz="2200" dirty="0" err="1" smtClean="0"/>
              <a:t>Enatai</a:t>
            </a:r>
            <a:r>
              <a:rPr lang="en-US" sz="2200" dirty="0" smtClean="0"/>
              <a:t> Interceptor Upgrade Project</a:t>
            </a:r>
          </a:p>
        </p:txBody>
      </p:sp>
      <p:sp>
        <p:nvSpPr>
          <p:cNvPr id="9" name="Subtitle 2"/>
          <p:cNvSpPr>
            <a:spLocks noGrp="1"/>
          </p:cNvSpPr>
          <p:nvPr>
            <p:ph type="title"/>
          </p:nvPr>
        </p:nvSpPr>
        <p:spPr>
          <a:xfrm>
            <a:off x="249695" y="183694"/>
            <a:ext cx="11802876" cy="90547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4000" dirty="0" smtClean="0">
                <a:solidFill>
                  <a:schemeClr val="bg1"/>
                </a:solidFill>
                <a:latin typeface="Franklin Gothic Demi" panose="020B0703020102020204" pitchFamily="34" charset="0"/>
                <a:ea typeface="Verdana" pitchFamily="34" charset="0"/>
                <a:cs typeface="Verdana" pitchFamily="34" charset="0"/>
              </a:rPr>
              <a:t>Current &amp; Upcoming Projects with Priority Hire</a:t>
            </a:r>
            <a:endParaRPr lang="en-US" sz="4000" dirty="0">
              <a:solidFill>
                <a:schemeClr val="bg1"/>
              </a:solidFill>
              <a:latin typeface="Franklin Gothic Demi" panose="020B07030201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521426"/>
      </p:ext>
    </p:extLst>
  </p:cSld>
  <p:clrMapOvr>
    <a:masterClrMapping/>
  </p:clrMapOvr>
</p:sld>
</file>

<file path=ppt/theme/theme1.xml><?xml version="1.0" encoding="utf-8"?>
<a:theme xmlns:a="http://schemas.openxmlformats.org/drawingml/2006/main" name="7_Office Theme">
  <a:themeElements>
    <a:clrScheme name="FBOD Brandin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CBE45"/>
      </a:accent1>
      <a:accent2>
        <a:srgbClr val="990099"/>
      </a:accent2>
      <a:accent3>
        <a:srgbClr val="7F7F7F"/>
      </a:accent3>
      <a:accent4>
        <a:srgbClr val="ED7D31"/>
      </a:accent4>
      <a:accent5>
        <a:srgbClr val="2E75B5"/>
      </a:accent5>
      <a:accent6>
        <a:srgbClr val="FFC000"/>
      </a:accent6>
      <a:hlink>
        <a:srgbClr val="0070C0"/>
      </a:hlink>
      <a:folHlink>
        <a:srgbClr val="00B0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642</Words>
  <Application>Microsoft Office PowerPoint</Application>
  <PresentationFormat>Widescreen</PresentationFormat>
  <Paragraphs>98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Franklin Gothic Demi</vt:lpstr>
      <vt:lpstr>Franklin Gothic Demi Cond</vt:lpstr>
      <vt:lpstr>Verdana</vt:lpstr>
      <vt:lpstr>Wingdings</vt:lpstr>
      <vt:lpstr>7_Office Theme</vt:lpstr>
      <vt:lpstr>PowerPoint Presentation</vt:lpstr>
      <vt:lpstr>Priority Hire Overview</vt:lpstr>
      <vt:lpstr>PowerPoint Presentation</vt:lpstr>
      <vt:lpstr>PowerPoint Presentation</vt:lpstr>
      <vt:lpstr>PowerPoint Presentation</vt:lpstr>
      <vt:lpstr>PowerPoint Presentation</vt:lpstr>
      <vt:lpstr>Key Components of CWA - Administration</vt:lpstr>
      <vt:lpstr>Key Components of CWA - Workforce</vt:lpstr>
      <vt:lpstr>Current &amp; Upcoming Projects with Priority Hire</vt:lpstr>
      <vt:lpstr>PowerPoint Presentation</vt:lpstr>
      <vt:lpstr>Contact Information</vt:lpstr>
    </vt:vector>
  </TitlesOfParts>
  <Company>King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Kealoha, Samantha</dc:creator>
  <cp:lastModifiedBy>Kealoha, Samantha</cp:lastModifiedBy>
  <cp:revision>49</cp:revision>
  <dcterms:created xsi:type="dcterms:W3CDTF">2018-01-24T22:00:04Z</dcterms:created>
  <dcterms:modified xsi:type="dcterms:W3CDTF">2018-06-13T16:25:36Z</dcterms:modified>
</cp:coreProperties>
</file>