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287000" cy="10287000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19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pet, Haley" userId="8f525f1f-05e4-4c28-8b9d-c850471e1dbd" providerId="ADAL" clId="{928421A4-959D-4B3B-A7FB-086A732EDF57}"/>
    <pc:docChg chg="undo custSel modSld">
      <pc:chgData name="Raspet, Haley" userId="8f525f1f-05e4-4c28-8b9d-c850471e1dbd" providerId="ADAL" clId="{928421A4-959D-4B3B-A7FB-086A732EDF57}" dt="2021-09-13T23:14:05.109" v="4" actId="1076"/>
      <pc:docMkLst>
        <pc:docMk/>
      </pc:docMkLst>
      <pc:sldChg chg="modSp mod">
        <pc:chgData name="Raspet, Haley" userId="8f525f1f-05e4-4c28-8b9d-c850471e1dbd" providerId="ADAL" clId="{928421A4-959D-4B3B-A7FB-086A732EDF57}" dt="2021-09-13T23:13:48.367" v="3" actId="1076"/>
        <pc:sldMkLst>
          <pc:docMk/>
          <pc:sldMk cId="0" sldId="256"/>
        </pc:sldMkLst>
        <pc:spChg chg="mod">
          <ac:chgData name="Raspet, Haley" userId="8f525f1f-05e4-4c28-8b9d-c850471e1dbd" providerId="ADAL" clId="{928421A4-959D-4B3B-A7FB-086A732EDF57}" dt="2021-09-13T23:13:48.367" v="3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Raspet, Haley" userId="8f525f1f-05e4-4c28-8b9d-c850471e1dbd" providerId="ADAL" clId="{928421A4-959D-4B3B-A7FB-086A732EDF57}" dt="2021-09-13T23:14:05.109" v="4" actId="1076"/>
        <pc:sldMkLst>
          <pc:docMk/>
          <pc:sldMk cId="0" sldId="261"/>
        </pc:sldMkLst>
        <pc:spChg chg="mod">
          <ac:chgData name="Raspet, Haley" userId="8f525f1f-05e4-4c28-8b9d-c850471e1dbd" providerId="ADAL" clId="{928421A4-959D-4B3B-A7FB-086A732EDF57}" dt="2021-09-13T23:14:05.109" v="4" actId="1076"/>
          <ac:spMkLst>
            <pc:docMk/>
            <pc:sldMk cId="0" sldId="261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5651" y="1367519"/>
            <a:ext cx="7207884" cy="1328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5651" y="2681969"/>
            <a:ext cx="7689850" cy="488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county.gov/safereope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869832"/>
            <a:ext cx="6831965" cy="2512867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2653665" algn="l"/>
              </a:tabLst>
            </a:pPr>
            <a:r>
              <a:rPr kumimoji="0" lang="zh-TW" altLang="en-US" sz="4400" b="0" i="0" u="none" strike="noStrike" kern="1200" cap="none" spc="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  <a:cs typeface="Verdana"/>
              </a:rPr>
              <a:t>家 長 問 答</a:t>
            </a:r>
            <a:br>
              <a:rPr lang="en-US" altLang="zh-CN" sz="4300" spc="705" dirty="0">
                <a:solidFill>
                  <a:srgbClr val="4ABA1A"/>
                </a:solidFill>
                <a:latin typeface="Trebuchet MS"/>
                <a:cs typeface="Trebuchet MS"/>
              </a:rPr>
            </a:br>
            <a:br>
              <a:rPr lang="en-US" altLang="zh-CN" sz="4300" spc="705" dirty="0">
                <a:solidFill>
                  <a:srgbClr val="4ABA1A"/>
                </a:solidFill>
                <a:latin typeface="Trebuchet MS"/>
                <a:cs typeface="Trebuchet MS"/>
              </a:rPr>
            </a:br>
            <a:r>
              <a:rPr kumimoji="0" lang="zh-TW" altLang="en-US" sz="6600" b="0" i="0" u="none" strike="noStrike" kern="1200" cap="none" spc="30" normalizeH="0" baseline="0" noProof="0" dirty="0">
                <a:ln>
                  <a:noFill/>
                </a:ln>
                <a:solidFill>
                  <a:srgbClr val="283C69"/>
                </a:solidFill>
                <a:effectLst/>
                <a:uLnTx/>
                <a:uFillTx/>
                <a:latin typeface="Verdana"/>
                <a:cs typeface="Verdana"/>
              </a:rPr>
              <a:t>重返學校</a:t>
            </a:r>
            <a:endParaRPr sz="6600" dirty="0"/>
          </a:p>
        </p:txBody>
      </p:sp>
      <p:sp>
        <p:nvSpPr>
          <p:cNvPr id="3" name="object 3"/>
          <p:cNvSpPr txBox="1"/>
          <p:nvPr/>
        </p:nvSpPr>
        <p:spPr>
          <a:xfrm>
            <a:off x="1307206" y="8385864"/>
            <a:ext cx="7672705" cy="60638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-12700" algn="ctr">
              <a:lnSpc>
                <a:spcPts val="4950"/>
              </a:lnSpc>
              <a:spcBef>
                <a:spcPts val="50"/>
              </a:spcBef>
            </a:pPr>
            <a:r>
              <a:rPr kumimoji="0" lang="en-US" altLang="zh-TW" sz="4000" b="0" i="0" u="none" strike="noStrike" kern="1200" cap="none" spc="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  <a:cs typeface="Verdana"/>
              </a:rPr>
              <a:t>2021-22</a:t>
            </a:r>
            <a:r>
              <a:rPr kumimoji="0" lang="zh-TW" altLang="en-US" sz="4000" b="0" i="0" u="none" strike="noStrike" kern="1200" cap="none" spc="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  <a:cs typeface="Verdana"/>
              </a:rPr>
              <a:t>學年</a:t>
            </a:r>
            <a:r>
              <a:rPr kumimoji="0" lang="en-US" altLang="zh-TW" sz="4000" b="0" i="0" u="none" strike="noStrike" kern="1200" cap="none" spc="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  <a:cs typeface="Verdana"/>
              </a:rPr>
              <a:t>COVID-19</a:t>
            </a:r>
            <a:r>
              <a:rPr kumimoji="0" lang="zh-TW" altLang="en-US" sz="4000" b="0" i="0" u="none" strike="noStrike" kern="1200" cap="none" spc="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  <a:cs typeface="Verdana"/>
              </a:rPr>
              <a:t>指引</a:t>
            </a:r>
            <a:endParaRPr lang="zh-CN" altLang="en-US" sz="40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0900" y="334134"/>
            <a:ext cx="2659339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umimoji="0" lang="en-US" altLang="zh-TW" sz="2900" b="0" i="0" u="none" strike="noStrike" kern="1200" cap="none" spc="30" normalizeH="0" baseline="0" noProof="0" dirty="0">
                <a:ln>
                  <a:noFill/>
                </a:ln>
                <a:solidFill>
                  <a:srgbClr val="283C69"/>
                </a:solidFill>
                <a:effectLst/>
                <a:uLnTx/>
                <a:uFillTx/>
                <a:latin typeface="Verdana"/>
                <a:cs typeface="Verdana"/>
              </a:rPr>
              <a:t>2021</a:t>
            </a:r>
            <a:r>
              <a:rPr kumimoji="0" lang="zh-TW" altLang="en-US" sz="2900" b="0" i="0" u="none" strike="noStrike" kern="1200" cap="none" spc="30" normalizeH="0" baseline="0" noProof="0" dirty="0">
                <a:ln>
                  <a:noFill/>
                </a:ln>
                <a:solidFill>
                  <a:srgbClr val="283C69"/>
                </a:solidFill>
                <a:effectLst/>
                <a:uLnTx/>
                <a:uFillTx/>
                <a:latin typeface="Verdana"/>
                <a:cs typeface="Verdana"/>
              </a:rPr>
              <a:t>年</a:t>
            </a:r>
            <a:r>
              <a:rPr kumimoji="0" lang="en-US" altLang="zh-TW" sz="2900" b="0" i="0" u="none" strike="noStrike" kern="1200" cap="none" spc="30" normalizeH="0" baseline="0" noProof="0" dirty="0">
                <a:ln>
                  <a:noFill/>
                </a:ln>
                <a:solidFill>
                  <a:srgbClr val="283C69"/>
                </a:solidFill>
                <a:effectLst/>
                <a:uLnTx/>
                <a:uFillTx/>
                <a:latin typeface="Verdana"/>
                <a:cs typeface="Verdana"/>
              </a:rPr>
              <a:t>9</a:t>
            </a:r>
            <a:r>
              <a:rPr kumimoji="0" lang="zh-TW" altLang="en-US" sz="2900" b="0" i="0" u="none" strike="noStrike" kern="1200" cap="none" spc="30" normalizeH="0" baseline="0" noProof="0" dirty="0">
                <a:ln>
                  <a:noFill/>
                </a:ln>
                <a:solidFill>
                  <a:srgbClr val="283C69"/>
                </a:solidFill>
                <a:effectLst/>
                <a:uLnTx/>
                <a:uFillTx/>
                <a:latin typeface="Verdana"/>
                <a:cs typeface="Verdana"/>
              </a:rPr>
              <a:t>月</a:t>
            </a:r>
            <a:endParaRPr sz="2000" dirty="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73376" y="4438558"/>
            <a:ext cx="3549015" cy="3571875"/>
            <a:chOff x="3273376" y="4438558"/>
            <a:chExt cx="3549015" cy="35718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3376" y="4438558"/>
              <a:ext cx="3127699" cy="149359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6032" y="4438558"/>
              <a:ext cx="426078" cy="35718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73376" y="5927084"/>
              <a:ext cx="3127700" cy="20833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89608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5659" y="8890580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32626" y="9330979"/>
            <a:ext cx="1914525" cy="485775"/>
          </a:xfrm>
          <a:custGeom>
            <a:avLst/>
            <a:gdLst/>
            <a:ahLst/>
            <a:cxnLst/>
            <a:rect l="l" t="t" r="r" b="b"/>
            <a:pathLst>
              <a:path w="1914525" h="485775">
                <a:moveTo>
                  <a:pt x="1584934" y="485236"/>
                </a:moveTo>
                <a:lnTo>
                  <a:pt x="1576375" y="485236"/>
                </a:lnTo>
                <a:lnTo>
                  <a:pt x="1565988" y="484135"/>
                </a:lnTo>
                <a:lnTo>
                  <a:pt x="1534271" y="450451"/>
                </a:lnTo>
                <a:lnTo>
                  <a:pt x="1534115" y="433676"/>
                </a:lnTo>
                <a:lnTo>
                  <a:pt x="1540111" y="418248"/>
                </a:lnTo>
                <a:lnTo>
                  <a:pt x="1552124" y="406189"/>
                </a:lnTo>
                <a:lnTo>
                  <a:pt x="1730437" y="285464"/>
                </a:lnTo>
                <a:lnTo>
                  <a:pt x="0" y="285464"/>
                </a:lnTo>
                <a:lnTo>
                  <a:pt x="0" y="199232"/>
                </a:lnTo>
                <a:lnTo>
                  <a:pt x="1730437" y="199232"/>
                </a:lnTo>
                <a:lnTo>
                  <a:pt x="1552124" y="78507"/>
                </a:lnTo>
                <a:lnTo>
                  <a:pt x="1540111" y="65841"/>
                </a:lnTo>
                <a:lnTo>
                  <a:pt x="1534115" y="50481"/>
                </a:lnTo>
                <a:lnTo>
                  <a:pt x="1534271" y="34043"/>
                </a:lnTo>
                <a:lnTo>
                  <a:pt x="1540712" y="18144"/>
                </a:lnTo>
                <a:lnTo>
                  <a:pt x="1553284" y="6040"/>
                </a:lnTo>
                <a:lnTo>
                  <a:pt x="1568529" y="0"/>
                </a:lnTo>
                <a:lnTo>
                  <a:pt x="1584845" y="157"/>
                </a:lnTo>
                <a:lnTo>
                  <a:pt x="1894485" y="206418"/>
                </a:lnTo>
                <a:lnTo>
                  <a:pt x="1914456" y="242348"/>
                </a:lnTo>
                <a:lnTo>
                  <a:pt x="1913163" y="252813"/>
                </a:lnTo>
                <a:lnTo>
                  <a:pt x="1600626" y="478049"/>
                </a:lnTo>
                <a:lnTo>
                  <a:pt x="1593493" y="482361"/>
                </a:lnTo>
                <a:lnTo>
                  <a:pt x="1584934" y="485236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58596" y="6127389"/>
            <a:ext cx="647700" cy="647700"/>
            <a:chOff x="758596" y="6127389"/>
            <a:chExt cx="647700" cy="647700"/>
          </a:xfrm>
        </p:grpSpPr>
        <p:sp>
          <p:nvSpPr>
            <p:cNvPr id="6" name="object 6"/>
            <p:cNvSpPr/>
            <p:nvPr/>
          </p:nvSpPr>
          <p:spPr>
            <a:xfrm>
              <a:off x="758596" y="6127389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4366" y="6260410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70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58596" y="4119667"/>
            <a:ext cx="647700" cy="647700"/>
            <a:chOff x="758596" y="4119667"/>
            <a:chExt cx="647700" cy="647700"/>
          </a:xfrm>
        </p:grpSpPr>
        <p:sp>
          <p:nvSpPr>
            <p:cNvPr id="9" name="object 9"/>
            <p:cNvSpPr/>
            <p:nvPr/>
          </p:nvSpPr>
          <p:spPr>
            <a:xfrm>
              <a:off x="758596" y="4119667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4366" y="4252687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70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58596" y="1955647"/>
            <a:ext cx="647700" cy="647700"/>
            <a:chOff x="758596" y="1955647"/>
            <a:chExt cx="647700" cy="647700"/>
          </a:xfrm>
        </p:grpSpPr>
        <p:sp>
          <p:nvSpPr>
            <p:cNvPr id="12" name="object 12"/>
            <p:cNvSpPr/>
            <p:nvPr/>
          </p:nvSpPr>
          <p:spPr>
            <a:xfrm>
              <a:off x="758596" y="1955647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4366" y="2088667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69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2005" y="7939744"/>
            <a:ext cx="1430982" cy="1866529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1838554" y="1600662"/>
            <a:ext cx="7689850" cy="526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zh-TW" altLang="en-US" spc="315" dirty="0"/>
              <a:t>我們知道現在對</a:t>
            </a:r>
            <a:r>
              <a:rPr lang="zh-CN" altLang="en-US" spc="315" dirty="0"/>
              <a:t>家長</a:t>
            </a:r>
            <a:r>
              <a:rPr lang="zh-TW" altLang="en-US" spc="315" dirty="0"/>
              <a:t>是一個獨特的</a:t>
            </a:r>
            <a:r>
              <a:rPr kumimoji="0" lang="zh-TW" altLang="en-US" sz="2800" b="1" i="0" u="none" strike="noStrike" kern="0" cap="none" spc="315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Tahoma"/>
                <a:cs typeface="Tahoma"/>
              </a:rPr>
              <a:t>和</a:t>
            </a:r>
            <a:r>
              <a:rPr lang="zh-TW" altLang="en-US" spc="315" dirty="0"/>
              <a:t>充滿挑戰的時期，家長對即將到來的學年會有很多疑問</a:t>
            </a:r>
            <a:r>
              <a:rPr lang="zh-CN" altLang="en-US" spc="315" dirty="0"/>
              <a:t>。 </a:t>
            </a: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altLang="zh-TW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zh-TW" altLang="en-US" spc="315" dirty="0"/>
              <a:t>為了降低 </a:t>
            </a:r>
            <a:r>
              <a:rPr lang="en-US" altLang="zh-TW" spc="315" dirty="0"/>
              <a:t>COVID-19 </a:t>
            </a:r>
            <a:r>
              <a:rPr lang="zh-TW" altLang="en-US" spc="315" dirty="0"/>
              <a:t>的風險，我們制定了多種策略來確保學生和教職工的安全</a:t>
            </a:r>
            <a:r>
              <a:rPr lang="zh-CN" altLang="en-US" spc="315" dirty="0"/>
              <a:t>。</a:t>
            </a: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altLang="zh-TW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zh-TW" altLang="en-US" spc="315" dirty="0"/>
              <a:t>家</a:t>
            </a:r>
            <a:r>
              <a:rPr kumimoji="0" lang="zh-TW" altLang="en-US" sz="2800" b="1" i="0" u="none" strike="noStrike" kern="0" cap="none" spc="315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Tahoma"/>
                <a:cs typeface="Tahoma"/>
              </a:rPr>
              <a:t>长</a:t>
            </a:r>
            <a:r>
              <a:rPr lang="zh-TW" altLang="en-US" spc="315" dirty="0"/>
              <a:t>可以通過以下這些舉措來提供幫助：接種疫苗，檢查口罩是</a:t>
            </a:r>
            <a:r>
              <a:rPr lang="zh-CN" altLang="en-US" spc="315" dirty="0"/>
              <a:t>緊貼面部</a:t>
            </a:r>
            <a:r>
              <a:rPr lang="zh-TW" altLang="en-US" spc="315" dirty="0"/>
              <a:t>，確保有症狀的學生接受檢測並留在家中</a:t>
            </a:r>
            <a:r>
              <a:rPr lang="zh-CN" altLang="en-US" spc="315" dirty="0"/>
              <a:t>。 </a:t>
            </a:r>
            <a:endParaRPr spc="295" dirty="0"/>
          </a:p>
        </p:txBody>
      </p:sp>
      <p:sp>
        <p:nvSpPr>
          <p:cNvPr id="17" name="object 17"/>
          <p:cNvSpPr txBox="1"/>
          <p:nvPr/>
        </p:nvSpPr>
        <p:spPr>
          <a:xfrm>
            <a:off x="4284650" y="9385467"/>
            <a:ext cx="3444240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245" dirty="0">
                <a:solidFill>
                  <a:srgbClr val="33A800"/>
                </a:solidFill>
                <a:latin typeface="Trebuchet MS"/>
                <a:cs typeface="Trebuchet MS"/>
              </a:rPr>
              <a:t>SWIPE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135" dirty="0">
                <a:solidFill>
                  <a:srgbClr val="33A800"/>
                </a:solidFill>
                <a:latin typeface="Trebuchet MS"/>
                <a:cs typeface="Trebuchet MS"/>
              </a:rPr>
              <a:t>FOR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285" dirty="0">
                <a:solidFill>
                  <a:srgbClr val="33A800"/>
                </a:solidFill>
                <a:latin typeface="Trebuchet MS"/>
                <a:cs typeface="Trebuchet MS"/>
              </a:rPr>
              <a:t>SOME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215" dirty="0">
                <a:solidFill>
                  <a:srgbClr val="33A800"/>
                </a:solidFill>
                <a:latin typeface="Trebuchet MS"/>
                <a:cs typeface="Trebuchet MS"/>
              </a:rPr>
              <a:t>FAQS</a:t>
            </a:r>
            <a:endParaRPr sz="21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546" y="1760873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65546" y="7749114"/>
            <a:ext cx="9353550" cy="2127250"/>
            <a:chOff x="465546" y="7749114"/>
            <a:chExt cx="9353550" cy="2127250"/>
          </a:xfrm>
        </p:grpSpPr>
        <p:sp>
          <p:nvSpPr>
            <p:cNvPr id="4" name="object 4"/>
            <p:cNvSpPr/>
            <p:nvPr/>
          </p:nvSpPr>
          <p:spPr>
            <a:xfrm>
              <a:off x="465546" y="9235780"/>
              <a:ext cx="9353550" cy="47625"/>
            </a:xfrm>
            <a:custGeom>
              <a:avLst/>
              <a:gdLst/>
              <a:ahLst/>
              <a:cxnLst/>
              <a:rect l="l" t="t" r="r" b="b"/>
              <a:pathLst>
                <a:path w="9353550" h="47625">
                  <a:moveTo>
                    <a:pt x="9353549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9353549" y="0"/>
                  </a:lnTo>
                  <a:lnTo>
                    <a:pt x="9353549" y="47624"/>
                  </a:lnTo>
                  <a:close/>
                </a:path>
              </a:pathLst>
            </a:custGeom>
            <a:solidFill>
              <a:srgbClr val="33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65510" y="7749114"/>
              <a:ext cx="1887253" cy="212699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929818" y="4197315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9909" y="4441072"/>
            <a:ext cx="5734685" cy="8568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79"/>
              </a:lnSpc>
              <a:spcBef>
                <a:spcPts val="95"/>
              </a:spcBef>
              <a:tabLst>
                <a:tab pos="601345" algn="l"/>
                <a:tab pos="1323975" algn="l"/>
                <a:tab pos="1561465" algn="l"/>
                <a:tab pos="1802764" algn="l"/>
                <a:tab pos="2640330" algn="l"/>
                <a:tab pos="2912745" algn="l"/>
                <a:tab pos="3162935" algn="l"/>
                <a:tab pos="3642995" algn="l"/>
                <a:tab pos="3749675" algn="l"/>
                <a:tab pos="4430395" algn="l"/>
              </a:tabLst>
            </a:pPr>
            <a:r>
              <a:rPr lang="zh-TW" altLang="en-US" sz="2700" spc="270" dirty="0">
                <a:latin typeface="Open Sans"/>
                <a:cs typeface="Open Sans"/>
              </a:rPr>
              <a:t>為幫助預防傳播，學生和教職工將在室內一直戴口罩和保持社交距離</a:t>
            </a:r>
            <a:r>
              <a:rPr lang="zh-CN" altLang="en-US" sz="2700" spc="270" dirty="0">
                <a:latin typeface="Open Sans"/>
                <a:cs typeface="Open Sans"/>
              </a:rPr>
              <a:t>。</a:t>
            </a:r>
            <a:endParaRPr sz="2700" dirty="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9909" y="6584197"/>
            <a:ext cx="5912485" cy="12934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3370"/>
              </a:lnSpc>
              <a:spcBef>
                <a:spcPts val="100"/>
              </a:spcBef>
              <a:tabLst>
                <a:tab pos="1602105" algn="l"/>
                <a:tab pos="2106295" algn="l"/>
                <a:tab pos="2351405" algn="l"/>
                <a:tab pos="2626360" algn="l"/>
                <a:tab pos="3260090" algn="l"/>
                <a:tab pos="4316730" algn="l"/>
                <a:tab pos="5147945" algn="l"/>
              </a:tabLst>
            </a:pPr>
            <a:r>
              <a:rPr lang="zh-TW" altLang="en-US" sz="2700" spc="270" dirty="0">
                <a:latin typeface="Open Sans"/>
                <a:cs typeface="Open Sans"/>
              </a:rPr>
              <a:t>學校也在遵循 </a:t>
            </a:r>
            <a:r>
              <a:rPr lang="en-US" altLang="zh-TW" sz="2700" spc="270" dirty="0">
                <a:latin typeface="Open Sans"/>
                <a:cs typeface="Open Sans"/>
              </a:rPr>
              <a:t>CDC </a:t>
            </a:r>
            <a:r>
              <a:rPr lang="zh-TW" altLang="en-US" sz="2700" spc="270" dirty="0">
                <a:latin typeface="Open Sans"/>
                <a:cs typeface="Open Sans"/>
              </a:rPr>
              <a:t>的指引，在可能的情況下改善室內通風，並提供</a:t>
            </a:r>
            <a:r>
              <a:rPr lang="zh-CN" altLang="en-US" sz="2700" spc="270" dirty="0">
                <a:latin typeface="Open Sans"/>
                <a:cs typeface="Open Sans"/>
              </a:rPr>
              <a:t>便捷的</a:t>
            </a:r>
            <a:r>
              <a:rPr lang="zh-TW" altLang="en-US" sz="2700" spc="270" dirty="0">
                <a:latin typeface="Open Sans"/>
                <a:cs typeface="Open Sans"/>
              </a:rPr>
              <a:t> </a:t>
            </a:r>
            <a:r>
              <a:rPr lang="en-US" altLang="zh-TW" sz="2700" spc="270" dirty="0">
                <a:latin typeface="Open Sans"/>
                <a:cs typeface="Open Sans"/>
              </a:rPr>
              <a:t>COVID-19 </a:t>
            </a:r>
            <a:r>
              <a:rPr lang="zh-TW" altLang="en-US" sz="2700" spc="270" dirty="0">
                <a:latin typeface="Open Sans"/>
                <a:cs typeface="Open Sans"/>
              </a:rPr>
              <a:t>檢測</a:t>
            </a:r>
            <a:r>
              <a:rPr lang="zh-CN" altLang="en-US" sz="2700" spc="235" dirty="0">
                <a:latin typeface="Open Sans"/>
                <a:cs typeface="Open Sans"/>
              </a:rPr>
              <a:t>。</a:t>
            </a:r>
            <a:endParaRPr sz="2700" dirty="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289" y="1851642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10" dirty="0">
                <a:solidFill>
                  <a:srgbClr val="009AE2"/>
                </a:solidFill>
                <a:latin typeface="Tahoma"/>
                <a:cs typeface="Tahoma"/>
              </a:rPr>
              <a:t>Q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59419" y="2390981"/>
            <a:ext cx="7030084" cy="1105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00"/>
              </a:lnSpc>
              <a:tabLst>
                <a:tab pos="836930" algn="l"/>
                <a:tab pos="1639570" algn="l"/>
                <a:tab pos="2749550" algn="l"/>
                <a:tab pos="3168015" algn="l"/>
                <a:tab pos="4310380" algn="l"/>
                <a:tab pos="5269865" algn="l"/>
              </a:tabLst>
            </a:pPr>
            <a:r>
              <a:rPr lang="zh-TW" altLang="en-US" sz="3600" spc="390" dirty="0">
                <a:solidFill>
                  <a:srgbClr val="000000"/>
                </a:solidFill>
              </a:rPr>
              <a:t>學校為學生回校上課做了哪些準備</a:t>
            </a:r>
            <a:r>
              <a:rPr sz="3600" spc="330" dirty="0">
                <a:solidFill>
                  <a:srgbClr val="000000"/>
                </a:solidFill>
              </a:rPr>
              <a:t>?</a:t>
            </a:r>
            <a:endParaRPr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161889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9303" y="902926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2460" y="472800"/>
            <a:ext cx="1977584" cy="18504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3727" y="4739348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6772" y="1991466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10" dirty="0">
                <a:solidFill>
                  <a:srgbClr val="009AE2"/>
                </a:solidFill>
                <a:latin typeface="Tahoma"/>
                <a:cs typeface="Tahoma"/>
              </a:rPr>
              <a:t>Q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56805" y="2419074"/>
            <a:ext cx="7063105" cy="1020729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189865" algn="just">
              <a:lnSpc>
                <a:spcPts val="4130"/>
              </a:lnSpc>
              <a:spcBef>
                <a:spcPts val="20"/>
              </a:spcBef>
            </a:pPr>
            <a:r>
              <a:rPr lang="zh-TW" altLang="en-US" sz="3300" spc="-65" dirty="0">
                <a:solidFill>
                  <a:srgbClr val="000000"/>
                </a:solidFill>
              </a:rPr>
              <a:t>在年幼兒童未接種疫苗的學校中是否存在更高的風險</a:t>
            </a:r>
            <a:r>
              <a:rPr sz="3300" spc="400" dirty="0">
                <a:solidFill>
                  <a:srgbClr val="000000"/>
                </a:solidFill>
              </a:rPr>
              <a:t>?</a:t>
            </a:r>
            <a:endParaRPr sz="3300" dirty="0"/>
          </a:p>
        </p:txBody>
      </p:sp>
      <p:sp>
        <p:nvSpPr>
          <p:cNvPr id="8" name="object 8"/>
          <p:cNvSpPr txBox="1"/>
          <p:nvPr/>
        </p:nvSpPr>
        <p:spPr>
          <a:xfrm>
            <a:off x="2097387" y="4578019"/>
            <a:ext cx="6894195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900" algn="l"/>
                <a:tab pos="1674495" algn="l"/>
                <a:tab pos="3655695" algn="l"/>
                <a:tab pos="4486910" algn="l"/>
                <a:tab pos="5432425" algn="l"/>
              </a:tabLst>
            </a:pPr>
            <a:r>
              <a:rPr lang="en-US" altLang="zh-TW" sz="2700" spc="215" dirty="0">
                <a:latin typeface="Open Sans"/>
                <a:cs typeface="Open Sans"/>
              </a:rPr>
              <a:t>Delta</a:t>
            </a:r>
            <a:r>
              <a:rPr lang="zh-TW" altLang="en-US" sz="2700" spc="215" dirty="0">
                <a:latin typeface="Open Sans"/>
                <a:cs typeface="Open Sans"/>
              </a:rPr>
              <a:t>變种增加了風險</a:t>
            </a:r>
            <a:r>
              <a:rPr lang="zh-CN" altLang="en-US" sz="2700" spc="235" dirty="0">
                <a:latin typeface="Open Sans"/>
                <a:cs typeface="Open Sans"/>
              </a:rPr>
              <a:t>，</a:t>
            </a:r>
            <a:r>
              <a:rPr lang="zh-TW" altLang="en-US" sz="2700" spc="180" dirty="0">
                <a:latin typeface="Open Sans"/>
                <a:cs typeface="Open Sans"/>
              </a:rPr>
              <a:t>但學生、教職工和家人可以通過以下這些舉措來相互保護：在符合資格時接種疫苗、戴口罩（即使是已接種疫苗的人）和保持社交距離，在出現症狀時接受檢測並留在家中，以及改善室內通風</a:t>
            </a:r>
            <a:r>
              <a:rPr lang="zh-CN" altLang="en-US" sz="2700" spc="180" dirty="0">
                <a:latin typeface="Open Sans"/>
                <a:cs typeface="Open Sans"/>
              </a:rPr>
              <a:t>。</a:t>
            </a:r>
            <a:endParaRPr sz="27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1618895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9303" y="7698753"/>
            <a:ext cx="9353550" cy="2260600"/>
            <a:chOff x="579303" y="7698753"/>
            <a:chExt cx="9353550" cy="2260600"/>
          </a:xfrm>
        </p:grpSpPr>
        <p:sp>
          <p:nvSpPr>
            <p:cNvPr id="4" name="object 4"/>
            <p:cNvSpPr/>
            <p:nvPr/>
          </p:nvSpPr>
          <p:spPr>
            <a:xfrm>
              <a:off x="579303" y="9029267"/>
              <a:ext cx="9353550" cy="47625"/>
            </a:xfrm>
            <a:custGeom>
              <a:avLst/>
              <a:gdLst/>
              <a:ahLst/>
              <a:cxnLst/>
              <a:rect l="l" t="t" r="r" b="b"/>
              <a:pathLst>
                <a:path w="9353550" h="47625">
                  <a:moveTo>
                    <a:pt x="9353549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9353549" y="0"/>
                  </a:lnTo>
                  <a:lnTo>
                    <a:pt x="9353549" y="47624"/>
                  </a:lnTo>
                  <a:close/>
                </a:path>
              </a:pathLst>
            </a:custGeom>
            <a:solidFill>
              <a:srgbClr val="33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9048" y="7698753"/>
              <a:ext cx="2108999" cy="226039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16000" y="5290263"/>
            <a:ext cx="7133590" cy="122180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114"/>
              </a:spcBef>
              <a:tabLst>
                <a:tab pos="676275" algn="l"/>
                <a:tab pos="759460" algn="l"/>
                <a:tab pos="882650" algn="l"/>
                <a:tab pos="1495425" algn="l"/>
                <a:tab pos="1924050" algn="l"/>
                <a:tab pos="2743835" algn="l"/>
                <a:tab pos="3240405" algn="l"/>
                <a:tab pos="3415665" algn="l"/>
                <a:tab pos="4091304" algn="l"/>
                <a:tab pos="4227830" algn="l"/>
                <a:tab pos="4964430" algn="l"/>
                <a:tab pos="4986020" algn="l"/>
                <a:tab pos="5168900" algn="l"/>
                <a:tab pos="5558155" algn="l"/>
                <a:tab pos="5775325" algn="l"/>
              </a:tabLst>
            </a:pPr>
            <a:r>
              <a:rPr lang="zh-TW" altLang="en-US" sz="2600" spc="170" dirty="0">
                <a:latin typeface="Open Sans"/>
                <a:cs typeface="Open Sans"/>
              </a:rPr>
              <a:t>否，目前沒有</a:t>
            </a:r>
            <a:r>
              <a:rPr lang="zh-CN" altLang="en-US" sz="2600" spc="225" dirty="0">
                <a:latin typeface="Open Sans"/>
                <a:cs typeface="Open Sans"/>
              </a:rPr>
              <a:t>。</a:t>
            </a:r>
            <a:r>
              <a:rPr lang="zh-TW" altLang="en-US" sz="2600" spc="125" dirty="0">
                <a:latin typeface="Open Sans"/>
                <a:cs typeface="Open Sans"/>
              </a:rPr>
              <a:t>今年我們不預期公立學校的學生會被要求接種 </a:t>
            </a:r>
            <a:r>
              <a:rPr lang="en-US" altLang="zh-TW" sz="2600" spc="125" dirty="0">
                <a:latin typeface="Open Sans"/>
                <a:cs typeface="Open Sans"/>
              </a:rPr>
              <a:t>COVID-19 </a:t>
            </a:r>
            <a:r>
              <a:rPr lang="zh-TW" altLang="en-US" sz="2600" spc="125" dirty="0">
                <a:latin typeface="Open Sans"/>
                <a:cs typeface="Open Sans"/>
              </a:rPr>
              <a:t>疫苗</a:t>
            </a:r>
            <a:r>
              <a:rPr lang="zh-CN" altLang="en-US" sz="2600" spc="200" dirty="0">
                <a:latin typeface="Open Sans"/>
                <a:cs typeface="Open Sans"/>
              </a:rPr>
              <a:t>。</a:t>
            </a:r>
            <a:r>
              <a:rPr lang="zh-TW" altLang="en-US" sz="2600" spc="210" dirty="0">
                <a:latin typeface="Open Sans"/>
                <a:cs typeface="Open Sans"/>
              </a:rPr>
              <a:t>學校的疫苗接種要求由華盛頓州衛生委員會確定</a:t>
            </a:r>
            <a:r>
              <a:rPr lang="zh-CN" altLang="en-US" sz="2600" spc="215" dirty="0">
                <a:latin typeface="Open Sans"/>
                <a:cs typeface="Open Sans"/>
              </a:rPr>
              <a:t>。</a:t>
            </a:r>
            <a:endParaRPr sz="26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8173" y="3788220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66603" y="1895647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spc="1410" dirty="0">
                <a:solidFill>
                  <a:srgbClr val="009AE2"/>
                </a:solidFill>
              </a:rPr>
              <a:t>Q</a:t>
            </a:r>
            <a:endParaRPr sz="14600"/>
          </a:p>
        </p:txBody>
      </p:sp>
      <p:sp>
        <p:nvSpPr>
          <p:cNvPr id="9" name="object 9"/>
          <p:cNvSpPr txBox="1"/>
          <p:nvPr/>
        </p:nvSpPr>
        <p:spPr>
          <a:xfrm>
            <a:off x="2509626" y="2419074"/>
            <a:ext cx="713930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2940" algn="l"/>
                <a:tab pos="1189990" algn="l"/>
                <a:tab pos="3778885" algn="l"/>
              </a:tabLst>
            </a:pPr>
            <a:r>
              <a:rPr lang="zh-TW" altLang="en-US" sz="3300" b="1" spc="-65" dirty="0">
                <a:latin typeface="Tahoma"/>
                <a:cs typeface="Tahoma"/>
              </a:rPr>
              <a:t>今年公立學校</a:t>
            </a:r>
            <a:r>
              <a:rPr lang="zh-CN" altLang="en-US" sz="3300" b="1" spc="-65" dirty="0">
                <a:latin typeface="Tahoma"/>
                <a:cs typeface="Tahoma"/>
              </a:rPr>
              <a:t>的</a:t>
            </a:r>
            <a:r>
              <a:rPr lang="zh-TW" altLang="en-US" sz="3300" b="1" spc="-65" dirty="0">
                <a:latin typeface="Tahoma"/>
                <a:cs typeface="Tahoma"/>
              </a:rPr>
              <a:t>學生是否會被要求接種 </a:t>
            </a:r>
            <a:r>
              <a:rPr lang="en-US" altLang="zh-TW" sz="3300" b="1" spc="-65" dirty="0">
                <a:latin typeface="Tahoma"/>
                <a:cs typeface="Tahoma"/>
              </a:rPr>
              <a:t>COVID-19 </a:t>
            </a:r>
            <a:r>
              <a:rPr lang="zh-TW" altLang="en-US" sz="3300" b="1" spc="-65" dirty="0">
                <a:latin typeface="Tahoma"/>
                <a:cs typeface="Tahoma"/>
              </a:rPr>
              <a:t>疫苗</a:t>
            </a:r>
            <a:r>
              <a:rPr sz="3300" b="1" spc="95" dirty="0">
                <a:latin typeface="Tahoma"/>
                <a:cs typeface="Tahoma"/>
              </a:rPr>
              <a:t>?</a:t>
            </a:r>
            <a:r>
              <a:rPr lang="en-US" sz="3300" b="1" spc="95" dirty="0">
                <a:latin typeface="Tahoma"/>
                <a:cs typeface="Tahoma"/>
              </a:rPr>
              <a:t>   </a:t>
            </a:r>
            <a:endParaRPr sz="33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8206" y="4472199"/>
            <a:ext cx="543814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" marR="5080" indent="-17780">
              <a:lnSpc>
                <a:spcPts val="4800"/>
              </a:lnSpc>
              <a:tabLst>
                <a:tab pos="1477645" algn="l"/>
                <a:tab pos="1806575" algn="l"/>
                <a:tab pos="2418715" algn="l"/>
                <a:tab pos="3637279" algn="l"/>
              </a:tabLst>
            </a:pPr>
            <a:r>
              <a:rPr lang="zh-TW" altLang="en-US" sz="3800" spc="395" dirty="0">
                <a:solidFill>
                  <a:srgbClr val="000000"/>
                </a:solidFill>
              </a:rPr>
              <a:t>還有未在此處列出的問題嗎？ </a:t>
            </a:r>
            <a:endParaRPr sz="3800" dirty="0"/>
          </a:p>
        </p:txBody>
      </p:sp>
      <p:sp>
        <p:nvSpPr>
          <p:cNvPr id="3" name="object 3"/>
          <p:cNvSpPr/>
          <p:nvPr/>
        </p:nvSpPr>
        <p:spPr>
          <a:xfrm>
            <a:off x="4571631" y="2024201"/>
            <a:ext cx="1001394" cy="1552575"/>
          </a:xfrm>
          <a:custGeom>
            <a:avLst/>
            <a:gdLst/>
            <a:ahLst/>
            <a:cxnLst/>
            <a:rect l="l" t="t" r="r" b="b"/>
            <a:pathLst>
              <a:path w="1001395" h="1552575">
                <a:moveTo>
                  <a:pt x="728116" y="45643"/>
                </a:moveTo>
                <a:lnTo>
                  <a:pt x="724547" y="27889"/>
                </a:lnTo>
                <a:lnTo>
                  <a:pt x="714794" y="13373"/>
                </a:lnTo>
                <a:lnTo>
                  <a:pt x="700328" y="3594"/>
                </a:lnTo>
                <a:lnTo>
                  <a:pt x="682612" y="0"/>
                </a:lnTo>
                <a:lnTo>
                  <a:pt x="409575" y="0"/>
                </a:lnTo>
                <a:lnTo>
                  <a:pt x="391858" y="3594"/>
                </a:lnTo>
                <a:lnTo>
                  <a:pt x="377393" y="13373"/>
                </a:lnTo>
                <a:lnTo>
                  <a:pt x="367639" y="27889"/>
                </a:lnTo>
                <a:lnTo>
                  <a:pt x="364058" y="45643"/>
                </a:lnTo>
                <a:lnTo>
                  <a:pt x="367639" y="63398"/>
                </a:lnTo>
                <a:lnTo>
                  <a:pt x="377393" y="77914"/>
                </a:lnTo>
                <a:lnTo>
                  <a:pt x="391858" y="87693"/>
                </a:lnTo>
                <a:lnTo>
                  <a:pt x="409575" y="91287"/>
                </a:lnTo>
                <a:lnTo>
                  <a:pt x="682612" y="91287"/>
                </a:lnTo>
                <a:lnTo>
                  <a:pt x="700328" y="87693"/>
                </a:lnTo>
                <a:lnTo>
                  <a:pt x="714794" y="77914"/>
                </a:lnTo>
                <a:lnTo>
                  <a:pt x="724547" y="63398"/>
                </a:lnTo>
                <a:lnTo>
                  <a:pt x="728116" y="45643"/>
                </a:lnTo>
                <a:close/>
              </a:path>
              <a:path w="1001395" h="1552575">
                <a:moveTo>
                  <a:pt x="1001001" y="962939"/>
                </a:moveTo>
                <a:lnTo>
                  <a:pt x="1000340" y="949693"/>
                </a:lnTo>
                <a:lnTo>
                  <a:pt x="995908" y="937209"/>
                </a:lnTo>
                <a:lnTo>
                  <a:pt x="987882" y="926325"/>
                </a:lnTo>
                <a:lnTo>
                  <a:pt x="845896" y="783932"/>
                </a:lnTo>
                <a:lnTo>
                  <a:pt x="845896" y="913091"/>
                </a:lnTo>
                <a:lnTo>
                  <a:pt x="591693" y="913091"/>
                </a:lnTo>
                <a:lnTo>
                  <a:pt x="552462" y="935634"/>
                </a:lnTo>
                <a:lnTo>
                  <a:pt x="546138" y="958176"/>
                </a:lnTo>
                <a:lnTo>
                  <a:pt x="547471" y="969822"/>
                </a:lnTo>
                <a:lnTo>
                  <a:pt x="551827" y="980909"/>
                </a:lnTo>
                <a:lnTo>
                  <a:pt x="756335" y="1349959"/>
                </a:lnTo>
                <a:lnTo>
                  <a:pt x="564756" y="1446085"/>
                </a:lnTo>
                <a:lnTo>
                  <a:pt x="408813" y="1164475"/>
                </a:lnTo>
                <a:lnTo>
                  <a:pt x="358419" y="1073467"/>
                </a:lnTo>
                <a:lnTo>
                  <a:pt x="352717" y="1065377"/>
                </a:lnTo>
                <a:lnTo>
                  <a:pt x="321564" y="1049921"/>
                </a:lnTo>
                <a:lnTo>
                  <a:pt x="318554" y="1049921"/>
                </a:lnTo>
                <a:lnTo>
                  <a:pt x="91020" y="1216050"/>
                </a:lnTo>
                <a:lnTo>
                  <a:pt x="91020" y="156006"/>
                </a:lnTo>
                <a:lnTo>
                  <a:pt x="845896" y="913091"/>
                </a:lnTo>
                <a:lnTo>
                  <a:pt x="845896" y="783932"/>
                </a:lnTo>
                <a:lnTo>
                  <a:pt x="219811" y="156006"/>
                </a:lnTo>
                <a:lnTo>
                  <a:pt x="77736" y="13512"/>
                </a:lnTo>
                <a:lnTo>
                  <a:pt x="66840" y="5499"/>
                </a:lnTo>
                <a:lnTo>
                  <a:pt x="54394" y="1054"/>
                </a:lnTo>
                <a:lnTo>
                  <a:pt x="41211" y="368"/>
                </a:lnTo>
                <a:lnTo>
                  <a:pt x="28130" y="3657"/>
                </a:lnTo>
                <a:lnTo>
                  <a:pt x="16548" y="10617"/>
                </a:lnTo>
                <a:lnTo>
                  <a:pt x="7683" y="20459"/>
                </a:lnTo>
                <a:lnTo>
                  <a:pt x="2006" y="32448"/>
                </a:lnTo>
                <a:lnTo>
                  <a:pt x="0" y="45821"/>
                </a:lnTo>
                <a:lnTo>
                  <a:pt x="0" y="1309712"/>
                </a:lnTo>
                <a:lnTo>
                  <a:pt x="25577" y="1350695"/>
                </a:lnTo>
                <a:lnTo>
                  <a:pt x="50304" y="1355102"/>
                </a:lnTo>
                <a:lnTo>
                  <a:pt x="62458" y="1352080"/>
                </a:lnTo>
                <a:lnTo>
                  <a:pt x="73456" y="1345666"/>
                </a:lnTo>
                <a:lnTo>
                  <a:pt x="238760" y="1216050"/>
                </a:lnTo>
                <a:lnTo>
                  <a:pt x="304546" y="1164475"/>
                </a:lnTo>
                <a:lnTo>
                  <a:pt x="506234" y="1528508"/>
                </a:lnTo>
                <a:lnTo>
                  <a:pt x="546087" y="1551965"/>
                </a:lnTo>
                <a:lnTo>
                  <a:pt x="552919" y="1551965"/>
                </a:lnTo>
                <a:lnTo>
                  <a:pt x="767981" y="1446085"/>
                </a:lnTo>
                <a:lnTo>
                  <a:pt x="839520" y="1410208"/>
                </a:lnTo>
                <a:lnTo>
                  <a:pt x="864438" y="1373822"/>
                </a:lnTo>
                <a:lnTo>
                  <a:pt x="864400" y="1364653"/>
                </a:lnTo>
                <a:lnTo>
                  <a:pt x="862571" y="1355699"/>
                </a:lnTo>
                <a:lnTo>
                  <a:pt x="859002" y="1347228"/>
                </a:lnTo>
                <a:lnTo>
                  <a:pt x="668959" y="1004277"/>
                </a:lnTo>
                <a:lnTo>
                  <a:pt x="955662" y="1004277"/>
                </a:lnTo>
                <a:lnTo>
                  <a:pt x="968984" y="1002271"/>
                </a:lnTo>
                <a:lnTo>
                  <a:pt x="980909" y="996581"/>
                </a:lnTo>
                <a:lnTo>
                  <a:pt x="990727" y="987679"/>
                </a:lnTo>
                <a:lnTo>
                  <a:pt x="997712" y="976071"/>
                </a:lnTo>
                <a:lnTo>
                  <a:pt x="1001001" y="962939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643" y="1385230"/>
            <a:ext cx="91440" cy="365125"/>
          </a:xfrm>
          <a:custGeom>
            <a:avLst/>
            <a:gdLst/>
            <a:ahLst/>
            <a:cxnLst/>
            <a:rect l="l" t="t" r="r" b="b"/>
            <a:pathLst>
              <a:path w="91439" h="365125">
                <a:moveTo>
                  <a:pt x="45507" y="365124"/>
                </a:moveTo>
                <a:lnTo>
                  <a:pt x="27799" y="361536"/>
                </a:lnTo>
                <a:lnTo>
                  <a:pt x="13333" y="351752"/>
                </a:lnTo>
                <a:lnTo>
                  <a:pt x="3578" y="337244"/>
                </a:lnTo>
                <a:lnTo>
                  <a:pt x="0" y="319484"/>
                </a:lnTo>
                <a:lnTo>
                  <a:pt x="0" y="45640"/>
                </a:lnTo>
                <a:lnTo>
                  <a:pt x="3578" y="27880"/>
                </a:lnTo>
                <a:lnTo>
                  <a:pt x="13333" y="13372"/>
                </a:lnTo>
                <a:lnTo>
                  <a:pt x="27799" y="3588"/>
                </a:lnTo>
                <a:lnTo>
                  <a:pt x="45507" y="0"/>
                </a:lnTo>
                <a:lnTo>
                  <a:pt x="63215" y="3588"/>
                </a:lnTo>
                <a:lnTo>
                  <a:pt x="77680" y="13372"/>
                </a:lnTo>
                <a:lnTo>
                  <a:pt x="87436" y="27880"/>
                </a:lnTo>
                <a:lnTo>
                  <a:pt x="91014" y="45640"/>
                </a:lnTo>
                <a:lnTo>
                  <a:pt x="91014" y="319484"/>
                </a:lnTo>
                <a:lnTo>
                  <a:pt x="87436" y="337244"/>
                </a:lnTo>
                <a:lnTo>
                  <a:pt x="77680" y="351752"/>
                </a:lnTo>
                <a:lnTo>
                  <a:pt x="63215" y="361536"/>
                </a:lnTo>
                <a:lnTo>
                  <a:pt x="45507" y="3651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4541" y="2024199"/>
            <a:ext cx="364490" cy="91440"/>
          </a:xfrm>
          <a:custGeom>
            <a:avLst/>
            <a:gdLst/>
            <a:ahLst/>
            <a:cxnLst/>
            <a:rect l="l" t="t" r="r" b="b"/>
            <a:pathLst>
              <a:path w="364489" h="91439">
                <a:moveTo>
                  <a:pt x="318551" y="91281"/>
                </a:moveTo>
                <a:lnTo>
                  <a:pt x="45507" y="91281"/>
                </a:lnTo>
                <a:lnTo>
                  <a:pt x="27799" y="87692"/>
                </a:lnTo>
                <a:lnTo>
                  <a:pt x="13333" y="77908"/>
                </a:lnTo>
                <a:lnTo>
                  <a:pt x="3578" y="63400"/>
                </a:lnTo>
                <a:lnTo>
                  <a:pt x="0" y="45640"/>
                </a:lnTo>
                <a:lnTo>
                  <a:pt x="3578" y="27880"/>
                </a:lnTo>
                <a:lnTo>
                  <a:pt x="13333" y="13372"/>
                </a:lnTo>
                <a:lnTo>
                  <a:pt x="27799" y="3588"/>
                </a:lnTo>
                <a:lnTo>
                  <a:pt x="45507" y="0"/>
                </a:lnTo>
                <a:lnTo>
                  <a:pt x="318551" y="0"/>
                </a:lnTo>
                <a:lnTo>
                  <a:pt x="336259" y="3588"/>
                </a:lnTo>
                <a:lnTo>
                  <a:pt x="350724" y="13372"/>
                </a:lnTo>
                <a:lnTo>
                  <a:pt x="360480" y="27880"/>
                </a:lnTo>
                <a:lnTo>
                  <a:pt x="364058" y="45640"/>
                </a:lnTo>
                <a:lnTo>
                  <a:pt x="360480" y="63400"/>
                </a:lnTo>
                <a:lnTo>
                  <a:pt x="350724" y="77908"/>
                </a:lnTo>
                <a:lnTo>
                  <a:pt x="336259" y="87692"/>
                </a:lnTo>
                <a:lnTo>
                  <a:pt x="318551" y="91281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1098" y="1572425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238663" y="284820"/>
                </a:moveTo>
                <a:lnTo>
                  <a:pt x="13310" y="77885"/>
                </a:lnTo>
                <a:lnTo>
                  <a:pt x="0" y="45617"/>
                </a:lnTo>
                <a:lnTo>
                  <a:pt x="3327" y="28439"/>
                </a:lnTo>
                <a:lnTo>
                  <a:pt x="13310" y="13349"/>
                </a:lnTo>
                <a:lnTo>
                  <a:pt x="28356" y="3337"/>
                </a:lnTo>
                <a:lnTo>
                  <a:pt x="45484" y="0"/>
                </a:lnTo>
                <a:lnTo>
                  <a:pt x="62612" y="3337"/>
                </a:lnTo>
                <a:lnTo>
                  <a:pt x="77658" y="13349"/>
                </a:lnTo>
                <a:lnTo>
                  <a:pt x="270791" y="206957"/>
                </a:lnTo>
                <a:lnTo>
                  <a:pt x="280774" y="222047"/>
                </a:lnTo>
                <a:lnTo>
                  <a:pt x="284102" y="239225"/>
                </a:lnTo>
                <a:lnTo>
                  <a:pt x="280774" y="256403"/>
                </a:lnTo>
                <a:lnTo>
                  <a:pt x="247356" y="283995"/>
                </a:lnTo>
                <a:lnTo>
                  <a:pt x="238663" y="284820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1098" y="2282502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45530" y="284820"/>
                </a:moveTo>
                <a:lnTo>
                  <a:pt x="3327" y="256403"/>
                </a:lnTo>
                <a:lnTo>
                  <a:pt x="0" y="239225"/>
                </a:lnTo>
                <a:lnTo>
                  <a:pt x="3327" y="222047"/>
                </a:lnTo>
                <a:lnTo>
                  <a:pt x="13310" y="206957"/>
                </a:lnTo>
                <a:lnTo>
                  <a:pt x="206443" y="13349"/>
                </a:lnTo>
                <a:lnTo>
                  <a:pt x="221489" y="3337"/>
                </a:lnTo>
                <a:lnTo>
                  <a:pt x="238617" y="0"/>
                </a:lnTo>
                <a:lnTo>
                  <a:pt x="255745" y="3337"/>
                </a:lnTo>
                <a:lnTo>
                  <a:pt x="270791" y="13349"/>
                </a:lnTo>
                <a:lnTo>
                  <a:pt x="280774" y="28439"/>
                </a:lnTo>
                <a:lnTo>
                  <a:pt x="284102" y="45617"/>
                </a:lnTo>
                <a:lnTo>
                  <a:pt x="280774" y="62795"/>
                </a:lnTo>
                <a:lnTo>
                  <a:pt x="77658" y="271493"/>
                </a:lnTo>
                <a:lnTo>
                  <a:pt x="45530" y="284820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29009" y="1572357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45530" y="284888"/>
                </a:moveTo>
                <a:lnTo>
                  <a:pt x="3327" y="256471"/>
                </a:lnTo>
                <a:lnTo>
                  <a:pt x="0" y="239293"/>
                </a:lnTo>
                <a:lnTo>
                  <a:pt x="3327" y="222115"/>
                </a:lnTo>
                <a:lnTo>
                  <a:pt x="13310" y="207025"/>
                </a:lnTo>
                <a:lnTo>
                  <a:pt x="206443" y="13418"/>
                </a:lnTo>
                <a:lnTo>
                  <a:pt x="221542" y="3354"/>
                </a:lnTo>
                <a:lnTo>
                  <a:pt x="238697" y="0"/>
                </a:lnTo>
                <a:lnTo>
                  <a:pt x="255834" y="3354"/>
                </a:lnTo>
                <a:lnTo>
                  <a:pt x="270882" y="13418"/>
                </a:lnTo>
                <a:lnTo>
                  <a:pt x="280865" y="28546"/>
                </a:lnTo>
                <a:lnTo>
                  <a:pt x="284193" y="45720"/>
                </a:lnTo>
                <a:lnTo>
                  <a:pt x="280865" y="62877"/>
                </a:lnTo>
                <a:lnTo>
                  <a:pt x="77749" y="271561"/>
                </a:lnTo>
                <a:lnTo>
                  <a:pt x="45530" y="284888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8670" y="8335404"/>
            <a:ext cx="3390899" cy="72389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06303" y="6379598"/>
            <a:ext cx="9081946" cy="16825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826769" algn="l"/>
                <a:tab pos="2111375" algn="l"/>
              </a:tabLst>
            </a:pPr>
            <a:r>
              <a:rPr lang="zh-TW" altLang="en-US" sz="2600" b="1" spc="140" dirty="0">
                <a:latin typeface="Tahoma"/>
                <a:cs typeface="Tahoma"/>
              </a:rPr>
              <a:t>查看更多常見問題</a:t>
            </a:r>
            <a:r>
              <a:rPr sz="2600" b="1" spc="310" dirty="0">
                <a:latin typeface="Tahoma"/>
                <a:cs typeface="Tahoma"/>
              </a:rPr>
              <a:t>:</a:t>
            </a:r>
            <a:r>
              <a:rPr lang="en-US" sz="2600" b="1" spc="310" dirty="0">
                <a:latin typeface="Tahoma"/>
                <a:cs typeface="Tahoma"/>
              </a:rPr>
              <a:t> </a:t>
            </a:r>
            <a:endParaRPr sz="2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lang="en-US" sz="2600" b="1" spc="490" dirty="0">
                <a:latin typeface="Tahoma"/>
                <a:cs typeface="Tahoma"/>
                <a:hlinkClick r:id="rId3"/>
              </a:rPr>
              <a:t>KINGCOUNTY.GOV/COVID/SCHOOLS/FAQ</a:t>
            </a:r>
          </a:p>
          <a:p>
            <a:pPr algn="ctr">
              <a:lnSpc>
                <a:spcPct val="100000"/>
              </a:lnSpc>
            </a:pPr>
            <a:r>
              <a:rPr lang="en-US" sz="2600" spc="265" dirty="0">
                <a:latin typeface="Tahoma"/>
                <a:cs typeface="Tahoma"/>
              </a:rPr>
              <a:t>(</a:t>
            </a:r>
            <a:r>
              <a:rPr kumimoji="0" lang="zh-TW" altLang="en-US" sz="2400" b="0" i="0" u="none" strike="noStrike" kern="1200" cap="none" spc="3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cs typeface="Verdana"/>
              </a:rPr>
              <a:t>網站僅提供英文版本</a:t>
            </a:r>
            <a:r>
              <a:rPr lang="en-US" sz="2600" spc="265" dirty="0">
                <a:latin typeface="Tahoma"/>
                <a:cs typeface="Tahoma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484F3BE623D46A591F34B6635B4DC" ma:contentTypeVersion="6" ma:contentTypeDescription="Create a new document." ma:contentTypeScope="" ma:versionID="861a45b0b8dfb3fbf7c985da4096140c">
  <xsd:schema xmlns:xsd="http://www.w3.org/2001/XMLSchema" xmlns:xs="http://www.w3.org/2001/XMLSchema" xmlns:p="http://schemas.microsoft.com/office/2006/metadata/properties" xmlns:ns2="33bb504c-1809-4a9c-ac85-049493f9acf2" xmlns:ns3="c3041304-8ba1-4e94-876d-5f608309101f" targetNamespace="http://schemas.microsoft.com/office/2006/metadata/properties" ma:root="true" ma:fieldsID="34884c19185684b8872651654c9189a5" ns2:_="" ns3:_="">
    <xsd:import namespace="33bb504c-1809-4a9c-ac85-049493f9acf2"/>
    <xsd:import namespace="c3041304-8ba1-4e94-876d-5f60830910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b504c-1809-4a9c-ac85-049493f9a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41304-8ba1-4e94-876d-5f60830910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5FAC88-7DA2-41ED-84B5-1C9073D9C2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1C165E-6CD8-44EC-BEBA-4A12E8849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C8000-8960-46DE-A133-E40BFA2E8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b504c-1809-4a9c-ac85-049493f9acf2"/>
    <ds:schemaRef ds:uri="c3041304-8ba1-4e94-876d-5f60830910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469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Open Sans</vt:lpstr>
      <vt:lpstr>Tahoma</vt:lpstr>
      <vt:lpstr>Trebuchet MS</vt:lpstr>
      <vt:lpstr>Verdana</vt:lpstr>
      <vt:lpstr>Office Theme</vt:lpstr>
      <vt:lpstr>家 長 問 答  重返學校</vt:lpstr>
      <vt:lpstr>PowerPoint Presentation</vt:lpstr>
      <vt:lpstr>學校為學生回校上課做了哪些準備?</vt:lpstr>
      <vt:lpstr>在年幼兒童未接種疫苗的學校中是否存在更高的風險?</vt:lpstr>
      <vt:lpstr>Q</vt:lpstr>
      <vt:lpstr>還有未在此處列出的問題嗎？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toolkit Q&amp;A</dc:title>
  <dc:creator>Public Health</dc:creator>
  <cp:keywords>DAEoN9w2un4,BABQDsnjYLE</cp:keywords>
  <cp:lastModifiedBy>Raspet, Haley</cp:lastModifiedBy>
  <cp:revision>12</cp:revision>
  <dcterms:created xsi:type="dcterms:W3CDTF">2021-08-31T00:22:43Z</dcterms:created>
  <dcterms:modified xsi:type="dcterms:W3CDTF">2021-09-13T23:14:07Z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2021-08-31T00:00:00Z</vt:filetime>
  </property>
  <property fmtid="{D5CDD505-2E9C-101B-9397-08002B2CF9AE}" pid="3" name="Creator">
    <vt:lpwstr>Canva</vt:lpwstr>
  </property>
  <property fmtid="{D5CDD505-2E9C-101B-9397-08002B2CF9AE}" pid="4" name="LastSaved">
    <vt:filetime>2021-08-31T00:00:00Z</vt:filetime>
  </property>
  <property fmtid="{D5CDD505-2E9C-101B-9397-08002B2CF9AE}" pid="5" name="ContentTypeId">
    <vt:lpwstr>0x01010028A484F3BE623D46A591F34B6635B4DC</vt:lpwstr>
  </property>
</Properties>
</file>