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8953500" cy="7505700"/>
  <p:notesSz cx="8953500" cy="7505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7462AE-8890-47F6-B4F0-748EA6E76339}" v="4" dt="2021-09-13T21:43:42.793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101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spet, Haley" userId="8f525f1f-05e4-4c28-8b9d-c850471e1dbd" providerId="ADAL" clId="{8E7462AE-8890-47F6-B4F0-748EA6E76339}"/>
    <pc:docChg chg="undo custSel modSld">
      <pc:chgData name="Raspet, Haley" userId="8f525f1f-05e4-4c28-8b9d-c850471e1dbd" providerId="ADAL" clId="{8E7462AE-8890-47F6-B4F0-748EA6E76339}" dt="2021-09-13T21:43:46.286" v="69" actId="14100"/>
      <pc:docMkLst>
        <pc:docMk/>
      </pc:docMkLst>
      <pc:sldChg chg="modSp mod">
        <pc:chgData name="Raspet, Haley" userId="8f525f1f-05e4-4c28-8b9d-c850471e1dbd" providerId="ADAL" clId="{8E7462AE-8890-47F6-B4F0-748EA6E76339}" dt="2021-09-13T21:37:40.334" v="2" actId="1076"/>
        <pc:sldMkLst>
          <pc:docMk/>
          <pc:sldMk cId="0" sldId="256"/>
        </pc:sldMkLst>
        <pc:spChg chg="mod">
          <ac:chgData name="Raspet, Haley" userId="8f525f1f-05e4-4c28-8b9d-c850471e1dbd" providerId="ADAL" clId="{8E7462AE-8890-47F6-B4F0-748EA6E76339}" dt="2021-09-13T20:54:30.057" v="0" actId="1076"/>
          <ac:spMkLst>
            <pc:docMk/>
            <pc:sldMk cId="0" sldId="256"/>
            <ac:spMk id="10" creationId="{00000000-0000-0000-0000-000000000000}"/>
          </ac:spMkLst>
        </pc:spChg>
        <pc:spChg chg="mod">
          <ac:chgData name="Raspet, Haley" userId="8f525f1f-05e4-4c28-8b9d-c850471e1dbd" providerId="ADAL" clId="{8E7462AE-8890-47F6-B4F0-748EA6E76339}" dt="2021-09-13T21:37:40.334" v="2" actId="1076"/>
          <ac:spMkLst>
            <pc:docMk/>
            <pc:sldMk cId="0" sldId="256"/>
            <ac:spMk id="11" creationId="{00000000-0000-0000-0000-000000000000}"/>
          </ac:spMkLst>
        </pc:spChg>
      </pc:sldChg>
      <pc:sldChg chg="modSp mod">
        <pc:chgData name="Raspet, Haley" userId="8f525f1f-05e4-4c28-8b9d-c850471e1dbd" providerId="ADAL" clId="{8E7462AE-8890-47F6-B4F0-748EA6E76339}" dt="2021-09-13T21:38:03.654" v="5" actId="20577"/>
        <pc:sldMkLst>
          <pc:docMk/>
          <pc:sldMk cId="0" sldId="257"/>
        </pc:sldMkLst>
        <pc:spChg chg="mod">
          <ac:chgData name="Raspet, Haley" userId="8f525f1f-05e4-4c28-8b9d-c850471e1dbd" providerId="ADAL" clId="{8E7462AE-8890-47F6-B4F0-748EA6E76339}" dt="2021-09-13T21:38:03.654" v="5" actId="20577"/>
          <ac:spMkLst>
            <pc:docMk/>
            <pc:sldMk cId="0" sldId="257"/>
            <ac:spMk id="10" creationId="{00000000-0000-0000-0000-000000000000}"/>
          </ac:spMkLst>
        </pc:spChg>
      </pc:sldChg>
      <pc:sldChg chg="modSp mod">
        <pc:chgData name="Raspet, Haley" userId="8f525f1f-05e4-4c28-8b9d-c850471e1dbd" providerId="ADAL" clId="{8E7462AE-8890-47F6-B4F0-748EA6E76339}" dt="2021-09-13T21:38:18.098" v="6" actId="948"/>
        <pc:sldMkLst>
          <pc:docMk/>
          <pc:sldMk cId="0" sldId="258"/>
        </pc:sldMkLst>
        <pc:spChg chg="mod">
          <ac:chgData name="Raspet, Haley" userId="8f525f1f-05e4-4c28-8b9d-c850471e1dbd" providerId="ADAL" clId="{8E7462AE-8890-47F6-B4F0-748EA6E76339}" dt="2021-09-13T21:38:18.098" v="6" actId="948"/>
          <ac:spMkLst>
            <pc:docMk/>
            <pc:sldMk cId="0" sldId="258"/>
            <ac:spMk id="4" creationId="{00000000-0000-0000-0000-000000000000}"/>
          </ac:spMkLst>
        </pc:spChg>
      </pc:sldChg>
      <pc:sldChg chg="modSp mod">
        <pc:chgData name="Raspet, Haley" userId="8f525f1f-05e4-4c28-8b9d-c850471e1dbd" providerId="ADAL" clId="{8E7462AE-8890-47F6-B4F0-748EA6E76339}" dt="2021-09-13T21:38:30.314" v="7" actId="948"/>
        <pc:sldMkLst>
          <pc:docMk/>
          <pc:sldMk cId="0" sldId="259"/>
        </pc:sldMkLst>
        <pc:spChg chg="mod">
          <ac:chgData name="Raspet, Haley" userId="8f525f1f-05e4-4c28-8b9d-c850471e1dbd" providerId="ADAL" clId="{8E7462AE-8890-47F6-B4F0-748EA6E76339}" dt="2021-09-13T21:38:30.314" v="7" actId="948"/>
          <ac:spMkLst>
            <pc:docMk/>
            <pc:sldMk cId="0" sldId="259"/>
            <ac:spMk id="27" creationId="{00000000-0000-0000-0000-000000000000}"/>
          </ac:spMkLst>
        </pc:spChg>
      </pc:sldChg>
      <pc:sldChg chg="modSp mod">
        <pc:chgData name="Raspet, Haley" userId="8f525f1f-05e4-4c28-8b9d-c850471e1dbd" providerId="ADAL" clId="{8E7462AE-8890-47F6-B4F0-748EA6E76339}" dt="2021-09-13T21:38:39.389" v="8" actId="948"/>
        <pc:sldMkLst>
          <pc:docMk/>
          <pc:sldMk cId="0" sldId="260"/>
        </pc:sldMkLst>
        <pc:spChg chg="mod">
          <ac:chgData name="Raspet, Haley" userId="8f525f1f-05e4-4c28-8b9d-c850471e1dbd" providerId="ADAL" clId="{8E7462AE-8890-47F6-B4F0-748EA6E76339}" dt="2021-09-13T21:38:39.389" v="8" actId="948"/>
          <ac:spMkLst>
            <pc:docMk/>
            <pc:sldMk cId="0" sldId="260"/>
            <ac:spMk id="4" creationId="{00000000-0000-0000-0000-000000000000}"/>
          </ac:spMkLst>
        </pc:spChg>
      </pc:sldChg>
      <pc:sldChg chg="modSp mod">
        <pc:chgData name="Raspet, Haley" userId="8f525f1f-05e4-4c28-8b9d-c850471e1dbd" providerId="ADAL" clId="{8E7462AE-8890-47F6-B4F0-748EA6E76339}" dt="2021-09-13T21:40:10.909" v="19" actId="14100"/>
        <pc:sldMkLst>
          <pc:docMk/>
          <pc:sldMk cId="0" sldId="261"/>
        </pc:sldMkLst>
        <pc:spChg chg="mod">
          <ac:chgData name="Raspet, Haley" userId="8f525f1f-05e4-4c28-8b9d-c850471e1dbd" providerId="ADAL" clId="{8E7462AE-8890-47F6-B4F0-748EA6E76339}" dt="2021-09-13T21:40:10.909" v="19" actId="14100"/>
          <ac:spMkLst>
            <pc:docMk/>
            <pc:sldMk cId="0" sldId="261"/>
            <ac:spMk id="2" creationId="{00000000-0000-0000-0000-000000000000}"/>
          </ac:spMkLst>
        </pc:spChg>
      </pc:sldChg>
      <pc:sldChg chg="modSp mod">
        <pc:chgData name="Raspet, Haley" userId="8f525f1f-05e4-4c28-8b9d-c850471e1dbd" providerId="ADAL" clId="{8E7462AE-8890-47F6-B4F0-748EA6E76339}" dt="2021-09-13T21:40:23.925" v="22" actId="6549"/>
        <pc:sldMkLst>
          <pc:docMk/>
          <pc:sldMk cId="0" sldId="262"/>
        </pc:sldMkLst>
        <pc:spChg chg="mod">
          <ac:chgData name="Raspet, Haley" userId="8f525f1f-05e4-4c28-8b9d-c850471e1dbd" providerId="ADAL" clId="{8E7462AE-8890-47F6-B4F0-748EA6E76339}" dt="2021-09-13T21:40:23.925" v="22" actId="6549"/>
          <ac:spMkLst>
            <pc:docMk/>
            <pc:sldMk cId="0" sldId="262"/>
            <ac:spMk id="4" creationId="{00000000-0000-0000-0000-000000000000}"/>
          </ac:spMkLst>
        </pc:spChg>
      </pc:sldChg>
      <pc:sldChg chg="modSp mod">
        <pc:chgData name="Raspet, Haley" userId="8f525f1f-05e4-4c28-8b9d-c850471e1dbd" providerId="ADAL" clId="{8E7462AE-8890-47F6-B4F0-748EA6E76339}" dt="2021-09-13T21:43:46.286" v="69" actId="14100"/>
        <pc:sldMkLst>
          <pc:docMk/>
          <pc:sldMk cId="0" sldId="263"/>
        </pc:sldMkLst>
        <pc:spChg chg="mod">
          <ac:chgData name="Raspet, Haley" userId="8f525f1f-05e4-4c28-8b9d-c850471e1dbd" providerId="ADAL" clId="{8E7462AE-8890-47F6-B4F0-748EA6E76339}" dt="2021-09-13T21:40:42.442" v="24" actId="14100"/>
          <ac:spMkLst>
            <pc:docMk/>
            <pc:sldMk cId="0" sldId="263"/>
            <ac:spMk id="4" creationId="{00000000-0000-0000-0000-000000000000}"/>
          </ac:spMkLst>
        </pc:spChg>
        <pc:spChg chg="mod">
          <ac:chgData name="Raspet, Haley" userId="8f525f1f-05e4-4c28-8b9d-c850471e1dbd" providerId="ADAL" clId="{8E7462AE-8890-47F6-B4F0-748EA6E76339}" dt="2021-09-13T21:43:01.996" v="63" actId="948"/>
          <ac:spMkLst>
            <pc:docMk/>
            <pc:sldMk cId="0" sldId="263"/>
            <ac:spMk id="5" creationId="{00000000-0000-0000-0000-000000000000}"/>
          </ac:spMkLst>
        </pc:spChg>
        <pc:spChg chg="mod">
          <ac:chgData name="Raspet, Haley" userId="8f525f1f-05e4-4c28-8b9d-c850471e1dbd" providerId="ADAL" clId="{8E7462AE-8890-47F6-B4F0-748EA6E76339}" dt="2021-09-13T21:43:17.299" v="64"/>
          <ac:spMkLst>
            <pc:docMk/>
            <pc:sldMk cId="0" sldId="263"/>
            <ac:spMk id="7" creationId="{00000000-0000-0000-0000-000000000000}"/>
          </ac:spMkLst>
        </pc:spChg>
        <pc:grpChg chg="mod">
          <ac:chgData name="Raspet, Haley" userId="8f525f1f-05e4-4c28-8b9d-c850471e1dbd" providerId="ADAL" clId="{8E7462AE-8890-47F6-B4F0-748EA6E76339}" dt="2021-09-13T21:43:17.299" v="64"/>
          <ac:grpSpMkLst>
            <pc:docMk/>
            <pc:sldMk cId="0" sldId="263"/>
            <ac:grpSpMk id="6" creationId="{00000000-0000-0000-0000-000000000000}"/>
          </ac:grpSpMkLst>
        </pc:grpChg>
        <pc:picChg chg="mod">
          <ac:chgData name="Raspet, Haley" userId="8f525f1f-05e4-4c28-8b9d-c850471e1dbd" providerId="ADAL" clId="{8E7462AE-8890-47F6-B4F0-748EA6E76339}" dt="2021-09-13T21:43:46.286" v="69" actId="14100"/>
          <ac:picMkLst>
            <pc:docMk/>
            <pc:sldMk cId="0" sldId="263"/>
            <ac:picMk id="8" creationId="{00000000-0000-0000-0000-000000000000}"/>
          </ac:picMkLst>
        </pc:picChg>
      </pc:sldChg>
    </pc:docChg>
  </pc:docChgLst>
  <pc:docChgLst>
    <pc:chgData name="Lyons, Andie" userId="S::andie.lyons@kingcounty.gov::fa7f4d3e-50e2-453b-9ac9-fbaaff25c22f" providerId="AD" clId="Web-{EF1BC480-CCC6-627E-FD50-38F095094BC0}"/>
    <pc:docChg chg="modSld">
      <pc:chgData name="Lyons, Andie" userId="S::andie.lyons@kingcounty.gov::fa7f4d3e-50e2-453b-9ac9-fbaaff25c22f" providerId="AD" clId="Web-{EF1BC480-CCC6-627E-FD50-38F095094BC0}" dt="2021-09-09T22:50:16.660" v="11" actId="1076"/>
      <pc:docMkLst>
        <pc:docMk/>
      </pc:docMkLst>
      <pc:sldChg chg="modSp">
        <pc:chgData name="Lyons, Andie" userId="S::andie.lyons@kingcounty.gov::fa7f4d3e-50e2-453b-9ac9-fbaaff25c22f" providerId="AD" clId="Web-{EF1BC480-CCC6-627E-FD50-38F095094BC0}" dt="2021-09-09T22:49:10.653" v="0" actId="1076"/>
        <pc:sldMkLst>
          <pc:docMk/>
          <pc:sldMk cId="0" sldId="256"/>
        </pc:sldMkLst>
        <pc:spChg chg="mod">
          <ac:chgData name="Lyons, Andie" userId="S::andie.lyons@kingcounty.gov::fa7f4d3e-50e2-453b-9ac9-fbaaff25c22f" providerId="AD" clId="Web-{EF1BC480-CCC6-627E-FD50-38F095094BC0}" dt="2021-09-09T22:49:10.653" v="0" actId="1076"/>
          <ac:spMkLst>
            <pc:docMk/>
            <pc:sldMk cId="0" sldId="256"/>
            <ac:spMk id="12" creationId="{00000000-0000-0000-0000-000000000000}"/>
          </ac:spMkLst>
        </pc:spChg>
      </pc:sldChg>
      <pc:sldChg chg="modSp">
        <pc:chgData name="Lyons, Andie" userId="S::andie.lyons@kingcounty.gov::fa7f4d3e-50e2-453b-9ac9-fbaaff25c22f" providerId="AD" clId="Web-{EF1BC480-CCC6-627E-FD50-38F095094BC0}" dt="2021-09-09T22:49:17.232" v="1" actId="1076"/>
        <pc:sldMkLst>
          <pc:docMk/>
          <pc:sldMk cId="0" sldId="257"/>
        </pc:sldMkLst>
        <pc:picChg chg="mod">
          <ac:chgData name="Lyons, Andie" userId="S::andie.lyons@kingcounty.gov::fa7f4d3e-50e2-453b-9ac9-fbaaff25c22f" providerId="AD" clId="Web-{EF1BC480-CCC6-627E-FD50-38F095094BC0}" dt="2021-09-09T22:49:17.232" v="1" actId="1076"/>
          <ac:picMkLst>
            <pc:docMk/>
            <pc:sldMk cId="0" sldId="257"/>
            <ac:picMk id="8" creationId="{00000000-0000-0000-0000-000000000000}"/>
          </ac:picMkLst>
        </pc:picChg>
      </pc:sldChg>
      <pc:sldChg chg="modSp">
        <pc:chgData name="Lyons, Andie" userId="S::andie.lyons@kingcounty.gov::fa7f4d3e-50e2-453b-9ac9-fbaaff25c22f" providerId="AD" clId="Web-{EF1BC480-CCC6-627E-FD50-38F095094BC0}" dt="2021-09-09T22:49:34.796" v="3" actId="14100"/>
        <pc:sldMkLst>
          <pc:docMk/>
          <pc:sldMk cId="0" sldId="262"/>
        </pc:sldMkLst>
        <pc:spChg chg="mod">
          <ac:chgData name="Lyons, Andie" userId="S::andie.lyons@kingcounty.gov::fa7f4d3e-50e2-453b-9ac9-fbaaff25c22f" providerId="AD" clId="Web-{EF1BC480-CCC6-627E-FD50-38F095094BC0}" dt="2021-09-09T22:49:34.796" v="3" actId="14100"/>
          <ac:spMkLst>
            <pc:docMk/>
            <pc:sldMk cId="0" sldId="262"/>
            <ac:spMk id="5" creationId="{00000000-0000-0000-0000-000000000000}"/>
          </ac:spMkLst>
        </pc:spChg>
      </pc:sldChg>
      <pc:sldChg chg="modSp">
        <pc:chgData name="Lyons, Andie" userId="S::andie.lyons@kingcounty.gov::fa7f4d3e-50e2-453b-9ac9-fbaaff25c22f" providerId="AD" clId="Web-{EF1BC480-CCC6-627E-FD50-38F095094BC0}" dt="2021-09-09T22:50:16.660" v="11" actId="1076"/>
        <pc:sldMkLst>
          <pc:docMk/>
          <pc:sldMk cId="0" sldId="263"/>
        </pc:sldMkLst>
        <pc:spChg chg="mod">
          <ac:chgData name="Lyons, Andie" userId="S::andie.lyons@kingcounty.gov::fa7f4d3e-50e2-453b-9ac9-fbaaff25c22f" providerId="AD" clId="Web-{EF1BC480-CCC6-627E-FD50-38F095094BC0}" dt="2021-09-09T22:49:44.047" v="4" actId="14100"/>
          <ac:spMkLst>
            <pc:docMk/>
            <pc:sldMk cId="0" sldId="263"/>
            <ac:spMk id="4" creationId="{00000000-0000-0000-0000-000000000000}"/>
          </ac:spMkLst>
        </pc:spChg>
        <pc:spChg chg="mod">
          <ac:chgData name="Lyons, Andie" userId="S::andie.lyons@kingcounty.gov::fa7f4d3e-50e2-453b-9ac9-fbaaff25c22f" providerId="AD" clId="Web-{EF1BC480-CCC6-627E-FD50-38F095094BC0}" dt="2021-09-09T22:50:16.660" v="11" actId="1076"/>
          <ac:spMkLst>
            <pc:docMk/>
            <pc:sldMk cId="0" sldId="263"/>
            <ac:spMk id="5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71512" y="2326767"/>
            <a:ext cx="7610475" cy="15761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43025" y="4203192"/>
            <a:ext cx="6267450" cy="1876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rgbClr val="283C69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6550" b="0" i="0">
                <a:solidFill>
                  <a:srgbClr val="283C69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rgbClr val="283C69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47675" y="1726311"/>
            <a:ext cx="3894772" cy="49537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611052" y="1726311"/>
            <a:ext cx="3894772" cy="49537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00" b="0" i="0">
                <a:solidFill>
                  <a:srgbClr val="283C69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8953500" cy="7505700"/>
          </a:xfrm>
          <a:custGeom>
            <a:avLst/>
            <a:gdLst/>
            <a:ahLst/>
            <a:cxnLst/>
            <a:rect l="l" t="t" r="r" b="b"/>
            <a:pathLst>
              <a:path w="8953500" h="7505700">
                <a:moveTo>
                  <a:pt x="8953499" y="7505699"/>
                </a:moveTo>
                <a:lnTo>
                  <a:pt x="0" y="7505699"/>
                </a:lnTo>
                <a:lnTo>
                  <a:pt x="0" y="0"/>
                </a:lnTo>
                <a:lnTo>
                  <a:pt x="8953499" y="0"/>
                </a:lnTo>
                <a:lnTo>
                  <a:pt x="8953499" y="7505699"/>
                </a:lnTo>
                <a:close/>
              </a:path>
            </a:pathLst>
          </a:custGeom>
          <a:solidFill>
            <a:srgbClr val="FF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85488" y="674052"/>
            <a:ext cx="5982523" cy="7112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00" b="0" i="0">
                <a:solidFill>
                  <a:srgbClr val="283C69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8230" y="1870982"/>
            <a:ext cx="4062095" cy="3333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550" b="0" i="0">
                <a:solidFill>
                  <a:srgbClr val="283C69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044190" y="6980301"/>
            <a:ext cx="2865120" cy="375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47675" y="6980301"/>
            <a:ext cx="2059305" cy="375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9/13/2021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446520" y="6980301"/>
            <a:ext cx="2059305" cy="375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12.wa.us/sites/default/files/public/communications/2021docs/FAQ-COVID-19-Vaccine-Requirement-for-K-12-School-Employees.pdf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.png"/><Relationship Id="rId16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8953500" cy="5777865"/>
          </a:xfrm>
          <a:custGeom>
            <a:avLst/>
            <a:gdLst/>
            <a:ahLst/>
            <a:cxnLst/>
            <a:rect l="l" t="t" r="r" b="b"/>
            <a:pathLst>
              <a:path w="8953500" h="5777865">
                <a:moveTo>
                  <a:pt x="0" y="5777670"/>
                </a:moveTo>
                <a:lnTo>
                  <a:pt x="8953499" y="5777670"/>
                </a:lnTo>
                <a:lnTo>
                  <a:pt x="8953499" y="0"/>
                </a:lnTo>
                <a:lnTo>
                  <a:pt x="0" y="0"/>
                </a:lnTo>
                <a:lnTo>
                  <a:pt x="0" y="5777670"/>
                </a:lnTo>
                <a:close/>
              </a:path>
            </a:pathLst>
          </a:custGeom>
          <a:solidFill>
            <a:srgbClr val="FF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501695"/>
            <a:ext cx="8953500" cy="4445"/>
          </a:xfrm>
          <a:custGeom>
            <a:avLst/>
            <a:gdLst/>
            <a:ahLst/>
            <a:cxnLst/>
            <a:rect l="l" t="t" r="r" b="b"/>
            <a:pathLst>
              <a:path w="8953500" h="4445">
                <a:moveTo>
                  <a:pt x="0" y="4003"/>
                </a:moveTo>
                <a:lnTo>
                  <a:pt x="8953499" y="4003"/>
                </a:lnTo>
                <a:lnTo>
                  <a:pt x="8953499" y="0"/>
                </a:lnTo>
                <a:lnTo>
                  <a:pt x="0" y="0"/>
                </a:lnTo>
                <a:lnTo>
                  <a:pt x="0" y="4003"/>
                </a:lnTo>
                <a:close/>
              </a:path>
            </a:pathLst>
          </a:custGeom>
          <a:solidFill>
            <a:srgbClr val="FFD9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816" y="5777670"/>
            <a:ext cx="8943975" cy="1724025"/>
          </a:xfrm>
          <a:custGeom>
            <a:avLst/>
            <a:gdLst/>
            <a:ahLst/>
            <a:cxnLst/>
            <a:rect l="l" t="t" r="r" b="b"/>
            <a:pathLst>
              <a:path w="8943975" h="1724025">
                <a:moveTo>
                  <a:pt x="8943974" y="1724024"/>
                </a:moveTo>
                <a:lnTo>
                  <a:pt x="0" y="1724024"/>
                </a:lnTo>
                <a:lnTo>
                  <a:pt x="0" y="0"/>
                </a:lnTo>
                <a:lnTo>
                  <a:pt x="8943974" y="0"/>
                </a:lnTo>
                <a:lnTo>
                  <a:pt x="8943974" y="1724024"/>
                </a:lnTo>
                <a:close/>
              </a:path>
            </a:pathLst>
          </a:custGeom>
          <a:solidFill>
            <a:srgbClr val="3C8BD4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5" name="object 5"/>
          <p:cNvGrpSpPr/>
          <p:nvPr/>
        </p:nvGrpSpPr>
        <p:grpSpPr>
          <a:xfrm>
            <a:off x="522814" y="-35338"/>
            <a:ext cx="8430545" cy="5616988"/>
            <a:chOff x="522814" y="0"/>
            <a:chExt cx="8430545" cy="5616988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52068" y="0"/>
              <a:ext cx="5801291" cy="5616988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522814" y="685800"/>
              <a:ext cx="2924175" cy="323850"/>
            </a:xfrm>
            <a:custGeom>
              <a:avLst/>
              <a:gdLst/>
              <a:ahLst/>
              <a:cxnLst/>
              <a:rect l="l" t="t" r="r" b="b"/>
              <a:pathLst>
                <a:path w="2924175" h="323850">
                  <a:moveTo>
                    <a:pt x="2924174" y="323849"/>
                  </a:moveTo>
                  <a:lnTo>
                    <a:pt x="0" y="323849"/>
                  </a:lnTo>
                  <a:lnTo>
                    <a:pt x="0" y="0"/>
                  </a:lnTo>
                  <a:lnTo>
                    <a:pt x="2924174" y="0"/>
                  </a:lnTo>
                  <a:lnTo>
                    <a:pt x="2924174" y="323849"/>
                  </a:lnTo>
                  <a:close/>
                </a:path>
              </a:pathLst>
            </a:custGeom>
            <a:solidFill>
              <a:srgbClr val="3C8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690396" y="431114"/>
              <a:ext cx="2990849" cy="638174"/>
            </a:xfrm>
            <a:prstGeom prst="rect">
              <a:avLst/>
            </a:prstGeom>
          </p:spPr>
        </p:pic>
      </p:grp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22724" y="1166274"/>
            <a:ext cx="4511226" cy="18594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" sz="6000" b="0" i="0" dirty="0">
                <a:solidFill>
                  <a:srgbClr val="283C69"/>
                </a:solidFill>
                <a:latin typeface="Abadi" pitchFamily="18" charset="0"/>
              </a:rPr>
              <a:t>Возвращение в школу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285750" y="5922772"/>
            <a:ext cx="8809334" cy="14800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42545">
              <a:lnSpc>
                <a:spcPct val="116100"/>
              </a:lnSpc>
              <a:spcBef>
                <a:spcPts val="100"/>
              </a:spcBef>
            </a:pPr>
            <a:r>
              <a:rPr lang="ru" sz="2800" b="1" i="0" dirty="0">
                <a:solidFill>
                  <a:srgbClr val="FFFFFF"/>
                </a:solidFill>
                <a:latin typeface="Open Sans" pitchFamily="18" charset="0"/>
              </a:rPr>
              <a:t>Департамент здравоохранения штата Вашингтон разработал рекомендации для снижения риска COVID-19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590550" y="644663"/>
            <a:ext cx="3448280" cy="26032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50000"/>
              </a:lnSpc>
              <a:spcBef>
                <a:spcPts val="100"/>
              </a:spcBef>
            </a:pPr>
            <a:r>
              <a:rPr lang="ru" sz="1200" b="1" i="0" dirty="0">
                <a:solidFill>
                  <a:srgbClr val="FFFFFF"/>
                </a:solidFill>
                <a:latin typeface="Open Sans" pitchFamily="18" charset="0"/>
              </a:rPr>
              <a:t>Рекомендации </a:t>
            </a:r>
            <a:r>
              <a:rPr lang="ru-RU" sz="1200" b="1" dirty="0">
                <a:solidFill>
                  <a:srgbClr val="FFFFFF"/>
                </a:solidFill>
                <a:latin typeface="Open Sans" pitchFamily="18" charset="0"/>
              </a:rPr>
              <a:t>в связи с </a:t>
            </a:r>
            <a:r>
              <a:rPr lang="ru" sz="1200" b="1" i="0" dirty="0">
                <a:solidFill>
                  <a:srgbClr val="FFFFFF"/>
                </a:solidFill>
                <a:latin typeface="Open Sans" pitchFamily="18" charset="0"/>
              </a:rPr>
              <a:t>COVID-19</a:t>
            </a:r>
          </a:p>
        </p:txBody>
      </p:sp>
      <p:sp>
        <p:nvSpPr>
          <p:cNvPr id="12" name="object 12"/>
          <p:cNvSpPr txBox="1">
            <a:spLocks noGrp="1"/>
          </p:cNvSpPr>
          <p:nvPr>
            <p:ph type="body" idx="1"/>
          </p:nvPr>
        </p:nvSpPr>
        <p:spPr>
          <a:xfrm>
            <a:off x="-346359" y="3385929"/>
            <a:ext cx="4114720" cy="21057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532765" marR="1601470" indent="-131445" algn="ctr">
              <a:spcBef>
                <a:spcPts val="3785"/>
              </a:spcBef>
            </a:pPr>
            <a:r>
              <a:rPr lang="ru" sz="3400" b="0" i="0" dirty="0">
                <a:solidFill>
                  <a:srgbClr val="283C69"/>
                </a:solidFill>
              </a:rPr>
              <a:t>Что ожидать в этом году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ject 8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893775" y="2197425"/>
            <a:ext cx="1560602" cy="1456578"/>
          </a:xfrm>
          <a:prstGeom prst="rect">
            <a:avLst/>
          </a:prstGeom>
        </p:spPr>
      </p:pic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23850" y="247650"/>
            <a:ext cx="8305800" cy="155170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" sz="5000" b="0" i="0" dirty="0">
                <a:solidFill>
                  <a:srgbClr val="283C69"/>
                </a:solidFill>
                <a:latin typeface="Abadi" pitchFamily="18" charset="0"/>
              </a:rPr>
              <a:t>Рекомендации штата: </a:t>
            </a:r>
            <a:br>
              <a:rPr lang="en" sz="5000" dirty="0"/>
            </a:br>
            <a:r>
              <a:rPr lang="ru" sz="5000" b="0" i="0" dirty="0">
                <a:solidFill>
                  <a:srgbClr val="283C69"/>
                </a:solidFill>
                <a:latin typeface="Abadi" pitchFamily="18" charset="0"/>
              </a:rPr>
              <a:t>многоярусная защита</a:t>
            </a:r>
          </a:p>
        </p:txBody>
      </p:sp>
      <p:sp>
        <p:nvSpPr>
          <p:cNvPr id="10" name="object 10"/>
          <p:cNvSpPr txBox="1"/>
          <p:nvPr/>
        </p:nvSpPr>
        <p:spPr>
          <a:xfrm>
            <a:off x="-95250" y="1833647"/>
            <a:ext cx="8549627" cy="5183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47775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600" b="0" i="0" dirty="0">
                <a:solidFill>
                  <a:srgbClr val="283C69"/>
                </a:solidFill>
                <a:latin typeface="Verdana" pitchFamily="18" charset="0"/>
              </a:rPr>
              <a:t>Вакцинация</a:t>
            </a:r>
          </a:p>
          <a:p>
            <a:pPr marL="1247775" marR="3810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600" b="0" i="0" dirty="0">
                <a:solidFill>
                  <a:srgbClr val="283C69"/>
                </a:solidFill>
                <a:latin typeface="Verdana" pitchFamily="18" charset="0"/>
              </a:rPr>
              <a:t>Обязательное ношение масок в помещениях для персонала и </a:t>
            </a:r>
            <a:br>
              <a:rPr lang="en-US" sz="2600" b="0" i="0" dirty="0">
                <a:solidFill>
                  <a:srgbClr val="283C69"/>
                </a:solidFill>
                <a:latin typeface="Verdana" pitchFamily="18" charset="0"/>
              </a:rPr>
            </a:br>
            <a:r>
              <a:rPr lang="ru" sz="2600" b="0" i="0" dirty="0">
                <a:solidFill>
                  <a:srgbClr val="283C69"/>
                </a:solidFill>
                <a:latin typeface="Verdana" pitchFamily="18" charset="0"/>
              </a:rPr>
              <a:t>учащихся (5+ лет)</a:t>
            </a:r>
          </a:p>
          <a:p>
            <a:pPr marL="1247775" marR="3810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600" b="0" i="0" dirty="0">
                <a:solidFill>
                  <a:srgbClr val="283C69"/>
                </a:solidFill>
                <a:latin typeface="Verdana" pitchFamily="18" charset="0"/>
              </a:rPr>
              <a:t>Улучшенная вентиляция воздуха</a:t>
            </a:r>
          </a:p>
          <a:p>
            <a:pPr marL="1247775" marR="3810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600" b="0" i="0" dirty="0">
                <a:solidFill>
                  <a:srgbClr val="283C69"/>
                </a:solidFill>
                <a:latin typeface="Verdana" pitchFamily="18" charset="0"/>
              </a:rPr>
              <a:t>Доступ к тестированию на COVID-19</a:t>
            </a:r>
          </a:p>
          <a:p>
            <a:pPr marL="1247775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600" b="0" i="0" dirty="0">
                <a:solidFill>
                  <a:srgbClr val="283C69"/>
                </a:solidFill>
                <a:latin typeface="Verdana" pitchFamily="18" charset="0"/>
              </a:rPr>
              <a:t>Правило "Оставайтесь дома, если вы заболели"</a:t>
            </a:r>
          </a:p>
          <a:p>
            <a:pPr marL="1247775" marR="1033144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600" b="0" i="0" dirty="0">
                <a:solidFill>
                  <a:srgbClr val="283C69"/>
                </a:solidFill>
                <a:latin typeface="Verdana" pitchFamily="18" charset="0"/>
              </a:rPr>
              <a:t>Соблюдение социальной дистанции и размещение парт на расстоянии друг от друга по мере возможности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381549" y="5591933"/>
            <a:ext cx="1880741" cy="1647775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95550" y="630604"/>
            <a:ext cx="3701415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" sz="5000" b="0" i="0" dirty="0">
                <a:solidFill>
                  <a:srgbClr val="283C69"/>
                </a:solidFill>
                <a:latin typeface="Abadi" pitchFamily="18" charset="0"/>
              </a:rPr>
              <a:t>Вакцинация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691210" y="1412869"/>
            <a:ext cx="7443140" cy="46294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Aft>
                <a:spcPts val="1200"/>
              </a:spcAft>
            </a:pPr>
            <a:r>
              <a:rPr lang="ru" sz="2900" b="0" i="0" dirty="0">
                <a:solidFill>
                  <a:srgbClr val="283C69"/>
                </a:solidFill>
                <a:latin typeface="Verdana" pitchFamily="18" charset="0"/>
              </a:rPr>
              <a:t>Лучшим способом сохранения здоровья и предупреждения вспышек заболеваемости в школах является </a:t>
            </a:r>
            <a:r>
              <a:rPr lang="ru" sz="2900" b="1" i="0" dirty="0">
                <a:solidFill>
                  <a:srgbClr val="283C69"/>
                </a:solidFill>
                <a:latin typeface="Tahoma" pitchFamily="18" charset="0"/>
              </a:rPr>
              <a:t>вакцинация </a:t>
            </a:r>
            <a:r>
              <a:rPr lang="ru" sz="2900" b="0" i="0" dirty="0">
                <a:solidFill>
                  <a:srgbClr val="283C69"/>
                </a:solidFill>
                <a:latin typeface="Verdana" pitchFamily="18" charset="0"/>
              </a:rPr>
              <a:t>учащихся, семей и сотрудников, включая плановые прививки и прививки от COVID-19, если это возможно.</a:t>
            </a:r>
          </a:p>
          <a:p>
            <a:pPr marL="12700" marR="365125">
              <a:spcAft>
                <a:spcPts val="1200"/>
              </a:spcAft>
            </a:pPr>
            <a:r>
              <a:rPr lang="ru" sz="2900" b="0" i="0" dirty="0">
                <a:solidFill>
                  <a:srgbClr val="283C69"/>
                </a:solidFill>
                <a:latin typeface="Verdana" pitchFamily="18" charset="0"/>
              </a:rPr>
              <a:t>Учителя и сотрудники </a:t>
            </a:r>
            <a:r>
              <a:rPr lang="ru" sz="2900" b="0" i="0" dirty="0">
                <a:solidFill>
                  <a:srgbClr val="283C69"/>
                </a:solidFill>
                <a:latin typeface="Verdana" pitchFamily="18" charset="0"/>
                <a:hlinkClick r:id="rId3"/>
              </a:rPr>
              <a:t>обязаны  </a:t>
            </a:r>
            <a:r>
              <a:rPr lang="ru" sz="2900" b="0" i="0" dirty="0">
                <a:solidFill>
                  <a:srgbClr val="283C69"/>
                </a:solidFill>
                <a:latin typeface="Verdana" pitchFamily="18" charset="0"/>
              </a:rPr>
              <a:t>пройти полную вакцинацию от COVID-19 до 18 октября.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7619389" y="948826"/>
            <a:ext cx="501650" cy="600710"/>
          </a:xfrm>
          <a:custGeom>
            <a:avLst/>
            <a:gdLst/>
            <a:ahLst/>
            <a:cxnLst/>
            <a:rect l="l" t="t" r="r" b="b"/>
            <a:pathLst>
              <a:path w="501650" h="600710">
                <a:moveTo>
                  <a:pt x="61914" y="575536"/>
                </a:moveTo>
                <a:lnTo>
                  <a:pt x="0" y="560018"/>
                </a:lnTo>
                <a:lnTo>
                  <a:pt x="6234" y="534341"/>
                </a:lnTo>
                <a:lnTo>
                  <a:pt x="57450" y="547238"/>
                </a:lnTo>
                <a:lnTo>
                  <a:pt x="67585" y="549722"/>
                </a:lnTo>
                <a:lnTo>
                  <a:pt x="117249" y="560913"/>
                </a:lnTo>
                <a:lnTo>
                  <a:pt x="168041" y="569636"/>
                </a:lnTo>
                <a:lnTo>
                  <a:pt x="218774" y="574087"/>
                </a:lnTo>
                <a:lnTo>
                  <a:pt x="268259" y="572467"/>
                </a:lnTo>
                <a:lnTo>
                  <a:pt x="315308" y="562972"/>
                </a:lnTo>
                <a:lnTo>
                  <a:pt x="358732" y="543800"/>
                </a:lnTo>
                <a:lnTo>
                  <a:pt x="394632" y="515984"/>
                </a:lnTo>
                <a:lnTo>
                  <a:pt x="424284" y="479026"/>
                </a:lnTo>
                <a:lnTo>
                  <a:pt x="447872" y="432632"/>
                </a:lnTo>
                <a:lnTo>
                  <a:pt x="465581" y="376510"/>
                </a:lnTo>
                <a:lnTo>
                  <a:pt x="474427" y="322948"/>
                </a:lnTo>
                <a:lnTo>
                  <a:pt x="473814" y="273878"/>
                </a:lnTo>
                <a:lnTo>
                  <a:pt x="463698" y="229167"/>
                </a:lnTo>
                <a:lnTo>
                  <a:pt x="444031" y="188681"/>
                </a:lnTo>
                <a:lnTo>
                  <a:pt x="414768" y="152285"/>
                </a:lnTo>
                <a:lnTo>
                  <a:pt x="375864" y="119847"/>
                </a:lnTo>
                <a:lnTo>
                  <a:pt x="330131" y="92712"/>
                </a:lnTo>
                <a:lnTo>
                  <a:pt x="280269" y="70534"/>
                </a:lnTo>
                <a:lnTo>
                  <a:pt x="228661" y="52507"/>
                </a:lnTo>
                <a:lnTo>
                  <a:pt x="177687" y="37824"/>
                </a:lnTo>
                <a:lnTo>
                  <a:pt x="129731" y="25676"/>
                </a:lnTo>
                <a:lnTo>
                  <a:pt x="135965" y="0"/>
                </a:lnTo>
                <a:lnTo>
                  <a:pt x="185272" y="12496"/>
                </a:lnTo>
                <a:lnTo>
                  <a:pt x="237811" y="27676"/>
                </a:lnTo>
                <a:lnTo>
                  <a:pt x="291208" y="46433"/>
                </a:lnTo>
                <a:lnTo>
                  <a:pt x="343093" y="69655"/>
                </a:lnTo>
                <a:lnTo>
                  <a:pt x="391093" y="98236"/>
                </a:lnTo>
                <a:lnTo>
                  <a:pt x="428479" y="128712"/>
                </a:lnTo>
                <a:lnTo>
                  <a:pt x="458209" y="162659"/>
                </a:lnTo>
                <a:lnTo>
                  <a:pt x="480268" y="200028"/>
                </a:lnTo>
                <a:lnTo>
                  <a:pt x="494638" y="240773"/>
                </a:lnTo>
                <a:lnTo>
                  <a:pt x="501302" y="284846"/>
                </a:lnTo>
                <a:lnTo>
                  <a:pt x="500244" y="332201"/>
                </a:lnTo>
                <a:lnTo>
                  <a:pt x="491448" y="382791"/>
                </a:lnTo>
                <a:lnTo>
                  <a:pt x="476466" y="432153"/>
                </a:lnTo>
                <a:lnTo>
                  <a:pt x="457026" y="475284"/>
                </a:lnTo>
                <a:lnTo>
                  <a:pt x="433180" y="512102"/>
                </a:lnTo>
                <a:lnTo>
                  <a:pt x="404983" y="542524"/>
                </a:lnTo>
                <a:lnTo>
                  <a:pt x="372488" y="566470"/>
                </a:lnTo>
                <a:lnTo>
                  <a:pt x="331973" y="585396"/>
                </a:lnTo>
                <a:lnTo>
                  <a:pt x="288960" y="596386"/>
                </a:lnTo>
                <a:lnTo>
                  <a:pt x="244176" y="600675"/>
                </a:lnTo>
                <a:lnTo>
                  <a:pt x="198351" y="599499"/>
                </a:lnTo>
                <a:lnTo>
                  <a:pt x="152213" y="594093"/>
                </a:lnTo>
                <a:lnTo>
                  <a:pt x="106492" y="585694"/>
                </a:lnTo>
                <a:lnTo>
                  <a:pt x="61914" y="575536"/>
                </a:lnTo>
                <a:close/>
              </a:path>
            </a:pathLst>
          </a:custGeom>
          <a:solidFill>
            <a:srgbClr val="908F8F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6108394" y="588774"/>
            <a:ext cx="1677670" cy="1002665"/>
            <a:chOff x="6108394" y="588774"/>
            <a:chExt cx="1677670" cy="1002665"/>
          </a:xfrm>
        </p:grpSpPr>
        <p:sp>
          <p:nvSpPr>
            <p:cNvPr id="4" name="object 4"/>
            <p:cNvSpPr/>
            <p:nvPr/>
          </p:nvSpPr>
          <p:spPr>
            <a:xfrm>
              <a:off x="6108394" y="630496"/>
              <a:ext cx="501650" cy="600710"/>
            </a:xfrm>
            <a:custGeom>
              <a:avLst/>
              <a:gdLst/>
              <a:ahLst/>
              <a:cxnLst/>
              <a:rect l="l" t="t" r="r" b="b"/>
              <a:pathLst>
                <a:path w="501650" h="600710">
                  <a:moveTo>
                    <a:pt x="365342" y="600668"/>
                  </a:moveTo>
                  <a:lnTo>
                    <a:pt x="316033" y="588179"/>
                  </a:lnTo>
                  <a:lnTo>
                    <a:pt x="263493" y="573003"/>
                  </a:lnTo>
                  <a:lnTo>
                    <a:pt x="210095" y="554249"/>
                  </a:lnTo>
                  <a:lnTo>
                    <a:pt x="158210" y="531027"/>
                  </a:lnTo>
                  <a:lnTo>
                    <a:pt x="110211" y="502447"/>
                  </a:lnTo>
                  <a:lnTo>
                    <a:pt x="72821" y="471964"/>
                  </a:lnTo>
                  <a:lnTo>
                    <a:pt x="43089" y="438015"/>
                  </a:lnTo>
                  <a:lnTo>
                    <a:pt x="21031" y="400647"/>
                  </a:lnTo>
                  <a:lnTo>
                    <a:pt x="6662" y="359904"/>
                  </a:lnTo>
                  <a:lnTo>
                    <a:pt x="0" y="315833"/>
                  </a:lnTo>
                  <a:lnTo>
                    <a:pt x="1059" y="268480"/>
                  </a:lnTo>
                  <a:lnTo>
                    <a:pt x="9855" y="217892"/>
                  </a:lnTo>
                  <a:lnTo>
                    <a:pt x="24837" y="168529"/>
                  </a:lnTo>
                  <a:lnTo>
                    <a:pt x="44277" y="125398"/>
                  </a:lnTo>
                  <a:lnTo>
                    <a:pt x="68120" y="88580"/>
                  </a:lnTo>
                  <a:lnTo>
                    <a:pt x="96313" y="58156"/>
                  </a:lnTo>
                  <a:lnTo>
                    <a:pt x="128801" y="34209"/>
                  </a:lnTo>
                  <a:lnTo>
                    <a:pt x="169317" y="15282"/>
                  </a:lnTo>
                  <a:lnTo>
                    <a:pt x="212333" y="4291"/>
                  </a:lnTo>
                  <a:lnTo>
                    <a:pt x="257120" y="0"/>
                  </a:lnTo>
                  <a:lnTo>
                    <a:pt x="302949" y="1173"/>
                  </a:lnTo>
                  <a:lnTo>
                    <a:pt x="349090" y="6577"/>
                  </a:lnTo>
                  <a:lnTo>
                    <a:pt x="394814" y="14975"/>
                  </a:lnTo>
                  <a:lnTo>
                    <a:pt x="439392" y="25132"/>
                  </a:lnTo>
                  <a:lnTo>
                    <a:pt x="501304" y="40664"/>
                  </a:lnTo>
                  <a:lnTo>
                    <a:pt x="495070" y="66341"/>
                  </a:lnTo>
                  <a:lnTo>
                    <a:pt x="443713" y="53397"/>
                  </a:lnTo>
                  <a:lnTo>
                    <a:pt x="433534" y="50900"/>
                  </a:lnTo>
                  <a:lnTo>
                    <a:pt x="383894" y="39718"/>
                  </a:lnTo>
                  <a:lnTo>
                    <a:pt x="333131" y="31010"/>
                  </a:lnTo>
                  <a:lnTo>
                    <a:pt x="282429" y="26574"/>
                  </a:lnTo>
                  <a:lnTo>
                    <a:pt x="232978" y="28209"/>
                  </a:lnTo>
                  <a:lnTo>
                    <a:pt x="185962" y="37712"/>
                  </a:lnTo>
                  <a:lnTo>
                    <a:pt x="142571" y="56883"/>
                  </a:lnTo>
                  <a:lnTo>
                    <a:pt x="106665" y="84697"/>
                  </a:lnTo>
                  <a:lnTo>
                    <a:pt x="77014" y="121655"/>
                  </a:lnTo>
                  <a:lnTo>
                    <a:pt x="53429" y="168050"/>
                  </a:lnTo>
                  <a:lnTo>
                    <a:pt x="35723" y="224172"/>
                  </a:lnTo>
                  <a:lnTo>
                    <a:pt x="26875" y="277734"/>
                  </a:lnTo>
                  <a:lnTo>
                    <a:pt x="27486" y="326803"/>
                  </a:lnTo>
                  <a:lnTo>
                    <a:pt x="37601" y="371512"/>
                  </a:lnTo>
                  <a:lnTo>
                    <a:pt x="57267" y="411996"/>
                  </a:lnTo>
                  <a:lnTo>
                    <a:pt x="86532" y="448388"/>
                  </a:lnTo>
                  <a:lnTo>
                    <a:pt x="125443" y="480821"/>
                  </a:lnTo>
                  <a:lnTo>
                    <a:pt x="171169" y="507961"/>
                  </a:lnTo>
                  <a:lnTo>
                    <a:pt x="221029" y="530142"/>
                  </a:lnTo>
                  <a:lnTo>
                    <a:pt x="272640" y="548170"/>
                  </a:lnTo>
                  <a:lnTo>
                    <a:pt x="323616" y="562851"/>
                  </a:lnTo>
                  <a:lnTo>
                    <a:pt x="371576" y="574992"/>
                  </a:lnTo>
                  <a:lnTo>
                    <a:pt x="365342" y="600668"/>
                  </a:lnTo>
                  <a:close/>
                </a:path>
              </a:pathLst>
            </a:custGeom>
            <a:solidFill>
              <a:srgbClr val="908F8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460284" y="609089"/>
              <a:ext cx="1310028" cy="955608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498822" y="1094599"/>
              <a:ext cx="1147449" cy="311148"/>
            </a:xfrm>
            <a:prstGeom prst="rect">
              <a:avLst/>
            </a:prstGeom>
          </p:spPr>
        </p:pic>
        <p:pic>
          <p:nvPicPr>
            <p:cNvPr id="7" name="object 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506893" y="871088"/>
              <a:ext cx="1165784" cy="524360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6501376" y="1094599"/>
              <a:ext cx="1151061" cy="300702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6525421" y="985860"/>
              <a:ext cx="1153416" cy="310337"/>
            </a:xfrm>
            <a:prstGeom prst="rect">
              <a:avLst/>
            </a:prstGeom>
          </p:spPr>
        </p:pic>
        <p:pic>
          <p:nvPicPr>
            <p:cNvPr id="10" name="object 1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63378" y="795347"/>
              <a:ext cx="16169" cy="66599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533436" y="871560"/>
              <a:ext cx="1170529" cy="391835"/>
            </a:xfrm>
            <a:prstGeom prst="rect">
              <a:avLst/>
            </a:prstGeom>
          </p:spPr>
        </p:pic>
        <p:pic>
          <p:nvPicPr>
            <p:cNvPr id="12" name="object 12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6527202" y="985860"/>
              <a:ext cx="1151635" cy="303050"/>
            </a:xfrm>
            <a:prstGeom prst="rect">
              <a:avLst/>
            </a:prstGeom>
          </p:spPr>
        </p:pic>
        <p:pic>
          <p:nvPicPr>
            <p:cNvPr id="13" name="object 13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561158" y="861946"/>
              <a:ext cx="2277" cy="9159"/>
            </a:xfrm>
            <a:prstGeom prst="rect">
              <a:avLst/>
            </a:prstGeom>
          </p:spPr>
        </p:pic>
        <p:pic>
          <p:nvPicPr>
            <p:cNvPr id="14" name="object 14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6555307" y="871560"/>
              <a:ext cx="1177106" cy="301534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12" cstate="print"/>
            <a:stretch>
              <a:fillRect/>
            </a:stretch>
          </p:blipFill>
          <p:spPr>
            <a:xfrm>
              <a:off x="6579548" y="708480"/>
              <a:ext cx="21085" cy="86866"/>
            </a:xfrm>
            <a:prstGeom prst="rect">
              <a:avLst/>
            </a:prstGeom>
          </p:spPr>
        </p:pic>
        <p:pic>
          <p:nvPicPr>
            <p:cNvPr id="16" name="object 16"/>
            <p:cNvPicPr/>
            <p:nvPr/>
          </p:nvPicPr>
          <p:blipFill>
            <a:blip r:embed="rId13" cstate="print"/>
            <a:stretch>
              <a:fillRect/>
            </a:stretch>
          </p:blipFill>
          <p:spPr>
            <a:xfrm>
              <a:off x="6579746" y="708501"/>
              <a:ext cx="1166587" cy="334442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14" cstate="print"/>
            <a:stretch>
              <a:fillRect/>
            </a:stretch>
          </p:blipFill>
          <p:spPr>
            <a:xfrm>
              <a:off x="7706457" y="1140070"/>
              <a:ext cx="2465" cy="9141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15" cstate="print"/>
            <a:stretch>
              <a:fillRect/>
            </a:stretch>
          </p:blipFill>
          <p:spPr>
            <a:xfrm>
              <a:off x="6563436" y="764827"/>
              <a:ext cx="1169065" cy="39566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16" cstate="print"/>
            <a:stretch>
              <a:fillRect/>
            </a:stretch>
          </p:blipFill>
          <p:spPr>
            <a:xfrm>
              <a:off x="6558444" y="861960"/>
              <a:ext cx="1150478" cy="298394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6443434" y="588784"/>
              <a:ext cx="1342390" cy="1002665"/>
            </a:xfrm>
            <a:custGeom>
              <a:avLst/>
              <a:gdLst/>
              <a:ahLst/>
              <a:cxnLst/>
              <a:rect l="l" t="t" r="r" b="b"/>
              <a:pathLst>
                <a:path w="1342390" h="1002665">
                  <a:moveTo>
                    <a:pt x="223786" y="11963"/>
                  </a:moveTo>
                  <a:lnTo>
                    <a:pt x="174523" y="0"/>
                  </a:lnTo>
                  <a:lnTo>
                    <a:pt x="0" y="718794"/>
                  </a:lnTo>
                  <a:lnTo>
                    <a:pt x="49276" y="730758"/>
                  </a:lnTo>
                  <a:lnTo>
                    <a:pt x="223786" y="11963"/>
                  </a:lnTo>
                  <a:close/>
                </a:path>
                <a:path w="1342390" h="1002665">
                  <a:moveTo>
                    <a:pt x="1342237" y="283502"/>
                  </a:moveTo>
                  <a:lnTo>
                    <a:pt x="1292974" y="271538"/>
                  </a:lnTo>
                  <a:lnTo>
                    <a:pt x="1118450" y="990346"/>
                  </a:lnTo>
                  <a:lnTo>
                    <a:pt x="1167726" y="1002309"/>
                  </a:lnTo>
                  <a:lnTo>
                    <a:pt x="1342237" y="283502"/>
                  </a:lnTo>
                  <a:close/>
                </a:path>
              </a:pathLst>
            </a:custGeom>
            <a:solidFill>
              <a:srgbClr val="DAF4F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1" name="object 21"/>
            <p:cNvPicPr/>
            <p:nvPr/>
          </p:nvPicPr>
          <p:blipFill>
            <a:blip r:embed="rId17" cstate="print"/>
            <a:stretch>
              <a:fillRect/>
            </a:stretch>
          </p:blipFill>
          <p:spPr>
            <a:xfrm>
              <a:off x="6681670" y="640119"/>
              <a:ext cx="1020483" cy="262431"/>
            </a:xfrm>
            <a:prstGeom prst="rect">
              <a:avLst/>
            </a:prstGeom>
          </p:spPr>
        </p:pic>
        <p:pic>
          <p:nvPicPr>
            <p:cNvPr id="22" name="object 22"/>
            <p:cNvPicPr/>
            <p:nvPr/>
          </p:nvPicPr>
          <p:blipFill>
            <a:blip r:embed="rId18" cstate="print"/>
            <a:stretch>
              <a:fillRect/>
            </a:stretch>
          </p:blipFill>
          <p:spPr>
            <a:xfrm>
              <a:off x="6529198" y="1268127"/>
              <a:ext cx="1020483" cy="262431"/>
            </a:xfrm>
            <a:prstGeom prst="rect">
              <a:avLst/>
            </a:prstGeom>
          </p:spPr>
        </p:pic>
      </p:grpSp>
      <p:pic>
        <p:nvPicPr>
          <p:cNvPr id="23" name="object 23"/>
          <p:cNvPicPr/>
          <p:nvPr/>
        </p:nvPicPr>
        <p:blipFill>
          <a:blip r:embed="rId19" cstate="print"/>
          <a:stretch>
            <a:fillRect/>
          </a:stretch>
        </p:blipFill>
        <p:spPr>
          <a:xfrm>
            <a:off x="909971" y="297609"/>
            <a:ext cx="1896532" cy="880023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848017" y="1687770"/>
            <a:ext cx="7257465" cy="462947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69900" marR="635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800" b="0" i="0" dirty="0">
                <a:solidFill>
                  <a:srgbClr val="283C69"/>
                </a:solidFill>
                <a:latin typeface="Verdana" pitchFamily="18" charset="0"/>
              </a:rPr>
              <a:t>Невакцинированные сотрудники и учащиеся 5+ лет должны носить маски в помещении.</a:t>
            </a:r>
          </a:p>
          <a:p>
            <a:pPr marL="469900" marR="3175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800" b="0" i="0" dirty="0">
                <a:solidFill>
                  <a:srgbClr val="283C69"/>
                </a:solidFill>
                <a:latin typeface="Verdana" pitchFamily="18" charset="0"/>
              </a:rPr>
              <a:t>Семьи должны следить за тем, чтобы маска плотно прилегала к лицу, и часто ее стирать или заменять.</a:t>
            </a:r>
          </a:p>
          <a:p>
            <a:pPr marL="469900" marR="508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800" b="0" i="0" dirty="0">
                <a:solidFill>
                  <a:srgbClr val="283C69"/>
                </a:solidFill>
                <a:latin typeface="Verdana" pitchFamily="18" charset="0"/>
              </a:rPr>
              <a:t>Маски защищают вас и окружающих от COVID-19 и других респираторных заболеваний.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title"/>
          </p:nvPr>
        </p:nvSpPr>
        <p:spPr>
          <a:xfrm>
            <a:off x="3097334" y="674055"/>
            <a:ext cx="2637155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" sz="5000" b="0" i="0" dirty="0">
                <a:solidFill>
                  <a:srgbClr val="283C69"/>
                </a:solidFill>
                <a:latin typeface="Abadi" pitchFamily="18" charset="0"/>
              </a:rPr>
              <a:t>Маски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993522" y="5042807"/>
            <a:ext cx="2970313" cy="1969646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133783" y="638686"/>
            <a:ext cx="6086167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" sz="5000" b="0" i="0" dirty="0">
                <a:solidFill>
                  <a:srgbClr val="283C69"/>
                </a:solidFill>
                <a:latin typeface="Abadi" pitchFamily="18" charset="0"/>
              </a:rPr>
              <a:t>Школьные перемены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133783" y="1699020"/>
            <a:ext cx="6513830" cy="32906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32740">
              <a:spcAft>
                <a:spcPts val="1200"/>
              </a:spcAft>
            </a:pPr>
            <a:r>
              <a:rPr lang="ru" sz="2900" b="0" i="0" dirty="0">
                <a:solidFill>
                  <a:srgbClr val="283C69"/>
                </a:solidFill>
                <a:latin typeface="Verdana" pitchFamily="18" charset="0"/>
              </a:rPr>
              <a:t>Власти штата не требуют использования масок в помещениях, если соблюдается физическая дистанция.</a:t>
            </a:r>
          </a:p>
          <a:p>
            <a:pPr marL="12700" marR="5080">
              <a:spcAft>
                <a:spcPts val="1200"/>
              </a:spcAft>
            </a:pPr>
            <a:r>
              <a:rPr lang="ru" sz="2900" b="0" i="0" dirty="0">
                <a:solidFill>
                  <a:srgbClr val="283C69"/>
                </a:solidFill>
                <a:latin typeface="Verdana" pitchFamily="18" charset="0"/>
              </a:rPr>
              <a:t>Некоторые школы могут требовать постоянного ношения масок.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28650" y="1404048"/>
            <a:ext cx="7658100" cy="447558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spcAft>
                <a:spcPts val="1200"/>
              </a:spcAft>
            </a:pPr>
            <a:r>
              <a:rPr lang="ru" sz="2900" b="0" i="0" dirty="0">
                <a:solidFill>
                  <a:srgbClr val="283C69"/>
                </a:solidFill>
                <a:latin typeface="Verdana" pitchFamily="18" charset="0"/>
              </a:rPr>
              <a:t>CDC разработали рекомендации в</a:t>
            </a:r>
            <a:r>
              <a:rPr lang="en-US" sz="2900" b="0" i="0" dirty="0">
                <a:solidFill>
                  <a:srgbClr val="283C69"/>
                </a:solidFill>
                <a:latin typeface="Verdana" pitchFamily="18" charset="0"/>
              </a:rPr>
              <a:t> </a:t>
            </a:r>
            <a:r>
              <a:rPr lang="ru" sz="2900" b="0" i="0" dirty="0">
                <a:solidFill>
                  <a:srgbClr val="283C69"/>
                </a:solidFill>
                <a:latin typeface="Verdana" pitchFamily="18" charset="0"/>
              </a:rPr>
              <a:t>отношении приемов пищи, которые школы могут адаптировать исходя из ситуации. Они включают соблюдение максимальной физической дистанции по мере возможности, желательно 2 метра или более, движение по</a:t>
            </a:r>
            <a:r>
              <a:rPr lang="en-US" sz="2900" b="0" i="0" dirty="0">
                <a:solidFill>
                  <a:srgbClr val="283C69"/>
                </a:solidFill>
                <a:latin typeface="Verdana" pitchFamily="18" charset="0"/>
              </a:rPr>
              <a:t> </a:t>
            </a:r>
            <a:r>
              <a:rPr lang="ru" sz="2900" b="0" i="0" dirty="0">
                <a:solidFill>
                  <a:srgbClr val="283C69"/>
                </a:solidFill>
                <a:latin typeface="Verdana" pitchFamily="18" charset="0"/>
              </a:rPr>
              <a:t>коридорам/дорожкам в одном направлении и обеды на улице, если это возможно.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6354860" y="5664000"/>
            <a:ext cx="1461770" cy="1372235"/>
            <a:chOff x="6354860" y="5664000"/>
            <a:chExt cx="1461770" cy="1372235"/>
          </a:xfrm>
        </p:grpSpPr>
        <p:sp>
          <p:nvSpPr>
            <p:cNvPr id="4" name="object 4"/>
            <p:cNvSpPr/>
            <p:nvPr/>
          </p:nvSpPr>
          <p:spPr>
            <a:xfrm>
              <a:off x="6766518" y="5765235"/>
              <a:ext cx="912494" cy="1269365"/>
            </a:xfrm>
            <a:custGeom>
              <a:avLst/>
              <a:gdLst/>
              <a:ahLst/>
              <a:cxnLst/>
              <a:rect l="l" t="t" r="r" b="b"/>
              <a:pathLst>
                <a:path w="912495" h="1269365">
                  <a:moveTo>
                    <a:pt x="912252" y="1269140"/>
                  </a:moveTo>
                  <a:lnTo>
                    <a:pt x="0" y="1269140"/>
                  </a:lnTo>
                  <a:lnTo>
                    <a:pt x="0" y="420399"/>
                  </a:lnTo>
                  <a:lnTo>
                    <a:pt x="126383" y="0"/>
                  </a:lnTo>
                  <a:lnTo>
                    <a:pt x="817483" y="0"/>
                  </a:lnTo>
                  <a:lnTo>
                    <a:pt x="912252" y="420399"/>
                  </a:lnTo>
                  <a:lnTo>
                    <a:pt x="912252" y="1269140"/>
                  </a:lnTo>
                  <a:close/>
                </a:path>
              </a:pathLst>
            </a:custGeom>
            <a:solidFill>
              <a:srgbClr val="E7A6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7584001" y="5718635"/>
              <a:ext cx="232410" cy="467359"/>
            </a:xfrm>
            <a:custGeom>
              <a:avLst/>
              <a:gdLst/>
              <a:ahLst/>
              <a:cxnLst/>
              <a:rect l="l" t="t" r="r" b="b"/>
              <a:pathLst>
                <a:path w="232409" h="467360">
                  <a:moveTo>
                    <a:pt x="94769" y="466999"/>
                  </a:moveTo>
                  <a:lnTo>
                    <a:pt x="0" y="46600"/>
                  </a:lnTo>
                  <a:lnTo>
                    <a:pt x="46327" y="0"/>
                  </a:lnTo>
                  <a:lnTo>
                    <a:pt x="232279" y="324225"/>
                  </a:lnTo>
                  <a:lnTo>
                    <a:pt x="94769" y="466999"/>
                  </a:lnTo>
                  <a:close/>
                </a:path>
              </a:pathLst>
            </a:custGeom>
            <a:solidFill>
              <a:srgbClr val="BC8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16762" y="5806867"/>
              <a:ext cx="824865" cy="212725"/>
            </a:xfrm>
            <a:custGeom>
              <a:avLst/>
              <a:gdLst/>
              <a:ahLst/>
              <a:cxnLst/>
              <a:rect l="l" t="t" r="r" b="b"/>
              <a:pathLst>
                <a:path w="824865" h="212725">
                  <a:moveTo>
                    <a:pt x="824453" y="212185"/>
                  </a:moveTo>
                  <a:lnTo>
                    <a:pt x="0" y="212185"/>
                  </a:lnTo>
                  <a:lnTo>
                    <a:pt x="63780" y="0"/>
                  </a:lnTo>
                  <a:lnTo>
                    <a:pt x="776618" y="0"/>
                  </a:lnTo>
                  <a:lnTo>
                    <a:pt x="824453" y="212185"/>
                  </a:lnTo>
                  <a:close/>
                </a:path>
              </a:pathLst>
            </a:custGeom>
            <a:solidFill>
              <a:srgbClr val="D1956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593380" y="5806867"/>
              <a:ext cx="48260" cy="212725"/>
            </a:xfrm>
            <a:custGeom>
              <a:avLst/>
              <a:gdLst/>
              <a:ahLst/>
              <a:cxnLst/>
              <a:rect l="l" t="t" r="r" b="b"/>
              <a:pathLst>
                <a:path w="48259" h="212725">
                  <a:moveTo>
                    <a:pt x="48000" y="212185"/>
                  </a:moveTo>
                  <a:lnTo>
                    <a:pt x="47835" y="212185"/>
                  </a:lnTo>
                  <a:lnTo>
                    <a:pt x="0" y="0"/>
                  </a:lnTo>
                  <a:lnTo>
                    <a:pt x="165" y="0"/>
                  </a:lnTo>
                  <a:lnTo>
                    <a:pt x="48000" y="212185"/>
                  </a:lnTo>
                  <a:close/>
                </a:path>
              </a:pathLst>
            </a:custGeom>
            <a:solidFill>
              <a:srgbClr val="AB784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6778306" y="5665422"/>
              <a:ext cx="943610" cy="246379"/>
            </a:xfrm>
            <a:custGeom>
              <a:avLst/>
              <a:gdLst/>
              <a:ahLst/>
              <a:cxnLst/>
              <a:rect l="l" t="t" r="r" b="b"/>
              <a:pathLst>
                <a:path w="943609" h="246379">
                  <a:moveTo>
                    <a:pt x="820959" y="245764"/>
                  </a:moveTo>
                  <a:lnTo>
                    <a:pt x="71099" y="245764"/>
                  </a:lnTo>
                  <a:lnTo>
                    <a:pt x="48321" y="236106"/>
                  </a:lnTo>
                  <a:lnTo>
                    <a:pt x="25177" y="209770"/>
                  </a:lnTo>
                  <a:lnTo>
                    <a:pt x="7219" y="170710"/>
                  </a:lnTo>
                  <a:lnTo>
                    <a:pt x="0" y="122882"/>
                  </a:lnTo>
                  <a:lnTo>
                    <a:pt x="6942" y="75045"/>
                  </a:lnTo>
                  <a:lnTo>
                    <a:pt x="24439" y="35986"/>
                  </a:lnTo>
                  <a:lnTo>
                    <a:pt x="47491" y="9654"/>
                  </a:lnTo>
                  <a:lnTo>
                    <a:pt x="71099" y="0"/>
                  </a:lnTo>
                  <a:lnTo>
                    <a:pt x="820959" y="0"/>
                  </a:lnTo>
                  <a:lnTo>
                    <a:pt x="868593" y="9654"/>
                  </a:lnTo>
                  <a:lnTo>
                    <a:pt x="907491" y="35986"/>
                  </a:lnTo>
                  <a:lnTo>
                    <a:pt x="933716" y="75045"/>
                  </a:lnTo>
                  <a:lnTo>
                    <a:pt x="943333" y="122882"/>
                  </a:lnTo>
                  <a:lnTo>
                    <a:pt x="933716" y="170710"/>
                  </a:lnTo>
                  <a:lnTo>
                    <a:pt x="907491" y="209770"/>
                  </a:lnTo>
                  <a:lnTo>
                    <a:pt x="868593" y="236106"/>
                  </a:lnTo>
                  <a:lnTo>
                    <a:pt x="820959" y="245764"/>
                  </a:lnTo>
                  <a:close/>
                </a:path>
              </a:pathLst>
            </a:custGeom>
            <a:solidFill>
              <a:srgbClr val="E7A66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475512" y="5664000"/>
              <a:ext cx="246127" cy="247186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7678770" y="6042860"/>
              <a:ext cx="137795" cy="991869"/>
            </a:xfrm>
            <a:custGeom>
              <a:avLst/>
              <a:gdLst/>
              <a:ahLst/>
              <a:cxnLst/>
              <a:rect l="l" t="t" r="r" b="b"/>
              <a:pathLst>
                <a:path w="137795" h="991870">
                  <a:moveTo>
                    <a:pt x="0" y="991515"/>
                  </a:moveTo>
                  <a:lnTo>
                    <a:pt x="0" y="142792"/>
                  </a:lnTo>
                  <a:lnTo>
                    <a:pt x="137510" y="0"/>
                  </a:lnTo>
                  <a:lnTo>
                    <a:pt x="137510" y="840817"/>
                  </a:lnTo>
                  <a:lnTo>
                    <a:pt x="0" y="991515"/>
                  </a:lnTo>
                  <a:close/>
                </a:path>
              </a:pathLst>
            </a:custGeom>
            <a:solidFill>
              <a:srgbClr val="BC865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1" name="object 11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639969" y="6233860"/>
              <a:ext cx="174887" cy="135137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6354860" y="6391336"/>
              <a:ext cx="622935" cy="644525"/>
            </a:xfrm>
            <a:custGeom>
              <a:avLst/>
              <a:gdLst/>
              <a:ahLst/>
              <a:cxnLst/>
              <a:rect l="l" t="t" r="r" b="b"/>
              <a:pathLst>
                <a:path w="622934" h="644525">
                  <a:moveTo>
                    <a:pt x="273227" y="644470"/>
                  </a:moveTo>
                  <a:lnTo>
                    <a:pt x="226077" y="644470"/>
                  </a:lnTo>
                  <a:lnTo>
                    <a:pt x="216611" y="642244"/>
                  </a:lnTo>
                  <a:lnTo>
                    <a:pt x="161812" y="599786"/>
                  </a:lnTo>
                  <a:lnTo>
                    <a:pt x="133552" y="565995"/>
                  </a:lnTo>
                  <a:lnTo>
                    <a:pt x="105866" y="525715"/>
                  </a:lnTo>
                  <a:lnTo>
                    <a:pt x="79615" y="480361"/>
                  </a:lnTo>
                  <a:lnTo>
                    <a:pt x="55659" y="431348"/>
                  </a:lnTo>
                  <a:lnTo>
                    <a:pt x="34859" y="380089"/>
                  </a:lnTo>
                  <a:lnTo>
                    <a:pt x="18075" y="327999"/>
                  </a:lnTo>
                  <a:lnTo>
                    <a:pt x="6168" y="276493"/>
                  </a:lnTo>
                  <a:lnTo>
                    <a:pt x="0" y="226985"/>
                  </a:lnTo>
                  <a:lnTo>
                    <a:pt x="429" y="180890"/>
                  </a:lnTo>
                  <a:lnTo>
                    <a:pt x="8317" y="139623"/>
                  </a:lnTo>
                  <a:lnTo>
                    <a:pt x="24525" y="104597"/>
                  </a:lnTo>
                  <a:lnTo>
                    <a:pt x="65533" y="56077"/>
                  </a:lnTo>
                  <a:lnTo>
                    <a:pt x="111118" y="24019"/>
                  </a:lnTo>
                  <a:lnTo>
                    <a:pt x="158527" y="6100"/>
                  </a:lnTo>
                  <a:lnTo>
                    <a:pt x="205009" y="0"/>
                  </a:lnTo>
                  <a:lnTo>
                    <a:pt x="247808" y="3395"/>
                  </a:lnTo>
                  <a:lnTo>
                    <a:pt x="284174" y="13964"/>
                  </a:lnTo>
                  <a:lnTo>
                    <a:pt x="311352" y="29386"/>
                  </a:lnTo>
                  <a:lnTo>
                    <a:pt x="519203" y="29386"/>
                  </a:lnTo>
                  <a:lnTo>
                    <a:pt x="557154" y="56077"/>
                  </a:lnTo>
                  <a:lnTo>
                    <a:pt x="598161" y="104597"/>
                  </a:lnTo>
                  <a:lnTo>
                    <a:pt x="614372" y="139623"/>
                  </a:lnTo>
                  <a:lnTo>
                    <a:pt x="622263" y="180890"/>
                  </a:lnTo>
                  <a:lnTo>
                    <a:pt x="622694" y="226985"/>
                  </a:lnTo>
                  <a:lnTo>
                    <a:pt x="616526" y="276493"/>
                  </a:lnTo>
                  <a:lnTo>
                    <a:pt x="604620" y="327999"/>
                  </a:lnTo>
                  <a:lnTo>
                    <a:pt x="587837" y="380089"/>
                  </a:lnTo>
                  <a:lnTo>
                    <a:pt x="567037" y="431348"/>
                  </a:lnTo>
                  <a:lnTo>
                    <a:pt x="543081" y="480361"/>
                  </a:lnTo>
                  <a:lnTo>
                    <a:pt x="516829" y="525715"/>
                  </a:lnTo>
                  <a:lnTo>
                    <a:pt x="489144" y="565995"/>
                  </a:lnTo>
                  <a:lnTo>
                    <a:pt x="460885" y="599786"/>
                  </a:lnTo>
                  <a:lnTo>
                    <a:pt x="440035" y="619083"/>
                  </a:lnTo>
                  <a:lnTo>
                    <a:pt x="311352" y="619083"/>
                  </a:lnTo>
                  <a:lnTo>
                    <a:pt x="294285" y="635139"/>
                  </a:lnTo>
                  <a:lnTo>
                    <a:pt x="276453" y="643826"/>
                  </a:lnTo>
                  <a:lnTo>
                    <a:pt x="273227" y="644470"/>
                  </a:lnTo>
                  <a:close/>
                </a:path>
                <a:path w="622934" h="644525">
                  <a:moveTo>
                    <a:pt x="519203" y="29386"/>
                  </a:moveTo>
                  <a:lnTo>
                    <a:pt x="311352" y="29386"/>
                  </a:lnTo>
                  <a:lnTo>
                    <a:pt x="338530" y="13964"/>
                  </a:lnTo>
                  <a:lnTo>
                    <a:pt x="374893" y="3395"/>
                  </a:lnTo>
                  <a:lnTo>
                    <a:pt x="417689" y="0"/>
                  </a:lnTo>
                  <a:lnTo>
                    <a:pt x="464166" y="6100"/>
                  </a:lnTo>
                  <a:lnTo>
                    <a:pt x="511572" y="24019"/>
                  </a:lnTo>
                  <a:lnTo>
                    <a:pt x="519203" y="29386"/>
                  </a:lnTo>
                  <a:close/>
                </a:path>
                <a:path w="622934" h="644525">
                  <a:moveTo>
                    <a:pt x="396625" y="644470"/>
                  </a:moveTo>
                  <a:lnTo>
                    <a:pt x="349472" y="644470"/>
                  </a:lnTo>
                  <a:lnTo>
                    <a:pt x="346245" y="643826"/>
                  </a:lnTo>
                  <a:lnTo>
                    <a:pt x="328412" y="635139"/>
                  </a:lnTo>
                  <a:lnTo>
                    <a:pt x="311352" y="619083"/>
                  </a:lnTo>
                  <a:lnTo>
                    <a:pt x="440035" y="619083"/>
                  </a:lnTo>
                  <a:lnTo>
                    <a:pt x="432914" y="625674"/>
                  </a:lnTo>
                  <a:lnTo>
                    <a:pt x="406090" y="642244"/>
                  </a:lnTo>
                  <a:lnTo>
                    <a:pt x="396625" y="644470"/>
                  </a:lnTo>
                  <a:close/>
                </a:path>
              </a:pathLst>
            </a:custGeom>
            <a:solidFill>
              <a:srgbClr val="CA243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3" name="object 13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6396774" y="6275474"/>
              <a:ext cx="283716" cy="355735"/>
            </a:xfrm>
            <a:prstGeom prst="rect">
              <a:avLst/>
            </a:prstGeom>
          </p:spPr>
        </p:pic>
      </p:grpSp>
      <p:sp>
        <p:nvSpPr>
          <p:cNvPr id="14" name="object 14"/>
          <p:cNvSpPr txBox="1">
            <a:spLocks noGrp="1"/>
          </p:cNvSpPr>
          <p:nvPr>
            <p:ph type="title"/>
          </p:nvPr>
        </p:nvSpPr>
        <p:spPr>
          <a:xfrm>
            <a:off x="2571750" y="552450"/>
            <a:ext cx="3415029" cy="7822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" sz="5000" b="0" i="0" dirty="0">
                <a:solidFill>
                  <a:srgbClr val="283C69"/>
                </a:solidFill>
                <a:latin typeface="Abadi" pitchFamily="18" charset="0"/>
              </a:rPr>
              <a:t>Обед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590551" y="1842380"/>
            <a:ext cx="7559356" cy="47833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216785">
              <a:spcAft>
                <a:spcPts val="1200"/>
              </a:spcAft>
            </a:pPr>
            <a:r>
              <a:rPr lang="ru" sz="2900" b="0" i="0" dirty="0">
                <a:solidFill>
                  <a:srgbClr val="283C69"/>
                </a:solidFill>
                <a:latin typeface="Verdana" pitchFamily="18" charset="0"/>
              </a:rPr>
              <a:t>Учащиеся и сотрудники</a:t>
            </a:r>
            <a:r>
              <a:rPr lang="en-US" sz="2900" b="0" i="0" dirty="0">
                <a:solidFill>
                  <a:srgbClr val="283C69"/>
                </a:solidFill>
                <a:latin typeface="Verdana" pitchFamily="18" charset="0"/>
              </a:rPr>
              <a:t> </a:t>
            </a:r>
            <a:r>
              <a:rPr lang="ru" sz="2900" b="0" i="0" dirty="0">
                <a:solidFill>
                  <a:srgbClr val="283C69"/>
                </a:solidFill>
                <a:latin typeface="Verdana" pitchFamily="18" charset="0"/>
              </a:rPr>
              <a:t>должны оставаться дома, если:</a:t>
            </a:r>
          </a:p>
          <a:p>
            <a:pPr marL="1095375" marR="508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900" b="0" i="0" dirty="0">
                <a:solidFill>
                  <a:srgbClr val="283C69"/>
                </a:solidFill>
                <a:latin typeface="Verdana" pitchFamily="18" charset="0"/>
              </a:rPr>
              <a:t>У учащегося/сотрудника симптомы или положительный результат теста на COVID-19</a:t>
            </a:r>
          </a:p>
          <a:p>
            <a:pPr marL="1095375" marR="288925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ru" sz="2900" b="0" i="0" dirty="0">
                <a:solidFill>
                  <a:srgbClr val="283C69"/>
                </a:solidFill>
                <a:latin typeface="Verdana" pitchFamily="18" charset="0"/>
              </a:rPr>
              <a:t>У кого-нибудь в семье положительный результат теста на COVID-19 или диагноз COVID-19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238858" y="295324"/>
            <a:ext cx="7373816" cy="149015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ru" sz="4800" b="0" i="0" dirty="0">
                <a:solidFill>
                  <a:srgbClr val="283C69"/>
                </a:solidFill>
                <a:latin typeface="Abadi" pitchFamily="18" charset="0"/>
              </a:rPr>
              <a:t>Когда нужно оставаться дома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310970" y="171450"/>
            <a:ext cx="8285645" cy="75148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ru" sz="4800" b="0" i="0" dirty="0">
                <a:solidFill>
                  <a:srgbClr val="283C69"/>
                </a:solidFill>
                <a:latin typeface="Abadi" pitchFamily="18" charset="0"/>
              </a:rPr>
              <a:t>Что вы можете сделать сейчас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63634" y="1846510"/>
            <a:ext cx="8285645" cy="3552254"/>
          </a:xfrm>
          <a:prstGeom prst="rect">
            <a:avLst/>
          </a:prstGeom>
        </p:spPr>
        <p:txBody>
          <a:bodyPr vert="horz" wrap="square" lIns="0" tIns="12700" rIns="0" bIns="0" rtlCol="0" anchor="t">
            <a:spAutoFit/>
          </a:bodyPr>
          <a:lstStyle/>
          <a:p>
            <a:pPr algn="ctr">
              <a:spcAft>
                <a:spcPts val="1200"/>
              </a:spcAft>
            </a:pPr>
            <a:r>
              <a:rPr lang="ru" sz="2000" b="0" i="0" dirty="0">
                <a:solidFill>
                  <a:srgbClr val="283C69"/>
                </a:solidFill>
                <a:latin typeface="Verdana"/>
                <a:ea typeface="Verdana"/>
              </a:rPr>
              <a:t>Сделайте плановые прививки:</a:t>
            </a:r>
          </a:p>
          <a:p>
            <a:pPr marL="1019175" marR="504825" indent="-457200">
              <a:spcAft>
                <a:spcPts val="1200"/>
              </a:spcAft>
              <a:buFont typeface="+mj-lt"/>
              <a:buAutoNum type="arabicPeriod"/>
            </a:pPr>
            <a:r>
              <a:rPr lang="ru" sz="2000" b="1" i="0" dirty="0">
                <a:solidFill>
                  <a:srgbClr val="283C69"/>
                </a:solidFill>
                <a:latin typeface="Verdana"/>
                <a:ea typeface="Verdana"/>
              </a:rPr>
              <a:t>Узнайте у своего врача или в клинике</a:t>
            </a:r>
            <a:endParaRPr lang="en-US" sz="2000" b="1" i="0" dirty="0">
              <a:solidFill>
                <a:srgbClr val="283C69"/>
              </a:solidFill>
              <a:latin typeface="Verdana"/>
              <a:ea typeface="Verdana"/>
            </a:endParaRPr>
          </a:p>
          <a:p>
            <a:pPr marL="1019175" marR="504825" indent="-457200">
              <a:buFont typeface="+mj-lt"/>
              <a:buAutoNum type="arabicPeriod"/>
            </a:pPr>
            <a:r>
              <a:rPr lang="ru" sz="2000" b="1" i="0" dirty="0">
                <a:solidFill>
                  <a:srgbClr val="283C69"/>
                </a:solidFill>
                <a:latin typeface="Verdana"/>
                <a:ea typeface="Verdana"/>
              </a:rPr>
              <a:t>Клиники вакцинации бесплатно или по низкой стоимости:</a:t>
            </a:r>
            <a:endParaRPr lang="en-US" sz="2000" b="1" i="0" dirty="0">
              <a:solidFill>
                <a:srgbClr val="283C69"/>
              </a:solidFill>
              <a:latin typeface="Verdana"/>
              <a:ea typeface="Verdana"/>
            </a:endParaRPr>
          </a:p>
          <a:p>
            <a:pPr marL="561975" marR="504825" algn="ctr"/>
            <a:r>
              <a:rPr lang="ru" sz="2000" b="0" i="0" dirty="0">
                <a:solidFill>
                  <a:srgbClr val="283C69"/>
                </a:solidFill>
                <a:latin typeface="Verdana"/>
                <a:ea typeface="Verdana"/>
              </a:rPr>
              <a:t>kingcounty.gov/findaclinic</a:t>
            </a:r>
            <a:endParaRPr lang="en-US" sz="2000" b="0" i="0" dirty="0">
              <a:solidFill>
                <a:srgbClr val="283C69"/>
              </a:solidFill>
              <a:latin typeface="Verdana"/>
              <a:ea typeface="Verdana"/>
            </a:endParaRPr>
          </a:p>
          <a:p>
            <a:pPr marL="561975" marR="504825" algn="ctr">
              <a:spcAft>
                <a:spcPts val="1200"/>
              </a:spcAft>
            </a:pPr>
            <a:r>
              <a:rPr lang="ru" sz="2000" b="0" i="0" dirty="0">
                <a:solidFill>
                  <a:srgbClr val="283C69"/>
                </a:solidFill>
                <a:latin typeface="Verdana"/>
                <a:ea typeface="Verdana"/>
              </a:rPr>
              <a:t>(веб-сайт только на английском)</a:t>
            </a:r>
            <a:endParaRPr lang="en-US" sz="2000" b="0" i="0" dirty="0">
              <a:solidFill>
                <a:srgbClr val="283C69"/>
              </a:solidFill>
              <a:latin typeface="Verdana"/>
              <a:ea typeface="Verdana"/>
            </a:endParaRPr>
          </a:p>
          <a:p>
            <a:pPr marL="1019175" marR="504825" indent="-457200">
              <a:buFont typeface="+mj-lt"/>
              <a:buAutoNum type="arabicPeriod" startAt="3"/>
              <a:tabLst>
                <a:tab pos="4395470" algn="l"/>
              </a:tabLst>
            </a:pPr>
            <a:r>
              <a:rPr lang="ru" sz="2000" b="1" dirty="0">
                <a:solidFill>
                  <a:srgbClr val="283C69"/>
                </a:solidFill>
                <a:latin typeface="Verdana"/>
                <a:ea typeface="Verdana"/>
              </a:rPr>
              <a:t>Помощь с доступом к медицинским услугам: </a:t>
            </a:r>
            <a:endParaRPr lang="en-US" sz="2000" b="1" dirty="0">
              <a:solidFill>
                <a:srgbClr val="283C69"/>
              </a:solidFill>
              <a:latin typeface="Verdana"/>
              <a:ea typeface="Verdana"/>
            </a:endParaRPr>
          </a:p>
          <a:p>
            <a:pPr marL="103505" algn="ctr">
              <a:tabLst>
                <a:tab pos="4395470" algn="l"/>
              </a:tabLst>
            </a:pPr>
            <a:r>
              <a:rPr lang="ru" sz="2000" b="0" i="0" dirty="0">
                <a:solidFill>
                  <a:srgbClr val="283C69"/>
                </a:solidFill>
                <a:latin typeface="Verdana"/>
                <a:ea typeface="Verdana"/>
              </a:rPr>
              <a:t>1-800-756-5437</a:t>
            </a:r>
          </a:p>
          <a:p>
            <a:pPr marL="103505" algn="ctr">
              <a:tabLst>
                <a:tab pos="4395470" algn="l"/>
              </a:tabLst>
            </a:pPr>
            <a:r>
              <a:rPr lang="ru" sz="2000" b="0" i="0" dirty="0">
                <a:solidFill>
                  <a:srgbClr val="283C69"/>
                </a:solidFill>
                <a:latin typeface="Verdana"/>
                <a:ea typeface="Verdana"/>
              </a:rPr>
              <a:t>С понедельника по пятницу 8:00-17:00</a:t>
            </a:r>
          </a:p>
          <a:p>
            <a:pPr marL="103505" algn="ctr">
              <a:tabLst>
                <a:tab pos="4395470" algn="l"/>
              </a:tabLst>
            </a:pPr>
            <a:r>
              <a:rPr lang="ru" sz="2000" b="0" i="0" dirty="0">
                <a:solidFill>
                  <a:srgbClr val="283C69"/>
                </a:solidFill>
                <a:latin typeface="Verdana"/>
                <a:ea typeface="Verdana"/>
              </a:rPr>
              <a:t>(Услуги переводчика предоставляются)</a:t>
            </a:r>
          </a:p>
        </p:txBody>
      </p:sp>
      <p:grpSp>
        <p:nvGrpSpPr>
          <p:cNvPr id="6" name="object 6"/>
          <p:cNvGrpSpPr/>
          <p:nvPr/>
        </p:nvGrpSpPr>
        <p:grpSpPr>
          <a:xfrm>
            <a:off x="0" y="6142157"/>
            <a:ext cx="8943975" cy="1359536"/>
            <a:chOff x="0" y="5777668"/>
            <a:chExt cx="8943975" cy="1724025"/>
          </a:xfrm>
        </p:grpSpPr>
        <p:sp>
          <p:nvSpPr>
            <p:cNvPr id="7" name="object 7"/>
            <p:cNvSpPr/>
            <p:nvPr/>
          </p:nvSpPr>
          <p:spPr>
            <a:xfrm>
              <a:off x="0" y="5777668"/>
              <a:ext cx="8943975" cy="1724025"/>
            </a:xfrm>
            <a:custGeom>
              <a:avLst/>
              <a:gdLst/>
              <a:ahLst/>
              <a:cxnLst/>
              <a:rect l="l" t="t" r="r" b="b"/>
              <a:pathLst>
                <a:path w="8943975" h="1724025">
                  <a:moveTo>
                    <a:pt x="8943974" y="1724024"/>
                  </a:moveTo>
                  <a:lnTo>
                    <a:pt x="0" y="1724024"/>
                  </a:lnTo>
                  <a:lnTo>
                    <a:pt x="0" y="0"/>
                  </a:lnTo>
                  <a:lnTo>
                    <a:pt x="8943974" y="0"/>
                  </a:lnTo>
                  <a:lnTo>
                    <a:pt x="8943974" y="1724024"/>
                  </a:lnTo>
                  <a:close/>
                </a:path>
              </a:pathLst>
            </a:custGeom>
            <a:solidFill>
              <a:srgbClr val="3C8B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651557" y="6130141"/>
              <a:ext cx="3999013" cy="126390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283C6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A484F3BE623D46A591F34B6635B4DC" ma:contentTypeVersion="6" ma:contentTypeDescription="Create a new document." ma:contentTypeScope="" ma:versionID="861a45b0b8dfb3fbf7c985da4096140c">
  <xsd:schema xmlns:xsd="http://www.w3.org/2001/XMLSchema" xmlns:xs="http://www.w3.org/2001/XMLSchema" xmlns:p="http://schemas.microsoft.com/office/2006/metadata/properties" xmlns:ns2="33bb504c-1809-4a9c-ac85-049493f9acf2" xmlns:ns3="c3041304-8ba1-4e94-876d-5f608309101f" targetNamespace="http://schemas.microsoft.com/office/2006/metadata/properties" ma:root="true" ma:fieldsID="34884c19185684b8872651654c9189a5" ns2:_="" ns3:_="">
    <xsd:import namespace="33bb504c-1809-4a9c-ac85-049493f9acf2"/>
    <xsd:import namespace="c3041304-8ba1-4e94-876d-5f608309101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bb504c-1809-4a9c-ac85-049493f9ac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041304-8ba1-4e94-876d-5f608309101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3E402971-29FF-4613-A538-0566F22458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3bb504c-1809-4a9c-ac85-049493f9acf2"/>
    <ds:schemaRef ds:uri="c3041304-8ba1-4e94-876d-5f608309101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5F208BA-FB8C-4A10-873C-6ED8B6BCAA9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04BCAD6-DE7F-4F28-8605-A0FC35F7E232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109</TotalTime>
  <Words>329</Words>
  <Application>Microsoft Office PowerPoint</Application>
  <PresentationFormat>Custom</PresentationFormat>
  <Paragraphs>37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Abadi</vt:lpstr>
      <vt:lpstr>Arial</vt:lpstr>
      <vt:lpstr>Calibri</vt:lpstr>
      <vt:lpstr>Open Sans</vt:lpstr>
      <vt:lpstr>Tahoma</vt:lpstr>
      <vt:lpstr>Verdana</vt:lpstr>
      <vt:lpstr>Office Theme</vt:lpstr>
      <vt:lpstr>Возвращение в школу</vt:lpstr>
      <vt:lpstr>Рекомендации штата:  многоярусная защита</vt:lpstr>
      <vt:lpstr>Вакцинация</vt:lpstr>
      <vt:lpstr>Маски</vt:lpstr>
      <vt:lpstr>Школьные перемены</vt:lpstr>
      <vt:lpstr>Обед</vt:lpstr>
      <vt:lpstr>Когда нужно оставаться дома</vt:lpstr>
      <vt:lpstr>Что вы можете сделать сейчас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Return to school - Facebook</dc:title>
  <dc:creator>Public Health</dc:creator>
  <cp:keywords>DAEoFvcKvXA,BABQDsnjYLE</cp:keywords>
  <cp:lastModifiedBy>Raspet, Haley</cp:lastModifiedBy>
  <cp:revision>12</cp:revision>
  <dcterms:created xsi:type="dcterms:W3CDTF">2021-08-30T23:51:27Z</dcterms:created>
  <dcterms:modified xsi:type="dcterms:W3CDTF">2021-09-13T21:43:50Z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2021-08-30T00:00:00Z</vt:filetime>
  </property>
  <property fmtid="{D5CDD505-2E9C-101B-9397-08002B2CF9AE}" pid="3" name="Creator">
    <vt:lpwstr>Canva</vt:lpwstr>
  </property>
  <property fmtid="{D5CDD505-2E9C-101B-9397-08002B2CF9AE}" pid="4" name="LastSaved">
    <vt:filetime>2021-08-30T00:00:00Z</vt:filetime>
  </property>
  <property fmtid="{D5CDD505-2E9C-101B-9397-08002B2CF9AE}" pid="5" name="ContentTypeId">
    <vt:lpwstr>0x01010028A484F3BE623D46A591F34B6635B4DC</vt:lpwstr>
  </property>
</Properties>
</file>