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6" r:id="rId2"/>
    <p:sldId id="306" r:id="rId3"/>
    <p:sldId id="257" r:id="rId4"/>
    <p:sldId id="280" r:id="rId5"/>
    <p:sldId id="275" r:id="rId6"/>
    <p:sldId id="307" r:id="rId7"/>
    <p:sldId id="323" r:id="rId8"/>
    <p:sldId id="322" r:id="rId9"/>
    <p:sldId id="279" r:id="rId10"/>
    <p:sldId id="321" r:id="rId11"/>
    <p:sldId id="324" r:id="rId12"/>
    <p:sldId id="325" r:id="rId13"/>
    <p:sldId id="326" r:id="rId14"/>
    <p:sldId id="327" r:id="rId15"/>
    <p:sldId id="308" r:id="rId16"/>
    <p:sldId id="304" r:id="rId17"/>
    <p:sldId id="328" r:id="rId18"/>
    <p:sldId id="293" r:id="rId1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nie Saurwein" initials="A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919F"/>
    <a:srgbClr val="3F6075"/>
    <a:srgbClr val="7EA3BA"/>
    <a:srgbClr val="BC6723"/>
    <a:srgbClr val="EFB22D"/>
    <a:srgbClr val="54B7C6"/>
    <a:srgbClr val="FBC321"/>
    <a:srgbClr val="BC6C8D"/>
    <a:srgbClr val="E5B9B7"/>
    <a:srgbClr val="D796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20" autoAdjust="0"/>
    <p:restoredTop sz="50551" autoAdjust="0"/>
  </p:normalViewPr>
  <p:slideViewPr>
    <p:cSldViewPr>
      <p:cViewPr varScale="1">
        <p:scale>
          <a:sx n="58" d="100"/>
          <a:sy n="58" d="100"/>
        </p:scale>
        <p:origin x="337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684" y="10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5" tIns="48328" rIns="96655" bIns="48328" rtlCol="0"/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55" tIns="48328" rIns="96655" bIns="48328" rtlCol="0"/>
          <a:lstStyle>
            <a:lvl1pPr algn="r">
              <a:defRPr sz="1400"/>
            </a:lvl1pPr>
          </a:lstStyle>
          <a:p>
            <a:fld id="{868B2644-2CB3-4E15-B4BC-463DAC0942B9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5" tIns="48328" rIns="96655" bIns="48328" rtlCol="0" anchor="b"/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5" tIns="48328" rIns="96655" bIns="48328" rtlCol="0" anchor="b"/>
          <a:lstStyle>
            <a:lvl1pPr algn="r">
              <a:defRPr sz="1400"/>
            </a:lvl1pPr>
          </a:lstStyle>
          <a:p>
            <a:fld id="{25C92981-9697-472B-BC52-8DACB6EE6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0963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5" tIns="48328" rIns="96655" bIns="48328" rtlCol="0"/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55" tIns="48328" rIns="96655" bIns="48328" rtlCol="0"/>
          <a:lstStyle>
            <a:lvl1pPr algn="r">
              <a:defRPr sz="1400"/>
            </a:lvl1pPr>
          </a:lstStyle>
          <a:p>
            <a:fld id="{494C005B-24E8-4A15-979D-36A133766A80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5" tIns="48328" rIns="96655" bIns="4832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55" tIns="48328" rIns="96655" bIns="4832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5" tIns="48328" rIns="96655" bIns="48328" rtlCol="0" anchor="b"/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5" tIns="48328" rIns="96655" bIns="48328" rtlCol="0" anchor="b"/>
          <a:lstStyle>
            <a:lvl1pPr algn="r">
              <a:defRPr sz="1400"/>
            </a:lvl1pPr>
          </a:lstStyle>
          <a:p>
            <a:fld id="{084ABE30-AA37-432F-BBD1-C2254C414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8234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ABE30-AA37-432F-BBD1-C2254C41470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1347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ABE30-AA37-432F-BBD1-C2254C41470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5269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ABE30-AA37-432F-BBD1-C2254C41470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3497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ABE30-AA37-432F-BBD1-C2254C41470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6451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ABE30-AA37-432F-BBD1-C2254C41470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3278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ABE30-AA37-432F-BBD1-C2254C41470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4320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ABE30-AA37-432F-BBD1-C2254C41470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5938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ABE30-AA37-432F-BBD1-C2254C41470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4062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ABE30-AA37-432F-BBD1-C2254C41470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385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ABE30-AA37-432F-BBD1-C2254C41470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362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ABE30-AA37-432F-BBD1-C2254C41470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165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ABE30-AA37-432F-BBD1-C2254C41470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4594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ABE30-AA37-432F-BBD1-C2254C41470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4559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ABE30-AA37-432F-BBD1-C2254C41470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2741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ABE30-AA37-432F-BBD1-C2254C41470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0788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ABE30-AA37-432F-BBD1-C2254C41470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1865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ABE30-AA37-432F-BBD1-C2254C41470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1177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ABE30-AA37-432F-BBD1-C2254C41470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449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Calibri" panose="020F050202020403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‹#›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>
            <a:lvl1pPr>
              <a:defRPr sz="4000" b="1">
                <a:latin typeface="Calibri" panose="020F0502020204030204" pitchFamily="34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248206"/>
            <a:ext cx="5715000" cy="365125"/>
          </a:xfrm>
          <a:prstGeom prst="rect">
            <a:avLst/>
          </a:prstGeom>
        </p:spPr>
        <p:txBody>
          <a:bodyPr anchor="ctr"/>
          <a:lstStyle>
            <a:lvl1pPr algn="r"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King County Bridges and Roads Task Force: Financial Review</a:t>
            </a:r>
            <a:endParaRPr lang="en-US" b="1" dirty="0" smtClean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pic>
        <p:nvPicPr>
          <p:cNvPr id="2050" name="Picture 2" descr="X:\Library\Logo Library\BERK Logos\BERK Logo 2011\LOGO\JPG PNG FILES\BERK LOGO FINAL RG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324600"/>
            <a:ext cx="1602462" cy="28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/>
          <p:cNvCxnSpPr/>
          <p:nvPr userDrawn="1"/>
        </p:nvCxnSpPr>
        <p:spPr>
          <a:xfrm>
            <a:off x="457200" y="6172200"/>
            <a:ext cx="838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8387687" y="6301591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238225D-F836-4F65-8B6A-59E17026C877}" type="slidenum">
              <a:rPr lang="en-US" sz="1400" b="1" smtClean="0">
                <a:solidFill>
                  <a:schemeClr val="accent2"/>
                </a:solidFill>
                <a:latin typeface="Calibri" panose="020F0502020204030204" pitchFamily="34" charset="0"/>
              </a:rPr>
              <a:t>‹#›</a:t>
            </a:fld>
            <a:endParaRPr lang="en-US" b="1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8382000" y="6274594"/>
            <a:ext cx="0" cy="3309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Calibri" panose="020F05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fld id="{8DCF0CE5-7C80-4300-8E69-E6EAA2F91B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>
            <a:lvl4pPr marL="1143000" indent="-228600">
              <a:defRPr/>
            </a:lvl4pPr>
            <a:lvl5pPr marL="1371600" indent="-228600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>
            <a:lvl4pPr marL="1143000" indent="-228600">
              <a:defRPr/>
            </a:lvl4pPr>
            <a:lvl5pPr marL="1371600" indent="-228600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rtlCol="0"/>
          <a:lstStyle/>
          <a:p>
            <a:fld id="{8DCF0CE5-7C80-4300-8E69-E6EAA2F91B68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248206"/>
            <a:ext cx="5715000" cy="365125"/>
          </a:xfrm>
          <a:prstGeom prst="rect">
            <a:avLst/>
          </a:prstGeom>
        </p:spPr>
        <p:txBody>
          <a:bodyPr anchor="ctr"/>
          <a:lstStyle>
            <a:lvl1pPr algn="r"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King County Bridges and Roads Task Force: Financial Review</a:t>
            </a:r>
            <a:endParaRPr lang="en-US" b="1" dirty="0" smtClean="0"/>
          </a:p>
        </p:txBody>
      </p:sp>
      <p:pic>
        <p:nvPicPr>
          <p:cNvPr id="14" name="Picture 2" descr="X:\Library\Logo Library\BERK Logos\BERK Logo 2011\LOGO\JPG PNG FILES\BERK LOGO FINAL RG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324600"/>
            <a:ext cx="1602462" cy="28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 userDrawn="1"/>
        </p:nvSpPr>
        <p:spPr>
          <a:xfrm>
            <a:off x="8387687" y="6301591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238225D-F836-4F65-8B6A-59E17026C877}" type="slidenum">
              <a:rPr lang="en-US" sz="1400" b="1" smtClean="0">
                <a:solidFill>
                  <a:schemeClr val="accent2"/>
                </a:solidFill>
                <a:latin typeface="Calibri" panose="020F0502020204030204" pitchFamily="34" charset="0"/>
              </a:rPr>
              <a:t>‹#›</a:t>
            </a:fld>
            <a:endParaRPr lang="en-US" b="1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8382000" y="6274594"/>
            <a:ext cx="0" cy="3309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rtlCol="0"/>
          <a:lstStyle/>
          <a:p>
            <a:fld id="{8DCF0CE5-7C80-4300-8E69-E6EAA2F91B68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248206"/>
            <a:ext cx="5715000" cy="365125"/>
          </a:xfrm>
          <a:prstGeom prst="rect">
            <a:avLst/>
          </a:prstGeom>
        </p:spPr>
        <p:txBody>
          <a:bodyPr anchor="ctr"/>
          <a:lstStyle>
            <a:lvl1pPr algn="r"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King County Bridges and Roads Task Force: Financial Review</a:t>
            </a:r>
            <a:endParaRPr lang="en-US" b="1" dirty="0" smtClean="0"/>
          </a:p>
        </p:txBody>
      </p:sp>
      <p:pic>
        <p:nvPicPr>
          <p:cNvPr id="18" name="Picture 2" descr="X:\Library\Logo Library\BERK Logos\BERK Logo 2011\LOGO\JPG PNG FILES\BERK LOGO FINAL RG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324600"/>
            <a:ext cx="1602462" cy="28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 userDrawn="1"/>
        </p:nvSpPr>
        <p:spPr>
          <a:xfrm>
            <a:off x="8387687" y="6301591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238225D-F836-4F65-8B6A-59E17026C877}" type="slidenum">
              <a:rPr lang="en-US" sz="1400" b="1" smtClean="0">
                <a:solidFill>
                  <a:schemeClr val="accent2"/>
                </a:solidFill>
                <a:latin typeface="Calibri" panose="020F0502020204030204" pitchFamily="34" charset="0"/>
              </a:rPr>
              <a:t>‹#›</a:t>
            </a:fld>
            <a:endParaRPr lang="en-US" b="1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8382000" y="6274594"/>
            <a:ext cx="0" cy="3309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fld id="{8DCF0CE5-7C80-4300-8E69-E6EAA2F91B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248206"/>
            <a:ext cx="5715000" cy="365125"/>
          </a:xfrm>
          <a:prstGeom prst="rect">
            <a:avLst/>
          </a:prstGeom>
        </p:spPr>
        <p:txBody>
          <a:bodyPr anchor="ctr"/>
          <a:lstStyle>
            <a:lvl1pPr algn="r"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King County Bridges and Roads Task Force: Financial Review</a:t>
            </a:r>
            <a:endParaRPr lang="en-US" b="1" dirty="0" smtClean="0"/>
          </a:p>
        </p:txBody>
      </p:sp>
      <p:pic>
        <p:nvPicPr>
          <p:cNvPr id="7" name="Picture 2" descr="X:\Library\Logo Library\BERK Logos\BERK Logo 2011\LOGO\JPG PNG FILES\BERK LOGO FINAL RG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324600"/>
            <a:ext cx="1602462" cy="28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 userDrawn="1"/>
        </p:nvSpPr>
        <p:spPr>
          <a:xfrm>
            <a:off x="8387687" y="6301591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238225D-F836-4F65-8B6A-59E17026C877}" type="slidenum">
              <a:rPr lang="en-US" sz="1400" b="1" smtClean="0">
                <a:solidFill>
                  <a:schemeClr val="accent2"/>
                </a:solidFill>
                <a:latin typeface="Calibri" panose="020F0502020204030204" pitchFamily="34" charset="0"/>
              </a:rPr>
              <a:t>‹#›</a:t>
            </a:fld>
            <a:endParaRPr lang="en-US" b="1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8153400" cy="457200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8382000" y="6274594"/>
            <a:ext cx="0" cy="3309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fld id="{8DCF0CE5-7C80-4300-8E69-E6EAA2F91B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>
                <a:latin typeface="Calibri" panose="020F0502020204030204" pitchFamily="34" charset="0"/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248206"/>
            <a:ext cx="5715000" cy="365125"/>
          </a:xfrm>
          <a:prstGeom prst="rect">
            <a:avLst/>
          </a:prstGeom>
        </p:spPr>
        <p:txBody>
          <a:bodyPr anchor="ctr"/>
          <a:lstStyle>
            <a:lvl1pPr algn="r"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King County Bridges and Roads Task Force: Financial Review</a:t>
            </a:r>
            <a:endParaRPr lang="en-US" b="1" dirty="0" smtClean="0"/>
          </a:p>
        </p:txBody>
      </p:sp>
      <p:pic>
        <p:nvPicPr>
          <p:cNvPr id="10" name="Picture 2" descr="X:\Library\Logo Library\BERK Logos\BERK Logo 2011\LOGO\JPG PNG FILES\BERK LOGO FINAL RG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324600"/>
            <a:ext cx="1602462" cy="28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 userDrawn="1"/>
        </p:nvSpPr>
        <p:spPr>
          <a:xfrm>
            <a:off x="8387687" y="6301591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238225D-F836-4F65-8B6A-59E17026C877}" type="slidenum">
              <a:rPr lang="en-US" sz="1400" b="1" smtClean="0">
                <a:solidFill>
                  <a:schemeClr val="accent2"/>
                </a:solidFill>
                <a:latin typeface="Calibri" panose="020F0502020204030204" pitchFamily="34" charset="0"/>
              </a:rPr>
              <a:t>‹#›</a:t>
            </a:fld>
            <a:endParaRPr lang="en-US" b="1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8382000" y="6274594"/>
            <a:ext cx="0" cy="3309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Calibri" panose="020F05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  <a:prstGeom prst="rect">
            <a:avLst/>
          </a:prstGeom>
        </p:spPr>
        <p:txBody>
          <a:bodyPr rtlCol="0"/>
          <a:lstStyle>
            <a:lvl1pPr>
              <a:defRPr sz="2800"/>
            </a:lvl1pPr>
          </a:lstStyle>
          <a:p>
            <a:fld id="{8DCF0CE5-7C80-4300-8E69-E6EAA2F91B6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8DCF0CE5-7C80-4300-8E69-E6EAA2F91B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248206"/>
            <a:ext cx="5715000" cy="365125"/>
          </a:xfrm>
          <a:prstGeom prst="rect">
            <a:avLst/>
          </a:prstGeom>
        </p:spPr>
        <p:txBody>
          <a:bodyPr anchor="ctr"/>
          <a:lstStyle>
            <a:lvl1pPr algn="r"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 err="1" smtClean="0"/>
              <a:t>KCDOT</a:t>
            </a:r>
            <a:r>
              <a:rPr lang="en-US" dirty="0" smtClean="0"/>
              <a:t> Road Services Division Financial Review</a:t>
            </a:r>
            <a:endParaRPr lang="en-US" b="1" dirty="0" smtClean="0"/>
          </a:p>
        </p:txBody>
      </p:sp>
      <p:pic>
        <p:nvPicPr>
          <p:cNvPr id="8" name="Picture 2" descr="X:\Library\Logo Library\BERK Logos\BERK Logo 2011\LOGO\JPG PNG FILES\BERK LOGO FINAL RG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324600"/>
            <a:ext cx="1602462" cy="28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 userDrawn="1"/>
        </p:nvSpPr>
        <p:spPr>
          <a:xfrm>
            <a:off x="8387687" y="6301591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238225D-F836-4F65-8B6A-59E17026C877}" type="slidenum">
              <a:rPr lang="en-US" sz="1400" b="1" smtClean="0">
                <a:solidFill>
                  <a:schemeClr val="accent2"/>
                </a:solidFill>
                <a:latin typeface="Calibri" panose="020F0502020204030204" pitchFamily="34" charset="0"/>
              </a:rPr>
              <a:t>‹#›</a:t>
            </a:fld>
            <a:endParaRPr lang="en-US" b="1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8382000" y="6274594"/>
            <a:ext cx="0" cy="3309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8" r:id="rId7"/>
    <p:sldLayoutId id="2147483669" r:id="rId8"/>
    <p:sldLayoutId id="2147483670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1430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3716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3276600"/>
            <a:ext cx="6400800" cy="18288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King County Bridges and Roads Task Force</a:t>
            </a: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400" cap="none" dirty="0" smtClean="0">
                <a:solidFill>
                  <a:schemeClr val="tx1"/>
                </a:solidFill>
              </a:rPr>
              <a:t>Roads Services Division Financial Review</a:t>
            </a:r>
            <a:br>
              <a:rPr lang="en-US" sz="2400" cap="none" dirty="0" smtClean="0">
                <a:solidFill>
                  <a:schemeClr val="tx1"/>
                </a:solidFill>
              </a:rPr>
            </a:br>
            <a:r>
              <a:rPr lang="en-US" sz="2000" cap="none" dirty="0" smtClean="0">
                <a:solidFill>
                  <a:schemeClr val="tx1"/>
                </a:solidFill>
              </a:rPr>
              <a:t>September 16, 2015</a:t>
            </a:r>
            <a:endParaRPr lang="en-US" sz="2000" cap="none" dirty="0">
              <a:solidFill>
                <a:schemeClr val="tx1"/>
              </a:solidFill>
            </a:endParaRPr>
          </a:p>
        </p:txBody>
      </p:sp>
      <p:pic>
        <p:nvPicPr>
          <p:cNvPr id="1026" name="Picture 2" descr="X:\Library\Logo Library\BERK Logos\BERK Logo 2011\LOGO\JPG PNG FILES\BERK LOGO FINAL WHIT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31372"/>
            <a:ext cx="2068286" cy="362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6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Breakdown of spending for each funding scenario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Funding Scenarios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CF0CE5-7C80-4300-8E69-E6EAA2F91B6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50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817235"/>
            <a:ext cx="1920240" cy="191683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Annual Funding Level Scenarios</a:t>
            </a:r>
            <a:endParaRPr lang="en-US" sz="40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/>
          <a:srcRect r="35729"/>
          <a:stretch/>
        </p:blipFill>
        <p:spPr>
          <a:xfrm>
            <a:off x="2668467" y="1982405"/>
            <a:ext cx="2374060" cy="230428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/>
          <a:srcRect r="35989"/>
          <a:stretch/>
        </p:blipFill>
        <p:spPr>
          <a:xfrm>
            <a:off x="5486400" y="1982405"/>
            <a:ext cx="3248067" cy="3227832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451077" y="3943620"/>
            <a:ext cx="8708238" cy="1479217"/>
            <a:chOff x="451077" y="3607896"/>
            <a:chExt cx="8708238" cy="1479217"/>
          </a:xfrm>
        </p:grpSpPr>
        <p:cxnSp>
          <p:nvCxnSpPr>
            <p:cNvPr id="10" name="Elbow Connector 9"/>
            <p:cNvCxnSpPr/>
            <p:nvPr/>
          </p:nvCxnSpPr>
          <p:spPr>
            <a:xfrm>
              <a:off x="451077" y="3607896"/>
              <a:ext cx="3730958" cy="676998"/>
            </a:xfrm>
            <a:prstGeom prst="bentConnector3">
              <a:avLst>
                <a:gd name="adj1" fmla="val 53744"/>
              </a:avLst>
            </a:prstGeom>
            <a:ln w="28575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Elbow Connector 10"/>
            <p:cNvCxnSpPr/>
            <p:nvPr/>
          </p:nvCxnSpPr>
          <p:spPr>
            <a:xfrm>
              <a:off x="4197350" y="4282777"/>
              <a:ext cx="4961965" cy="804336"/>
            </a:xfrm>
            <a:prstGeom prst="bentConnector3">
              <a:avLst>
                <a:gd name="adj1" fmla="val 24747"/>
              </a:avLst>
            </a:prstGeom>
            <a:ln w="28575">
              <a:solidFill>
                <a:schemeClr val="bg1">
                  <a:lumMod val="50000"/>
                </a:schemeClr>
              </a:solidFill>
              <a:prstDash val="sysDot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itle 1"/>
          <p:cNvSpPr txBox="1">
            <a:spLocks/>
          </p:cNvSpPr>
          <p:nvPr/>
        </p:nvSpPr>
        <p:spPr>
          <a:xfrm>
            <a:off x="451078" y="3524520"/>
            <a:ext cx="1974240" cy="4191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sz="1800" b="1" dirty="0" smtClean="0"/>
              <a:t>Minimum Funding</a:t>
            </a:r>
            <a:endParaRPr lang="en-US" sz="1800" b="1" dirty="0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2531033" y="4184920"/>
            <a:ext cx="2879167" cy="399711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sz="1800" b="1" dirty="0" smtClean="0"/>
              <a:t>Mid-level Funding Scenario</a:t>
            </a:r>
            <a:endParaRPr lang="en-US" sz="1800" b="1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5510415" y="5020669"/>
            <a:ext cx="3100185" cy="399711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sz="1800" b="1" dirty="0" smtClean="0"/>
              <a:t>High-level Funding Scenario</a:t>
            </a:r>
            <a:endParaRPr lang="en-US" sz="1800" b="1" dirty="0"/>
          </a:p>
        </p:txBody>
      </p:sp>
      <p:sp>
        <p:nvSpPr>
          <p:cNvPr id="3" name="Rectangle 2"/>
          <p:cNvSpPr/>
          <p:nvPr/>
        </p:nvSpPr>
        <p:spPr>
          <a:xfrm>
            <a:off x="1893411" y="1620591"/>
            <a:ext cx="228600" cy="228600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49295" y="1620591"/>
            <a:ext cx="228600" cy="22860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316295" y="1620591"/>
            <a:ext cx="228600" cy="228600"/>
          </a:xfrm>
          <a:prstGeom prst="rect">
            <a:avLst/>
          </a:prstGeom>
          <a:solidFill>
            <a:srgbClr val="3F60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3519495" y="1534143"/>
            <a:ext cx="2856914" cy="399711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n-US" sz="1400" dirty="0" smtClean="0"/>
              <a:t>Capital Improvement Program (CIP)</a:t>
            </a:r>
            <a:endParaRPr lang="en-US" sz="1400" dirty="0"/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838200" y="1534143"/>
            <a:ext cx="1043097" cy="399711"/>
          </a:xfrm>
          <a:prstGeom prst="rect">
            <a:avLst/>
          </a:prstGeom>
        </p:spPr>
        <p:txBody>
          <a:bodyPr vert="horz" anchor="ctr">
            <a:normAutofit/>
          </a:bodyPr>
          <a:lstStyle>
            <a:defPPr>
              <a:defRPr lang="en-US"/>
            </a:defPPr>
            <a:lvl1pPr>
              <a:spcBef>
                <a:spcPct val="0"/>
              </a:spcBef>
              <a:buNone/>
              <a:defRPr kumimoji="0" sz="160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n-US" sz="1400" dirty="0"/>
              <a:t>Fixed Costs</a:t>
            </a: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2074359" y="1534143"/>
            <a:ext cx="1140336" cy="399711"/>
          </a:xfrm>
          <a:prstGeom prst="rect">
            <a:avLst/>
          </a:prstGeom>
        </p:spPr>
        <p:txBody>
          <a:bodyPr vert="horz" anchor="ctr">
            <a:normAutofit/>
          </a:bodyPr>
          <a:lstStyle>
            <a:defPPr>
              <a:defRPr lang="en-US"/>
            </a:defPPr>
            <a:lvl1pPr>
              <a:spcBef>
                <a:spcPct val="0"/>
              </a:spcBef>
              <a:buNone/>
              <a:defRPr kumimoji="0" sz="160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n-US" sz="1400" dirty="0" smtClean="0"/>
              <a:t>Maintenance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435306" y="3998126"/>
            <a:ext cx="1974064" cy="523220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r>
              <a:rPr lang="en-US" sz="1400" dirty="0" smtClean="0">
                <a:latin typeface="Calibri" panose="020F0502020204030204" pitchFamily="34" charset="0"/>
              </a:rPr>
              <a:t>Manage risk in a declining system</a:t>
            </a:r>
            <a:endParaRPr lang="en-US" sz="1400" dirty="0">
              <a:latin typeface="Calibri" panose="020F050202020403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531033" y="4681385"/>
            <a:ext cx="2406652" cy="523220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r>
              <a:rPr lang="en-US" sz="1400" dirty="0" smtClean="0">
                <a:latin typeface="Calibri" panose="020F0502020204030204" pitchFamily="34" charset="0"/>
              </a:rPr>
              <a:t>Moderate the decline in </a:t>
            </a:r>
            <a:r>
              <a:rPr lang="en-US" sz="1400" dirty="0">
                <a:latin typeface="Calibri" panose="020F0502020204030204" pitchFamily="34" charset="0"/>
              </a:rPr>
              <a:t>asset </a:t>
            </a:r>
            <a:r>
              <a:rPr lang="en-US" sz="1400" dirty="0" smtClean="0">
                <a:latin typeface="Calibri" panose="020F0502020204030204" pitchFamily="34" charset="0"/>
              </a:rPr>
              <a:t>condition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486399" y="5471388"/>
            <a:ext cx="3248067" cy="738664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r>
              <a:rPr lang="en-US" sz="1400" dirty="0" smtClean="0">
                <a:latin typeface="Calibri" panose="020F0502020204030204" pitchFamily="34" charset="0"/>
              </a:rPr>
              <a:t>Approximately what is needed to maximize life cycles plus addressing some mobility and capacity needs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382377" y="1620591"/>
            <a:ext cx="228600" cy="228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itle 1"/>
          <p:cNvSpPr txBox="1">
            <a:spLocks/>
          </p:cNvSpPr>
          <p:nvPr/>
        </p:nvSpPr>
        <p:spPr>
          <a:xfrm>
            <a:off x="6571282" y="1534143"/>
            <a:ext cx="1505918" cy="399711"/>
          </a:xfrm>
          <a:prstGeom prst="rect">
            <a:avLst/>
          </a:prstGeom>
        </p:spPr>
        <p:txBody>
          <a:bodyPr vert="horz" anchor="ctr">
            <a:noAutofit/>
          </a:bodyPr>
          <a:lstStyle>
            <a:defPPr>
              <a:defRPr lang="en-US"/>
            </a:defPPr>
            <a:lvl1pPr>
              <a:spcBef>
                <a:spcPct val="0"/>
              </a:spcBef>
              <a:buNone/>
              <a:defRPr kumimoji="0" sz="160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n-US" sz="1400" dirty="0" smtClean="0"/>
              <a:t>Unfunded Costs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234056" y="5240061"/>
            <a:ext cx="48688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Annual funding scenarios from detailed program data; slightly different than totals that appeared in 2014 Strategic Plan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36747" y="5287465"/>
            <a:ext cx="4663440" cy="0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727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2429" t="3776" r="4810" b="3776"/>
          <a:stretch/>
        </p:blipFill>
        <p:spPr>
          <a:xfrm>
            <a:off x="548640" y="1554480"/>
            <a:ext cx="356616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>Annual Funding Level Scenarios:</a:t>
            </a:r>
            <a:br>
              <a:rPr lang="en-US" sz="4000" b="1" dirty="0" smtClean="0"/>
            </a:br>
            <a:r>
              <a:rPr lang="en-US" sz="4000" b="1" dirty="0" smtClean="0"/>
              <a:t>Minimum Funding</a:t>
            </a:r>
            <a:endParaRPr lang="en-US" sz="4000" b="1" dirty="0"/>
          </a:p>
        </p:txBody>
      </p:sp>
      <p:sp>
        <p:nvSpPr>
          <p:cNvPr id="41" name="Rectangle 40"/>
          <p:cNvSpPr/>
          <p:nvPr/>
        </p:nvSpPr>
        <p:spPr>
          <a:xfrm>
            <a:off x="443509" y="5602783"/>
            <a:ext cx="137160" cy="13716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itle 1"/>
          <p:cNvSpPr txBox="1">
            <a:spLocks/>
          </p:cNvSpPr>
          <p:nvPr/>
        </p:nvSpPr>
        <p:spPr>
          <a:xfrm>
            <a:off x="504923" y="5516335"/>
            <a:ext cx="1140336" cy="310896"/>
          </a:xfrm>
          <a:prstGeom prst="rect">
            <a:avLst/>
          </a:prstGeom>
        </p:spPr>
        <p:txBody>
          <a:bodyPr vert="horz" anchor="ctr">
            <a:noAutofit/>
          </a:bodyPr>
          <a:lstStyle>
            <a:defPPr>
              <a:defRPr lang="en-US"/>
            </a:defPPr>
            <a:lvl1pPr>
              <a:spcBef>
                <a:spcPct val="0"/>
              </a:spcBef>
              <a:buNone/>
              <a:defRPr kumimoji="0" sz="160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n-US" sz="1000" dirty="0" smtClean="0"/>
              <a:t>Unfunded Costs</a:t>
            </a:r>
            <a:endParaRPr lang="en-US" sz="1000" dirty="0"/>
          </a:p>
        </p:txBody>
      </p:sp>
      <p:sp>
        <p:nvSpPr>
          <p:cNvPr id="52" name="Rectangle 51"/>
          <p:cNvSpPr/>
          <p:nvPr/>
        </p:nvSpPr>
        <p:spPr>
          <a:xfrm>
            <a:off x="443509" y="5125032"/>
            <a:ext cx="137160" cy="137160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443509" y="4886157"/>
            <a:ext cx="137160" cy="13716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443509" y="5363907"/>
            <a:ext cx="137160" cy="137160"/>
          </a:xfrm>
          <a:prstGeom prst="rect">
            <a:avLst/>
          </a:prstGeom>
          <a:solidFill>
            <a:srgbClr val="3F60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itle 1"/>
          <p:cNvSpPr txBox="1">
            <a:spLocks/>
          </p:cNvSpPr>
          <p:nvPr/>
        </p:nvSpPr>
        <p:spPr>
          <a:xfrm>
            <a:off x="504923" y="5266265"/>
            <a:ext cx="1768947" cy="310896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n-US" sz="1000" dirty="0" smtClean="0"/>
              <a:t>Capital Improvement Program</a:t>
            </a:r>
            <a:endParaRPr lang="en-US" sz="1000" dirty="0"/>
          </a:p>
        </p:txBody>
      </p:sp>
      <p:sp>
        <p:nvSpPr>
          <p:cNvPr id="56" name="Title 1"/>
          <p:cNvSpPr txBox="1">
            <a:spLocks/>
          </p:cNvSpPr>
          <p:nvPr/>
        </p:nvSpPr>
        <p:spPr>
          <a:xfrm>
            <a:off x="504923" y="4800600"/>
            <a:ext cx="797737" cy="313265"/>
          </a:xfrm>
          <a:prstGeom prst="rect">
            <a:avLst/>
          </a:prstGeom>
        </p:spPr>
        <p:txBody>
          <a:bodyPr vert="horz" anchor="ctr">
            <a:normAutofit/>
          </a:bodyPr>
          <a:lstStyle>
            <a:defPPr>
              <a:defRPr lang="en-US"/>
            </a:defPPr>
            <a:lvl1pPr>
              <a:spcBef>
                <a:spcPct val="0"/>
              </a:spcBef>
              <a:buNone/>
              <a:defRPr kumimoji="0" sz="160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n-US" sz="1000" dirty="0" smtClean="0"/>
              <a:t>Fixed </a:t>
            </a:r>
            <a:r>
              <a:rPr lang="en-US" sz="1000" dirty="0"/>
              <a:t>Costs</a:t>
            </a:r>
          </a:p>
        </p:txBody>
      </p:sp>
      <p:sp>
        <p:nvSpPr>
          <p:cNvPr id="57" name="Title 1"/>
          <p:cNvSpPr txBox="1">
            <a:spLocks/>
          </p:cNvSpPr>
          <p:nvPr/>
        </p:nvSpPr>
        <p:spPr>
          <a:xfrm>
            <a:off x="504923" y="5037908"/>
            <a:ext cx="951914" cy="310896"/>
          </a:xfrm>
          <a:prstGeom prst="rect">
            <a:avLst/>
          </a:prstGeom>
        </p:spPr>
        <p:txBody>
          <a:bodyPr vert="horz" anchor="ctr">
            <a:normAutofit/>
          </a:bodyPr>
          <a:lstStyle>
            <a:defPPr>
              <a:defRPr lang="en-US"/>
            </a:defPPr>
            <a:lvl1pPr>
              <a:spcBef>
                <a:spcPct val="0"/>
              </a:spcBef>
              <a:buNone/>
              <a:defRPr kumimoji="0" sz="160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n-US" sz="1000" dirty="0" smtClean="0"/>
              <a:t>Maintenance</a:t>
            </a:r>
            <a:endParaRPr lang="en-US" sz="1000" dirty="0"/>
          </a:p>
        </p:txBody>
      </p:sp>
      <p:grpSp>
        <p:nvGrpSpPr>
          <p:cNvPr id="80" name="Group 79"/>
          <p:cNvGrpSpPr/>
          <p:nvPr/>
        </p:nvGrpSpPr>
        <p:grpSpPr>
          <a:xfrm>
            <a:off x="759269" y="4135927"/>
            <a:ext cx="2386267" cy="457200"/>
            <a:chOff x="865495" y="4191000"/>
            <a:chExt cx="2386267" cy="457200"/>
          </a:xfrm>
        </p:grpSpPr>
        <p:sp>
          <p:nvSpPr>
            <p:cNvPr id="81" name="Rectangle 80"/>
            <p:cNvSpPr/>
            <p:nvPr/>
          </p:nvSpPr>
          <p:spPr>
            <a:xfrm>
              <a:off x="2529386" y="4191000"/>
              <a:ext cx="722376" cy="457200"/>
            </a:xfrm>
            <a:prstGeom prst="rect">
              <a:avLst/>
            </a:prstGeom>
            <a:solidFill>
              <a:srgbClr val="3F60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$33M</a:t>
              </a:r>
              <a:endParaRPr lang="en-US" sz="1400" dirty="0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865495" y="4191000"/>
              <a:ext cx="475488" cy="4572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/>
                <a:t>$22M</a:t>
              </a:r>
              <a:endParaRPr lang="en-US" sz="1200" dirty="0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1340983" y="4191000"/>
              <a:ext cx="393192" cy="457200"/>
            </a:xfrm>
            <a:prstGeom prst="rect">
              <a:avLst/>
            </a:prstGeom>
            <a:solidFill>
              <a:srgbClr val="EFB2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100" dirty="0" smtClean="0"/>
                <a:t>$18M</a:t>
              </a:r>
              <a:endParaRPr lang="en-US" sz="1100" dirty="0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1733858" y="4191000"/>
              <a:ext cx="795528" cy="457200"/>
            </a:xfrm>
            <a:prstGeom prst="rect">
              <a:avLst/>
            </a:prstGeom>
            <a:solidFill>
              <a:srgbClr val="54B7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$</a:t>
              </a:r>
              <a:r>
                <a:rPr lang="en-US" sz="1400" dirty="0" smtClean="0"/>
                <a:t>37M</a:t>
              </a:r>
              <a:endParaRPr lang="en-US" dirty="0"/>
            </a:p>
          </p:txBody>
        </p:sp>
      </p:grpSp>
      <p:sp>
        <p:nvSpPr>
          <p:cNvPr id="89" name="TextBox 88"/>
          <p:cNvSpPr txBox="1"/>
          <p:nvPr/>
        </p:nvSpPr>
        <p:spPr>
          <a:xfrm>
            <a:off x="4711175" y="1752600"/>
            <a:ext cx="389942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funding scenario: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Only provides 80% of the estimated minimum funding requirement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Moderately increases to maintenance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Begins to pay down 2014 known CIP backlog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Will not keep up with expected additional projects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Does not increase capacity or </a:t>
            </a:r>
            <a:r>
              <a:rPr lang="en-US" dirty="0" smtClean="0"/>
              <a:t>mobility</a:t>
            </a:r>
            <a:endParaRPr lang="en-US" dirty="0"/>
          </a:p>
        </p:txBody>
      </p:sp>
      <p:grpSp>
        <p:nvGrpSpPr>
          <p:cNvPr id="102" name="Group 101"/>
          <p:cNvGrpSpPr/>
          <p:nvPr/>
        </p:nvGrpSpPr>
        <p:grpSpPr>
          <a:xfrm>
            <a:off x="759269" y="4135927"/>
            <a:ext cx="2386267" cy="457200"/>
            <a:chOff x="865495" y="4191000"/>
            <a:chExt cx="2386267" cy="457200"/>
          </a:xfrm>
        </p:grpSpPr>
        <p:sp>
          <p:nvSpPr>
            <p:cNvPr id="103" name="Rectangle 102"/>
            <p:cNvSpPr/>
            <p:nvPr/>
          </p:nvSpPr>
          <p:spPr>
            <a:xfrm>
              <a:off x="2529386" y="4191000"/>
              <a:ext cx="722376" cy="457200"/>
            </a:xfrm>
            <a:prstGeom prst="rect">
              <a:avLst/>
            </a:prstGeom>
            <a:solidFill>
              <a:srgbClr val="3F60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$33M</a:t>
              </a:r>
              <a:endParaRPr lang="en-US" sz="1400" dirty="0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865495" y="4191000"/>
              <a:ext cx="475488" cy="4572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/>
                <a:t>$22M</a:t>
              </a:r>
              <a:endParaRPr lang="en-US" sz="1200" dirty="0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1340983" y="4191000"/>
              <a:ext cx="393192" cy="457200"/>
            </a:xfrm>
            <a:prstGeom prst="rect">
              <a:avLst/>
            </a:prstGeom>
            <a:solidFill>
              <a:srgbClr val="EFB2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100" dirty="0" smtClean="0"/>
                <a:t>$18M</a:t>
              </a:r>
              <a:endParaRPr lang="en-US" sz="1100" dirty="0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1733858" y="4191000"/>
              <a:ext cx="795528" cy="457200"/>
            </a:xfrm>
            <a:prstGeom prst="rect">
              <a:avLst/>
            </a:prstGeom>
            <a:solidFill>
              <a:srgbClr val="54B7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$</a:t>
              </a:r>
              <a:r>
                <a:rPr lang="en-US" sz="1400" dirty="0" smtClean="0"/>
                <a:t>37M</a:t>
              </a:r>
              <a:endParaRPr lang="en-US" dirty="0"/>
            </a:p>
          </p:txBody>
        </p:sp>
      </p:grpSp>
      <p:sp>
        <p:nvSpPr>
          <p:cNvPr id="107" name="TextBox 106"/>
          <p:cNvSpPr txBox="1"/>
          <p:nvPr/>
        </p:nvSpPr>
        <p:spPr>
          <a:xfrm>
            <a:off x="1302660" y="3825733"/>
            <a:ext cx="185503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2000" dirty="0" smtClean="0"/>
              <a:t>Minimum Funding</a:t>
            </a:r>
            <a:endParaRPr lang="en-US" sz="2000" dirty="0"/>
          </a:p>
        </p:txBody>
      </p:sp>
      <p:cxnSp>
        <p:nvCxnSpPr>
          <p:cNvPr id="108" name="Straight Connector 107"/>
          <p:cNvCxnSpPr/>
          <p:nvPr/>
        </p:nvCxnSpPr>
        <p:spPr>
          <a:xfrm flipH="1">
            <a:off x="754540" y="4008603"/>
            <a:ext cx="61706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913862" y="5109792"/>
            <a:ext cx="56967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Minimum funding – with substandard and </a:t>
            </a:r>
            <a:r>
              <a:rPr lang="en-US" dirty="0" smtClean="0"/>
              <a:t>declining </a:t>
            </a:r>
            <a:r>
              <a:rPr lang="en-US" dirty="0" smtClean="0"/>
              <a:t>asset conditions, growing backlogs, very limited capital replacement, and increased risk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296310" y="1518235"/>
            <a:ext cx="1828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Calibri" panose="020F0502020204030204" pitchFamily="34" charset="0"/>
              </a:rPr>
              <a:t>Debt Service</a:t>
            </a:r>
            <a:endParaRPr lang="en-US" sz="1000" dirty="0">
              <a:latin typeface="Calibri" panose="020F050202020403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25996" y="1723479"/>
            <a:ext cx="8806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Calibri" panose="020F0502020204030204" pitchFamily="34" charset="0"/>
              </a:rPr>
              <a:t>Contingency</a:t>
            </a:r>
            <a:endParaRPr lang="en-US" sz="1000" dirty="0">
              <a:latin typeface="Calibri" panose="020F050202020403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74996" y="1930837"/>
            <a:ext cx="1828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Calibri" panose="020F0502020204030204" pitchFamily="34" charset="0"/>
              </a:rPr>
              <a:t>Mobility/Capacity</a:t>
            </a:r>
            <a:endParaRPr lang="en-US" sz="1000" dirty="0">
              <a:latin typeface="Calibri" panose="020F050202020403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748017" y="2129486"/>
            <a:ext cx="13322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Calibri" panose="020F0502020204030204" pitchFamily="34" charset="0"/>
              </a:rPr>
              <a:t>Other Capital Projects</a:t>
            </a:r>
            <a:endParaRPr lang="en-US" sz="1000" dirty="0">
              <a:latin typeface="Calibri" panose="020F050202020403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57336" y="2329624"/>
            <a:ext cx="1828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Calibri" panose="020F0502020204030204" pitchFamily="34" charset="0"/>
              </a:rPr>
              <a:t>Bridges Program</a:t>
            </a:r>
            <a:endParaRPr lang="en-US" sz="1000" dirty="0">
              <a:latin typeface="Calibri" panose="020F050202020403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899901" y="2536997"/>
            <a:ext cx="11115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Calibri" panose="020F0502020204030204" pitchFamily="34" charset="0"/>
              </a:rPr>
              <a:t>Roadway Surface</a:t>
            </a:r>
            <a:endParaRPr lang="en-US" sz="1000" dirty="0">
              <a:latin typeface="Calibri" panose="020F050202020403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02920" y="2727654"/>
            <a:ext cx="1828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Calibri" panose="020F0502020204030204" pitchFamily="34" charset="0"/>
              </a:rPr>
              <a:t>Roadway Reconstruct/Rehab</a:t>
            </a:r>
            <a:endParaRPr lang="en-US" sz="1000" dirty="0">
              <a:latin typeface="Calibri" panose="020F050202020403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103835" y="3152116"/>
            <a:ext cx="10054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Calibri" panose="020F0502020204030204" pitchFamily="34" charset="0"/>
              </a:rPr>
              <a:t>Maintenance</a:t>
            </a:r>
            <a:endParaRPr lang="en-US" sz="1000" dirty="0">
              <a:latin typeface="Calibri" panose="020F050202020403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683387" y="3351178"/>
            <a:ext cx="9794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Calibri" panose="020F0502020204030204" pitchFamily="34" charset="0"/>
              </a:rPr>
              <a:t>Fixed Costs</a:t>
            </a:r>
            <a:endParaRPr lang="en-US" sz="1000" dirty="0">
              <a:latin typeface="Calibri" panose="020F0502020204030204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019031" y="5178961"/>
            <a:ext cx="5486400" cy="0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364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>Annual Funding Level Scenarios:</a:t>
            </a:r>
            <a:br>
              <a:rPr lang="en-US" sz="4000" b="1" dirty="0" smtClean="0"/>
            </a:br>
            <a:r>
              <a:rPr lang="en-US" sz="4000" b="1" dirty="0" smtClean="0"/>
              <a:t>Mid-level Funding</a:t>
            </a:r>
            <a:endParaRPr lang="en-US" sz="4000" b="1" dirty="0"/>
          </a:p>
        </p:txBody>
      </p:sp>
      <p:sp>
        <p:nvSpPr>
          <p:cNvPr id="70" name="Rectangle 69"/>
          <p:cNvSpPr/>
          <p:nvPr/>
        </p:nvSpPr>
        <p:spPr>
          <a:xfrm>
            <a:off x="5256239" y="5048832"/>
            <a:ext cx="137160" cy="137160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5256239" y="4809957"/>
            <a:ext cx="137160" cy="13716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5256239" y="5287707"/>
            <a:ext cx="137160" cy="137160"/>
          </a:xfrm>
          <a:prstGeom prst="rect">
            <a:avLst/>
          </a:prstGeom>
          <a:solidFill>
            <a:srgbClr val="3F60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Title 1"/>
          <p:cNvSpPr txBox="1">
            <a:spLocks/>
          </p:cNvSpPr>
          <p:nvPr/>
        </p:nvSpPr>
        <p:spPr>
          <a:xfrm>
            <a:off x="5317653" y="5190065"/>
            <a:ext cx="1768947" cy="310896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n-US" sz="1000" dirty="0" smtClean="0"/>
              <a:t>Capital Improvement Program</a:t>
            </a:r>
            <a:endParaRPr lang="en-US" sz="1000" dirty="0"/>
          </a:p>
        </p:txBody>
      </p:sp>
      <p:sp>
        <p:nvSpPr>
          <p:cNvPr id="95" name="Title 1"/>
          <p:cNvSpPr txBox="1">
            <a:spLocks/>
          </p:cNvSpPr>
          <p:nvPr/>
        </p:nvSpPr>
        <p:spPr>
          <a:xfrm>
            <a:off x="5317653" y="4724400"/>
            <a:ext cx="797737" cy="313265"/>
          </a:xfrm>
          <a:prstGeom prst="rect">
            <a:avLst/>
          </a:prstGeom>
        </p:spPr>
        <p:txBody>
          <a:bodyPr vert="horz" anchor="ctr">
            <a:normAutofit/>
          </a:bodyPr>
          <a:lstStyle>
            <a:defPPr>
              <a:defRPr lang="en-US"/>
            </a:defPPr>
            <a:lvl1pPr>
              <a:spcBef>
                <a:spcPct val="0"/>
              </a:spcBef>
              <a:buNone/>
              <a:defRPr kumimoji="0" sz="160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n-US" sz="1000" dirty="0"/>
              <a:t>Fixed Costs</a:t>
            </a:r>
          </a:p>
        </p:txBody>
      </p:sp>
      <p:sp>
        <p:nvSpPr>
          <p:cNvPr id="96" name="Title 1"/>
          <p:cNvSpPr txBox="1">
            <a:spLocks/>
          </p:cNvSpPr>
          <p:nvPr/>
        </p:nvSpPr>
        <p:spPr>
          <a:xfrm>
            <a:off x="5317653" y="4961708"/>
            <a:ext cx="951914" cy="310896"/>
          </a:xfrm>
          <a:prstGeom prst="rect">
            <a:avLst/>
          </a:prstGeom>
        </p:spPr>
        <p:txBody>
          <a:bodyPr vert="horz" anchor="ctr">
            <a:normAutofit/>
          </a:bodyPr>
          <a:lstStyle>
            <a:defPPr>
              <a:defRPr lang="en-US"/>
            </a:defPPr>
            <a:lvl1pPr>
              <a:spcBef>
                <a:spcPct val="0"/>
              </a:spcBef>
              <a:buNone/>
              <a:defRPr kumimoji="0" sz="160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n-US" sz="1000" dirty="0" smtClean="0"/>
              <a:t>Maintenance</a:t>
            </a:r>
            <a:endParaRPr lang="en-US" sz="1000" dirty="0"/>
          </a:p>
        </p:txBody>
      </p:sp>
      <p:grpSp>
        <p:nvGrpSpPr>
          <p:cNvPr id="103" name="Group 102"/>
          <p:cNvGrpSpPr/>
          <p:nvPr/>
        </p:nvGrpSpPr>
        <p:grpSpPr>
          <a:xfrm>
            <a:off x="827532" y="4847775"/>
            <a:ext cx="4073652" cy="457200"/>
            <a:chOff x="933758" y="4185217"/>
            <a:chExt cx="4073652" cy="457200"/>
          </a:xfrm>
        </p:grpSpPr>
        <p:sp>
          <p:nvSpPr>
            <p:cNvPr id="104" name="Rectangle 103"/>
            <p:cNvSpPr/>
            <p:nvPr/>
          </p:nvSpPr>
          <p:spPr>
            <a:xfrm>
              <a:off x="2529386" y="4185217"/>
              <a:ext cx="2478024" cy="457200"/>
            </a:xfrm>
            <a:prstGeom prst="rect">
              <a:avLst/>
            </a:prstGeom>
            <a:solidFill>
              <a:srgbClr val="3F60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$114M</a:t>
              </a:r>
              <a:endParaRPr lang="en-US" sz="1400" dirty="0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933758" y="4185217"/>
              <a:ext cx="804672" cy="457200"/>
            </a:xfrm>
            <a:prstGeom prst="rect">
              <a:avLst/>
            </a:prstGeom>
            <a:solidFill>
              <a:srgbClr val="EFB2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 smtClean="0"/>
                <a:t>$37M</a:t>
              </a:r>
              <a:endParaRPr lang="en-US" sz="1400" dirty="0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1733858" y="4185217"/>
              <a:ext cx="795528" cy="457200"/>
            </a:xfrm>
            <a:prstGeom prst="rect">
              <a:avLst/>
            </a:prstGeom>
            <a:solidFill>
              <a:srgbClr val="54B7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$</a:t>
              </a:r>
              <a:r>
                <a:rPr lang="en-US" sz="1400" dirty="0" smtClean="0"/>
                <a:t>37M</a:t>
              </a:r>
              <a:endParaRPr lang="en-US" dirty="0"/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759269" y="4135927"/>
            <a:ext cx="2386267" cy="457200"/>
            <a:chOff x="865495" y="4191000"/>
            <a:chExt cx="2386267" cy="457200"/>
          </a:xfrm>
        </p:grpSpPr>
        <p:sp>
          <p:nvSpPr>
            <p:cNvPr id="110" name="Rectangle 109"/>
            <p:cNvSpPr/>
            <p:nvPr/>
          </p:nvSpPr>
          <p:spPr>
            <a:xfrm>
              <a:off x="2529386" y="4191000"/>
              <a:ext cx="722376" cy="457200"/>
            </a:xfrm>
            <a:prstGeom prst="rect">
              <a:avLst/>
            </a:prstGeom>
            <a:solidFill>
              <a:srgbClr val="3F60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$33M</a:t>
              </a:r>
              <a:endParaRPr lang="en-US" sz="1400" dirty="0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865495" y="4191000"/>
              <a:ext cx="475488" cy="4572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/>
                <a:t>$22M</a:t>
              </a:r>
              <a:endParaRPr lang="en-US" sz="1200" dirty="0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1340983" y="4191000"/>
              <a:ext cx="393192" cy="457200"/>
            </a:xfrm>
            <a:prstGeom prst="rect">
              <a:avLst/>
            </a:prstGeom>
            <a:solidFill>
              <a:srgbClr val="EFB2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100" dirty="0" smtClean="0"/>
                <a:t>$18M</a:t>
              </a:r>
              <a:endParaRPr lang="en-US" sz="1100" dirty="0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1733858" y="4191000"/>
              <a:ext cx="795528" cy="457200"/>
            </a:xfrm>
            <a:prstGeom prst="rect">
              <a:avLst/>
            </a:prstGeom>
            <a:solidFill>
              <a:srgbClr val="54B7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$</a:t>
              </a:r>
              <a:r>
                <a:rPr lang="en-US" sz="1400" dirty="0" smtClean="0"/>
                <a:t>37M</a:t>
              </a:r>
              <a:endParaRPr lang="en-US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711175" y="1752600"/>
            <a:ext cx="389942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funding scenario: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Doubles maintenance spending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Begins to pay down 2014 known backlog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Will not keep up with expected additional capital projects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Does not increase capacity or mobility</a:t>
            </a:r>
          </a:p>
        </p:txBody>
      </p:sp>
      <p:grpSp>
        <p:nvGrpSpPr>
          <p:cNvPr id="124" name="Group 123"/>
          <p:cNvGrpSpPr/>
          <p:nvPr/>
        </p:nvGrpSpPr>
        <p:grpSpPr>
          <a:xfrm>
            <a:off x="827532" y="4847775"/>
            <a:ext cx="4073652" cy="457200"/>
            <a:chOff x="933758" y="4185217"/>
            <a:chExt cx="4073652" cy="457200"/>
          </a:xfrm>
        </p:grpSpPr>
        <p:sp>
          <p:nvSpPr>
            <p:cNvPr id="125" name="Rectangle 124"/>
            <p:cNvSpPr/>
            <p:nvPr/>
          </p:nvSpPr>
          <p:spPr>
            <a:xfrm>
              <a:off x="2529386" y="4185217"/>
              <a:ext cx="2478024" cy="457200"/>
            </a:xfrm>
            <a:prstGeom prst="rect">
              <a:avLst/>
            </a:prstGeom>
            <a:solidFill>
              <a:srgbClr val="3F60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$114M</a:t>
              </a:r>
              <a:endParaRPr lang="en-US" sz="1400" dirty="0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933758" y="4185217"/>
              <a:ext cx="804672" cy="457200"/>
            </a:xfrm>
            <a:prstGeom prst="rect">
              <a:avLst/>
            </a:prstGeom>
            <a:solidFill>
              <a:srgbClr val="EFB2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 smtClean="0"/>
                <a:t>$37M</a:t>
              </a:r>
              <a:endParaRPr lang="en-US" sz="1400" dirty="0"/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1733858" y="4185217"/>
              <a:ext cx="795528" cy="457200"/>
            </a:xfrm>
            <a:prstGeom prst="rect">
              <a:avLst/>
            </a:prstGeom>
            <a:solidFill>
              <a:srgbClr val="54B7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$</a:t>
              </a:r>
              <a:r>
                <a:rPr lang="en-US" sz="1400" dirty="0" smtClean="0"/>
                <a:t>37M</a:t>
              </a:r>
              <a:endParaRPr lang="en-US" dirty="0"/>
            </a:p>
          </p:txBody>
        </p:sp>
      </p:grpSp>
      <p:sp>
        <p:nvSpPr>
          <p:cNvPr id="128" name="TextBox 127"/>
          <p:cNvSpPr txBox="1"/>
          <p:nvPr/>
        </p:nvSpPr>
        <p:spPr>
          <a:xfrm>
            <a:off x="3108291" y="4539998"/>
            <a:ext cx="194901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Mid-level Funding</a:t>
            </a:r>
            <a:endParaRPr lang="en-US" sz="2000" dirty="0"/>
          </a:p>
        </p:txBody>
      </p:sp>
      <p:cxnSp>
        <p:nvCxnSpPr>
          <p:cNvPr id="129" name="Straight Connector 128"/>
          <p:cNvCxnSpPr/>
          <p:nvPr/>
        </p:nvCxnSpPr>
        <p:spPr>
          <a:xfrm flipH="1">
            <a:off x="818388" y="4720451"/>
            <a:ext cx="2229612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0" name="Group 129"/>
          <p:cNvGrpSpPr/>
          <p:nvPr/>
        </p:nvGrpSpPr>
        <p:grpSpPr>
          <a:xfrm>
            <a:off x="759269" y="4135927"/>
            <a:ext cx="2386267" cy="457200"/>
            <a:chOff x="865495" y="4191000"/>
            <a:chExt cx="2386267" cy="457200"/>
          </a:xfrm>
        </p:grpSpPr>
        <p:sp>
          <p:nvSpPr>
            <p:cNvPr id="131" name="Rectangle 130"/>
            <p:cNvSpPr/>
            <p:nvPr/>
          </p:nvSpPr>
          <p:spPr>
            <a:xfrm>
              <a:off x="2529386" y="4191000"/>
              <a:ext cx="722376" cy="457200"/>
            </a:xfrm>
            <a:prstGeom prst="rect">
              <a:avLst/>
            </a:prstGeom>
            <a:solidFill>
              <a:srgbClr val="3F60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$33M</a:t>
              </a:r>
              <a:endParaRPr lang="en-US" sz="1400" dirty="0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865495" y="4191000"/>
              <a:ext cx="475488" cy="4572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/>
                <a:t>$22M</a:t>
              </a:r>
              <a:endParaRPr lang="en-US" sz="1200" dirty="0"/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1340983" y="4191000"/>
              <a:ext cx="393192" cy="457200"/>
            </a:xfrm>
            <a:prstGeom prst="rect">
              <a:avLst/>
            </a:prstGeom>
            <a:solidFill>
              <a:srgbClr val="EFB2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100" dirty="0" smtClean="0"/>
                <a:t>$18M</a:t>
              </a:r>
              <a:endParaRPr lang="en-US" sz="1100" dirty="0"/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1733858" y="4191000"/>
              <a:ext cx="795528" cy="457200"/>
            </a:xfrm>
            <a:prstGeom prst="rect">
              <a:avLst/>
            </a:prstGeom>
            <a:solidFill>
              <a:srgbClr val="54B7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$</a:t>
              </a:r>
              <a:r>
                <a:rPr lang="en-US" sz="1400" dirty="0" smtClean="0"/>
                <a:t>37M</a:t>
              </a:r>
              <a:endParaRPr lang="en-US" dirty="0"/>
            </a:p>
          </p:txBody>
        </p:sp>
      </p:grpSp>
      <p:sp>
        <p:nvSpPr>
          <p:cNvPr id="135" name="TextBox 134"/>
          <p:cNvSpPr txBox="1"/>
          <p:nvPr/>
        </p:nvSpPr>
        <p:spPr>
          <a:xfrm>
            <a:off x="1302660" y="3825733"/>
            <a:ext cx="185503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2000" dirty="0" smtClean="0"/>
              <a:t>Minimum Funding</a:t>
            </a:r>
            <a:endParaRPr lang="en-US" sz="2000" dirty="0"/>
          </a:p>
        </p:txBody>
      </p:sp>
      <p:cxnSp>
        <p:nvCxnSpPr>
          <p:cNvPr id="136" name="Straight Connector 135"/>
          <p:cNvCxnSpPr/>
          <p:nvPr/>
        </p:nvCxnSpPr>
        <p:spPr>
          <a:xfrm flipH="1">
            <a:off x="754540" y="4008603"/>
            <a:ext cx="61706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Rectangle 140"/>
          <p:cNvSpPr/>
          <p:nvPr/>
        </p:nvSpPr>
        <p:spPr>
          <a:xfrm>
            <a:off x="609600" y="3835622"/>
            <a:ext cx="2590800" cy="757505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2134" t="3698" r="5106" b="3853"/>
          <a:stretch/>
        </p:blipFill>
        <p:spPr>
          <a:xfrm>
            <a:off x="533401" y="1559915"/>
            <a:ext cx="3869663" cy="2286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19200" y="1526977"/>
            <a:ext cx="83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Calibri" panose="020F0502020204030204" pitchFamily="34" charset="0"/>
              </a:rPr>
              <a:t>Debt Service</a:t>
            </a:r>
            <a:endParaRPr lang="en-US" sz="1000" dirty="0">
              <a:latin typeface="Calibri" panose="020F050202020403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393253" y="1732514"/>
            <a:ext cx="1828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Calibri" panose="020F0502020204030204" pitchFamily="34" charset="0"/>
              </a:rPr>
              <a:t>Contingency</a:t>
            </a:r>
            <a:endParaRPr lang="en-US" sz="1000" dirty="0">
              <a:latin typeface="Calibri" panose="020F050202020403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82658" y="1925289"/>
            <a:ext cx="120496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Calibri" panose="020F0502020204030204" pitchFamily="34" charset="0"/>
              </a:rPr>
              <a:t>Mobility/Capacity</a:t>
            </a:r>
            <a:endParaRPr lang="en-US" sz="1000" dirty="0">
              <a:latin typeface="Calibri" panose="020F050202020403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219459" y="2139125"/>
            <a:ext cx="1828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Other Capital Projects</a:t>
            </a:r>
            <a:endParaRPr lang="en-US" sz="1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377684" y="2346498"/>
            <a:ext cx="1828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Calibri" panose="020F0502020204030204" pitchFamily="34" charset="0"/>
              </a:rPr>
              <a:t>Bridges Program</a:t>
            </a:r>
            <a:endParaRPr lang="en-US" sz="1000" dirty="0">
              <a:latin typeface="Calibri" panose="020F050202020403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877543" y="2538455"/>
            <a:ext cx="1828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Calibri" panose="020F0502020204030204" pitchFamily="34" charset="0"/>
              </a:rPr>
              <a:t>Roadway Surface</a:t>
            </a:r>
            <a:endParaRPr lang="en-US" sz="1000" dirty="0">
              <a:latin typeface="Calibri" panose="020F050202020403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709725" y="2741309"/>
            <a:ext cx="1828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Calibri" panose="020F0502020204030204" pitchFamily="34" charset="0"/>
              </a:rPr>
              <a:t>Roadway Reconstruct/Rehab</a:t>
            </a:r>
            <a:endParaRPr lang="en-US" sz="1000" dirty="0">
              <a:latin typeface="Calibri" panose="020F050202020403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636108" y="3147785"/>
            <a:ext cx="10054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Calibri" panose="020F0502020204030204" pitchFamily="34" charset="0"/>
              </a:rPr>
              <a:t>Maintenance</a:t>
            </a:r>
            <a:endParaRPr lang="en-US" sz="1000" dirty="0">
              <a:latin typeface="Calibri" panose="020F050202020403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577706" y="3354855"/>
            <a:ext cx="9794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Calibri" panose="020F0502020204030204" pitchFamily="34" charset="0"/>
              </a:rPr>
              <a:t>Fixed Costs</a:t>
            </a:r>
            <a:endParaRPr lang="en-US" sz="1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6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>Annual Funding Level Scenarios:</a:t>
            </a:r>
            <a:br>
              <a:rPr lang="en-US" sz="4000" b="1" dirty="0" smtClean="0"/>
            </a:br>
            <a:r>
              <a:rPr lang="en-US" sz="4000" b="1" dirty="0" smtClean="0"/>
              <a:t>High-level Funding</a:t>
            </a:r>
            <a:endParaRPr lang="en-US" sz="40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6509190" y="5251846"/>
            <a:ext cx="194901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2000" dirty="0" smtClean="0"/>
              <a:t>High-level Funding</a:t>
            </a:r>
            <a:endParaRPr lang="en-US" sz="2000" dirty="0"/>
          </a:p>
        </p:txBody>
      </p:sp>
      <p:cxnSp>
        <p:nvCxnSpPr>
          <p:cNvPr id="56" name="Straight Connector 55"/>
          <p:cNvCxnSpPr/>
          <p:nvPr/>
        </p:nvCxnSpPr>
        <p:spPr>
          <a:xfrm flipH="1">
            <a:off x="400509" y="5432299"/>
            <a:ext cx="6108681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402336" y="5559623"/>
            <a:ext cx="8055864" cy="457200"/>
            <a:chOff x="508562" y="4185217"/>
            <a:chExt cx="8055864" cy="457200"/>
          </a:xfrm>
        </p:grpSpPr>
        <p:sp>
          <p:nvSpPr>
            <p:cNvPr id="52" name="Rectangle 51"/>
            <p:cNvSpPr/>
            <p:nvPr/>
          </p:nvSpPr>
          <p:spPr>
            <a:xfrm>
              <a:off x="2529386" y="4185217"/>
              <a:ext cx="6035040" cy="457200"/>
            </a:xfrm>
            <a:prstGeom prst="rect">
              <a:avLst/>
            </a:prstGeom>
            <a:solidFill>
              <a:srgbClr val="3F60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$277M</a:t>
              </a:r>
              <a:endParaRPr lang="en-US" sz="1400" dirty="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1733858" y="4185217"/>
              <a:ext cx="795528" cy="457200"/>
            </a:xfrm>
            <a:prstGeom prst="rect">
              <a:avLst/>
            </a:prstGeom>
            <a:solidFill>
              <a:srgbClr val="54B7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$</a:t>
              </a:r>
              <a:r>
                <a:rPr lang="en-US" sz="1400" dirty="0" smtClean="0"/>
                <a:t>37M</a:t>
              </a:r>
              <a:endParaRPr lang="en-US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508562" y="4185217"/>
              <a:ext cx="1225296" cy="457200"/>
            </a:xfrm>
            <a:prstGeom prst="rect">
              <a:avLst/>
            </a:prstGeom>
            <a:solidFill>
              <a:srgbClr val="EFB2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$56M</a:t>
              </a:r>
              <a:endParaRPr lang="en-US" sz="1400" dirty="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827532" y="4847775"/>
            <a:ext cx="4073652" cy="457200"/>
            <a:chOff x="933758" y="4185217"/>
            <a:chExt cx="4073652" cy="457200"/>
          </a:xfrm>
        </p:grpSpPr>
        <p:sp>
          <p:nvSpPr>
            <p:cNvPr id="43" name="Rectangle 42"/>
            <p:cNvSpPr/>
            <p:nvPr/>
          </p:nvSpPr>
          <p:spPr>
            <a:xfrm>
              <a:off x="2529386" y="4185217"/>
              <a:ext cx="2478024" cy="457200"/>
            </a:xfrm>
            <a:prstGeom prst="rect">
              <a:avLst/>
            </a:prstGeom>
            <a:solidFill>
              <a:srgbClr val="3F60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$114M</a:t>
              </a:r>
              <a:endParaRPr lang="en-US" sz="1400" dirty="0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933758" y="4185217"/>
              <a:ext cx="804672" cy="457200"/>
            </a:xfrm>
            <a:prstGeom prst="rect">
              <a:avLst/>
            </a:prstGeom>
            <a:solidFill>
              <a:srgbClr val="EFB2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 smtClean="0"/>
                <a:t>$37M</a:t>
              </a:r>
              <a:endParaRPr lang="en-US" sz="1400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1733858" y="4185217"/>
              <a:ext cx="795528" cy="457200"/>
            </a:xfrm>
            <a:prstGeom prst="rect">
              <a:avLst/>
            </a:prstGeom>
            <a:solidFill>
              <a:srgbClr val="54B7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$</a:t>
              </a:r>
              <a:r>
                <a:rPr lang="en-US" sz="1400" dirty="0" smtClean="0"/>
                <a:t>37M</a:t>
              </a:r>
              <a:endParaRPr lang="en-US" dirty="0"/>
            </a:p>
          </p:txBody>
        </p:sp>
      </p:grpSp>
      <p:sp>
        <p:nvSpPr>
          <p:cNvPr id="63" name="TextBox 62"/>
          <p:cNvSpPr txBox="1"/>
          <p:nvPr/>
        </p:nvSpPr>
        <p:spPr>
          <a:xfrm>
            <a:off x="3108291" y="4539998"/>
            <a:ext cx="194901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Mid-level Funding</a:t>
            </a:r>
            <a:endParaRPr lang="en-US" sz="2000" dirty="0"/>
          </a:p>
        </p:txBody>
      </p:sp>
      <p:cxnSp>
        <p:nvCxnSpPr>
          <p:cNvPr id="64" name="Straight Connector 63"/>
          <p:cNvCxnSpPr/>
          <p:nvPr/>
        </p:nvCxnSpPr>
        <p:spPr>
          <a:xfrm flipH="1">
            <a:off x="818388" y="4720451"/>
            <a:ext cx="2229612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5" name="Group 64"/>
          <p:cNvGrpSpPr/>
          <p:nvPr/>
        </p:nvGrpSpPr>
        <p:grpSpPr>
          <a:xfrm>
            <a:off x="759269" y="4135927"/>
            <a:ext cx="2386267" cy="457200"/>
            <a:chOff x="865495" y="4191000"/>
            <a:chExt cx="2386267" cy="457200"/>
          </a:xfrm>
        </p:grpSpPr>
        <p:sp>
          <p:nvSpPr>
            <p:cNvPr id="66" name="Rectangle 65"/>
            <p:cNvSpPr/>
            <p:nvPr/>
          </p:nvSpPr>
          <p:spPr>
            <a:xfrm>
              <a:off x="2529386" y="4191000"/>
              <a:ext cx="722376" cy="457200"/>
            </a:xfrm>
            <a:prstGeom prst="rect">
              <a:avLst/>
            </a:prstGeom>
            <a:solidFill>
              <a:srgbClr val="3F60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$33M</a:t>
              </a:r>
              <a:endParaRPr lang="en-US" sz="1400" dirty="0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865495" y="4191000"/>
              <a:ext cx="475488" cy="4572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/>
                <a:t>$22M</a:t>
              </a:r>
              <a:endParaRPr lang="en-US" sz="1200" dirty="0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1340983" y="4191000"/>
              <a:ext cx="393192" cy="457200"/>
            </a:xfrm>
            <a:prstGeom prst="rect">
              <a:avLst/>
            </a:prstGeom>
            <a:solidFill>
              <a:srgbClr val="EFB2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100" dirty="0" smtClean="0"/>
                <a:t>$18M</a:t>
              </a:r>
              <a:endParaRPr lang="en-US" sz="1100" dirty="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1733858" y="4191000"/>
              <a:ext cx="795528" cy="457200"/>
            </a:xfrm>
            <a:prstGeom prst="rect">
              <a:avLst/>
            </a:prstGeom>
            <a:solidFill>
              <a:srgbClr val="54B7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$</a:t>
              </a:r>
              <a:r>
                <a:rPr lang="en-US" sz="1400" dirty="0" smtClean="0"/>
                <a:t>37M</a:t>
              </a:r>
              <a:endParaRPr lang="en-US" dirty="0"/>
            </a:p>
          </p:txBody>
        </p:sp>
      </p:grpSp>
      <p:sp>
        <p:nvSpPr>
          <p:cNvPr id="70" name="TextBox 69"/>
          <p:cNvSpPr txBox="1"/>
          <p:nvPr/>
        </p:nvSpPr>
        <p:spPr>
          <a:xfrm>
            <a:off x="1302660" y="3825733"/>
            <a:ext cx="185503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2000" dirty="0" smtClean="0"/>
              <a:t>Minimum Funding</a:t>
            </a:r>
            <a:endParaRPr lang="en-US" sz="2000" dirty="0"/>
          </a:p>
        </p:txBody>
      </p:sp>
      <p:cxnSp>
        <p:nvCxnSpPr>
          <p:cNvPr id="71" name="Straight Connector 70"/>
          <p:cNvCxnSpPr/>
          <p:nvPr/>
        </p:nvCxnSpPr>
        <p:spPr>
          <a:xfrm flipH="1">
            <a:off x="754540" y="4008603"/>
            <a:ext cx="61706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angle 85"/>
          <p:cNvSpPr/>
          <p:nvPr/>
        </p:nvSpPr>
        <p:spPr>
          <a:xfrm>
            <a:off x="5257800" y="4820232"/>
            <a:ext cx="137160" cy="137160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5257800" y="4581357"/>
            <a:ext cx="137160" cy="13716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5257800" y="5059107"/>
            <a:ext cx="137160" cy="137160"/>
          </a:xfrm>
          <a:prstGeom prst="rect">
            <a:avLst/>
          </a:prstGeom>
          <a:solidFill>
            <a:srgbClr val="3F60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itle 1"/>
          <p:cNvSpPr txBox="1">
            <a:spLocks/>
          </p:cNvSpPr>
          <p:nvPr/>
        </p:nvSpPr>
        <p:spPr>
          <a:xfrm>
            <a:off x="5319214" y="4961465"/>
            <a:ext cx="1751771" cy="310896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n-US" sz="1000" dirty="0" smtClean="0"/>
              <a:t>Capital Improvement Program</a:t>
            </a:r>
            <a:endParaRPr lang="en-US" sz="1000" dirty="0"/>
          </a:p>
        </p:txBody>
      </p:sp>
      <p:sp>
        <p:nvSpPr>
          <p:cNvPr id="90" name="Title 1"/>
          <p:cNvSpPr txBox="1">
            <a:spLocks/>
          </p:cNvSpPr>
          <p:nvPr/>
        </p:nvSpPr>
        <p:spPr>
          <a:xfrm>
            <a:off x="5319214" y="4495800"/>
            <a:ext cx="797737" cy="313265"/>
          </a:xfrm>
          <a:prstGeom prst="rect">
            <a:avLst/>
          </a:prstGeom>
        </p:spPr>
        <p:txBody>
          <a:bodyPr vert="horz" anchor="ctr">
            <a:normAutofit/>
          </a:bodyPr>
          <a:lstStyle>
            <a:defPPr>
              <a:defRPr lang="en-US"/>
            </a:defPPr>
            <a:lvl1pPr>
              <a:spcBef>
                <a:spcPct val="0"/>
              </a:spcBef>
              <a:buNone/>
              <a:defRPr kumimoji="0" sz="160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n-US" sz="1000" dirty="0"/>
              <a:t>Fixed Costs</a:t>
            </a:r>
          </a:p>
        </p:txBody>
      </p:sp>
      <p:sp>
        <p:nvSpPr>
          <p:cNvPr id="91" name="Title 1"/>
          <p:cNvSpPr txBox="1">
            <a:spLocks/>
          </p:cNvSpPr>
          <p:nvPr/>
        </p:nvSpPr>
        <p:spPr>
          <a:xfrm>
            <a:off x="5319214" y="4733108"/>
            <a:ext cx="951914" cy="310896"/>
          </a:xfrm>
          <a:prstGeom prst="rect">
            <a:avLst/>
          </a:prstGeom>
        </p:spPr>
        <p:txBody>
          <a:bodyPr vert="horz" anchor="ctr">
            <a:normAutofit/>
          </a:bodyPr>
          <a:lstStyle>
            <a:defPPr>
              <a:defRPr lang="en-US"/>
            </a:defPPr>
            <a:lvl1pPr>
              <a:spcBef>
                <a:spcPct val="0"/>
              </a:spcBef>
              <a:buNone/>
              <a:defRPr kumimoji="0" sz="160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n-US" sz="1000" dirty="0" smtClean="0"/>
              <a:t>Maintenance</a:t>
            </a:r>
            <a:endParaRPr lang="en-US" sz="1000" dirty="0"/>
          </a:p>
        </p:txBody>
      </p:sp>
      <p:sp>
        <p:nvSpPr>
          <p:cNvPr id="94" name="Rectangle 93"/>
          <p:cNvSpPr/>
          <p:nvPr/>
        </p:nvSpPr>
        <p:spPr>
          <a:xfrm>
            <a:off x="609600" y="3835622"/>
            <a:ext cx="4343400" cy="1469354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/>
          <p:cNvSpPr txBox="1"/>
          <p:nvPr/>
        </p:nvSpPr>
        <p:spPr>
          <a:xfrm>
            <a:off x="4787375" y="1676400"/>
            <a:ext cx="389942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funding scenario: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Fully funds maintenance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Can pay down known 2014 backlog to manageable levels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Funding can also be prioritized for additional projects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Or can be used to for capacity and mobility projects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1298" t="3776" r="4810" b="3776"/>
          <a:stretch/>
        </p:blipFill>
        <p:spPr>
          <a:xfrm>
            <a:off x="502920" y="1563624"/>
            <a:ext cx="3609675" cy="2286000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754540" y="1525138"/>
            <a:ext cx="86074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Calibri" panose="020F0502020204030204" pitchFamily="34" charset="0"/>
              </a:rPr>
              <a:t>Debt Service</a:t>
            </a:r>
            <a:endParaRPr lang="en-US" sz="1000" dirty="0">
              <a:latin typeface="Calibri" panose="020F050202020403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299598" y="1728381"/>
            <a:ext cx="8786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Calibri" panose="020F0502020204030204" pitchFamily="34" charset="0"/>
              </a:rPr>
              <a:t>Contingency</a:t>
            </a:r>
            <a:endParaRPr lang="en-US" sz="1000" dirty="0">
              <a:latin typeface="Calibri" panose="020F050202020403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667983" y="1925411"/>
            <a:ext cx="112825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Calibri" panose="020F0502020204030204" pitchFamily="34" charset="0"/>
              </a:rPr>
              <a:t>Mobility/Capacity</a:t>
            </a:r>
            <a:endParaRPr lang="en-US" sz="1000" dirty="0">
              <a:latin typeface="Calibri" panose="020F050202020403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832592" y="2142169"/>
            <a:ext cx="15202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Other Capital Projects</a:t>
            </a:r>
            <a:endParaRPr lang="en-US" sz="1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047215" y="2335066"/>
            <a:ext cx="12293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Calibri" panose="020F0502020204030204" pitchFamily="34" charset="0"/>
              </a:rPr>
              <a:t>Bridges Program</a:t>
            </a:r>
            <a:endParaRPr lang="en-US" sz="1000" dirty="0">
              <a:latin typeface="Calibri" panose="020F050202020403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933194" y="2542320"/>
            <a:ext cx="11408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Calibri" panose="020F0502020204030204" pitchFamily="34" charset="0"/>
              </a:rPr>
              <a:t>Roadway Surface</a:t>
            </a:r>
            <a:endParaRPr lang="en-US" sz="1000" dirty="0">
              <a:latin typeface="Calibri" panose="020F050202020403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047215" y="2745023"/>
            <a:ext cx="1828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Roadway Reconstruct/Rehab</a:t>
            </a:r>
            <a:endParaRPr lang="en-US" sz="1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941765" y="3140337"/>
            <a:ext cx="10054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Calibri" panose="020F0502020204030204" pitchFamily="34" charset="0"/>
              </a:rPr>
              <a:t>Maintenance</a:t>
            </a:r>
            <a:endParaRPr lang="en-US" sz="1000" dirty="0">
              <a:latin typeface="Calibri" panose="020F050202020403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114669" y="3359924"/>
            <a:ext cx="9794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Calibri" panose="020F0502020204030204" pitchFamily="34" charset="0"/>
              </a:rPr>
              <a:t>Fixed Costs</a:t>
            </a:r>
            <a:endParaRPr lang="en-US" sz="1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7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Funding needs in broader context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CF0CE5-7C80-4300-8E69-E6EAA2F91B6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54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Comparison: Inventory and Population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King County Bridges and Roads Task Force: Financial Review</a:t>
            </a:r>
            <a:endParaRPr lang="en-US" b="1" dirty="0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14673272"/>
              </p:ext>
            </p:extLst>
          </p:nvPr>
        </p:nvGraphicFramePr>
        <p:xfrm>
          <a:off x="612648" y="1752600"/>
          <a:ext cx="7569200" cy="259588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511552"/>
                <a:gridCol w="1081272"/>
                <a:gridCol w="1123694"/>
                <a:gridCol w="1426341"/>
                <a:gridCol w="1426341"/>
              </a:tblGrid>
              <a:tr h="370840"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Counties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City of</a:t>
                      </a:r>
                      <a:endParaRPr lang="en-US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King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Pierce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Snohomish</a:t>
                      </a:r>
                      <a:endParaRPr lang="en-US" dirty="0"/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Seattle</a:t>
                      </a:r>
                      <a:endParaRPr lang="en-US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Roads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sz="1400" baseline="0" dirty="0" smtClean="0"/>
                        <a:t>(Lane Miles)</a:t>
                      </a:r>
                      <a:endParaRPr lang="en-US" sz="1600" dirty="0"/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2,961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3,100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3,257</a:t>
                      </a:r>
                      <a:endParaRPr lang="en-US" dirty="0"/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3,954</a:t>
                      </a:r>
                      <a:endParaRPr lang="en-US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19063" indent="0"/>
                      <a:r>
                        <a:rPr lang="en-US" sz="1400" dirty="0" smtClean="0"/>
                        <a:t>Arterial Roads </a:t>
                      </a:r>
                      <a:r>
                        <a:rPr lang="en-US" sz="1100" dirty="0" smtClean="0"/>
                        <a:t>(Lane</a:t>
                      </a:r>
                      <a:r>
                        <a:rPr lang="en-US" sz="1100" baseline="0" dirty="0" smtClean="0"/>
                        <a:t> Miles)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961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1,420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1,028</a:t>
                      </a:r>
                      <a:endParaRPr lang="en-US" sz="1400" dirty="0"/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1,547</a:t>
                      </a:r>
                      <a:endParaRPr lang="en-US" sz="1400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Bridges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122</a:t>
                      </a:r>
                      <a:endParaRPr lang="en-US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Population </a:t>
                      </a:r>
                      <a:r>
                        <a:rPr lang="en-US" sz="1400" dirty="0" smtClean="0"/>
                        <a:t>(2014)*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252,050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381,970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320,335</a:t>
                      </a:r>
                      <a:endParaRPr lang="en-US" dirty="0"/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668,342</a:t>
                      </a:r>
                      <a:endParaRPr lang="en-US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Service</a:t>
                      </a:r>
                      <a:r>
                        <a:rPr lang="en-US" baseline="0" dirty="0" smtClean="0"/>
                        <a:t> Area </a:t>
                      </a:r>
                      <a:r>
                        <a:rPr lang="en-US" sz="1400" baseline="0" dirty="0" smtClean="0"/>
                        <a:t>(Sq. Miles)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1,704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1,520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1,950</a:t>
                      </a:r>
                      <a:endParaRPr lang="en-US" dirty="0"/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83</a:t>
                      </a:r>
                      <a:endParaRPr lang="en-US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12648" y="4435604"/>
            <a:ext cx="75691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8000" indent="-508000"/>
            <a:r>
              <a:rPr lang="en-US" sz="1600" dirty="0" smtClean="0"/>
              <a:t>Note: County populations are for unincorporated areas only; road statistics do not include traffic volume</a:t>
            </a:r>
          </a:p>
          <a:p>
            <a:endParaRPr lang="en-US" sz="1200" dirty="0" smtClean="0"/>
          </a:p>
          <a:p>
            <a:pPr marL="465138" indent="-465138"/>
            <a:r>
              <a:rPr lang="en-US" sz="1100" dirty="0" smtClean="0"/>
              <a:t>Source: Washington State </a:t>
            </a:r>
            <a:r>
              <a:rPr lang="en-US" sz="1100" dirty="0" err="1" smtClean="0"/>
              <a:t>OFM</a:t>
            </a:r>
            <a:r>
              <a:rPr lang="en-US" sz="1100" dirty="0" smtClean="0"/>
              <a:t> and U.S. Census Bureau, 2015. King County DOT, Pierce County Public </a:t>
            </a:r>
            <a:r>
              <a:rPr lang="en-US" sz="1100" dirty="0"/>
              <a:t>Works, Seattle DOT, </a:t>
            </a:r>
            <a:r>
              <a:rPr lang="en-US" sz="1100" dirty="0" smtClean="0"/>
              <a:t>and Snohomish DOT.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98653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Comparisons: Expenditures (2013$)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King County Bridges and Roads Task Force: Financial Review</a:t>
            </a:r>
            <a:endParaRPr lang="en-US" b="1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1196849" y="5861475"/>
            <a:ext cx="756919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Source: BERK</a:t>
            </a:r>
            <a:r>
              <a:rPr lang="en-US" sz="1050" dirty="0"/>
              <a:t>, 2015 using: Washington State DOT </a:t>
            </a:r>
            <a:r>
              <a:rPr lang="en-US" sz="1050" i="1" dirty="0"/>
              <a:t>County Road and City Street Revenues and </a:t>
            </a:r>
            <a:r>
              <a:rPr lang="en-US" sz="1050" i="1" dirty="0" smtClean="0"/>
              <a:t>Expenditures Database</a:t>
            </a:r>
            <a:r>
              <a:rPr lang="en-US" sz="1050" dirty="0" smtClean="0"/>
              <a:t>, 2003-2013</a:t>
            </a:r>
            <a:endParaRPr lang="en-US" sz="105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1479653" y="1857583"/>
            <a:ext cx="6419644" cy="3981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23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Infrastructure Challenges Nationwide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KCDOT Road Services Division Financial Review</a:t>
            </a:r>
            <a:endParaRPr lang="en-US" b="1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funding challenges facing King County are not unique in the region or around the country</a:t>
            </a:r>
          </a:p>
          <a:p>
            <a:r>
              <a:rPr lang="en-US" dirty="0" smtClean="0"/>
              <a:t>Nationally, local governments are dealing with:</a:t>
            </a:r>
          </a:p>
          <a:p>
            <a:pPr lvl="1"/>
            <a:r>
              <a:rPr lang="en-US" dirty="0" smtClean="0"/>
              <a:t>Capital replacement needs related to infrastructure built to support the post-war building boom</a:t>
            </a:r>
          </a:p>
          <a:p>
            <a:pPr lvl="1"/>
            <a:r>
              <a:rPr lang="en-US" dirty="0" err="1" smtClean="0"/>
              <a:t>ASCE</a:t>
            </a:r>
            <a:r>
              <a:rPr lang="en-US" dirty="0" smtClean="0"/>
              <a:t> 2013 Report Card for America’s Infrastructure</a:t>
            </a:r>
          </a:p>
          <a:p>
            <a:pPr lvl="2"/>
            <a:r>
              <a:rPr lang="en-US" dirty="0" smtClean="0"/>
              <a:t>Overall: D+, Bridges: C+, Roads: D</a:t>
            </a:r>
          </a:p>
          <a:p>
            <a:pPr lvl="1"/>
            <a:r>
              <a:rPr lang="en-US" dirty="0" smtClean="0"/>
              <a:t>TRIP Report found that more than ¼ of urban roads are in substandard condition</a:t>
            </a:r>
          </a:p>
        </p:txBody>
      </p:sp>
    </p:spTree>
    <p:extLst>
      <p:ext uri="{BB962C8B-B14F-4D97-AF65-F5344CB8AC3E}">
        <p14:creationId xmlns:p14="http://schemas.microsoft.com/office/powerpoint/2010/main" val="386306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 Services Funding Needs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King County Bridges and Roads Task Force: Financial Review</a:t>
            </a:r>
            <a:endParaRPr lang="en-US" b="1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 of the estimated funding needs for KCDOT Road Services</a:t>
            </a:r>
          </a:p>
          <a:p>
            <a:pPr lvl="1"/>
            <a:r>
              <a:rPr lang="en-US" dirty="0" smtClean="0"/>
              <a:t>BERK retained to review the basis the funding scenarios presented in the 2014 Strategic Plan</a:t>
            </a:r>
          </a:p>
          <a:p>
            <a:r>
              <a:rPr lang="en-US" dirty="0" smtClean="0"/>
              <a:t>Also provide some context for the needs discussion by </a:t>
            </a:r>
            <a:r>
              <a:rPr lang="en-US" dirty="0"/>
              <a:t>comparing King County with </a:t>
            </a:r>
            <a:r>
              <a:rPr lang="en-US" dirty="0" smtClean="0"/>
              <a:t>other </a:t>
            </a:r>
            <a:r>
              <a:rPr lang="en-US" dirty="0"/>
              <a:t>local </a:t>
            </a:r>
            <a:r>
              <a:rPr lang="en-US" dirty="0" smtClean="0"/>
              <a:t>jurisdictions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74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BERK’s Charge</a:t>
            </a:r>
            <a:endParaRPr lang="en-US" dirty="0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 the estimates of need that are the basis for the Strategic Plan Funding Scenarios</a:t>
            </a:r>
          </a:p>
          <a:p>
            <a:r>
              <a:rPr lang="en-US" dirty="0" smtClean="0"/>
              <a:t>In particular, we reviewed:</a:t>
            </a:r>
          </a:p>
          <a:p>
            <a:pPr lvl="1"/>
            <a:r>
              <a:rPr lang="en-US" dirty="0" smtClean="0"/>
              <a:t>Data and inputs</a:t>
            </a:r>
          </a:p>
          <a:p>
            <a:pPr lvl="1"/>
            <a:r>
              <a:rPr lang="en-US" dirty="0" smtClean="0"/>
              <a:t>Models</a:t>
            </a:r>
          </a:p>
          <a:p>
            <a:pPr lvl="1"/>
            <a:r>
              <a:rPr lang="en-US" dirty="0" smtClean="0"/>
              <a:t>Methods</a:t>
            </a:r>
          </a:p>
          <a:p>
            <a:pPr lvl="1"/>
            <a:r>
              <a:rPr lang="en-US" dirty="0" smtClean="0"/>
              <a:t>Assumptions</a:t>
            </a:r>
          </a:p>
          <a:p>
            <a:r>
              <a:rPr lang="en-US" dirty="0" smtClean="0"/>
              <a:t>Where appropriate, we were to identify opportunities to improve or refine the estimates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90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2014 Strategic Plan Road Services</a:t>
            </a:r>
            <a:endParaRPr lang="en-US" dirty="0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5788152" cy="4495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Funding needs were estimated based on </a:t>
            </a:r>
            <a:r>
              <a:rPr lang="en-US" b="1" dirty="0" smtClean="0"/>
              <a:t>best available information</a:t>
            </a:r>
            <a:r>
              <a:rPr lang="en-US" dirty="0" smtClean="0"/>
              <a:t> in 2012:</a:t>
            </a:r>
          </a:p>
          <a:p>
            <a:pPr lvl="1"/>
            <a:r>
              <a:rPr lang="en-US" dirty="0" smtClean="0"/>
              <a:t>Actual expenditures (primarily used to derive unit costs)</a:t>
            </a:r>
          </a:p>
          <a:p>
            <a:pPr lvl="1"/>
            <a:r>
              <a:rPr lang="en-US" dirty="0" smtClean="0"/>
              <a:t>Quantity, type and condition of facilities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ubject matter expert knowledge</a:t>
            </a:r>
          </a:p>
          <a:p>
            <a:pPr lvl="1"/>
            <a:r>
              <a:rPr lang="en-US" dirty="0" smtClean="0"/>
              <a:t>Defined current needs (Transportation Needs Report and other internal documents)</a:t>
            </a:r>
          </a:p>
          <a:p>
            <a:r>
              <a:rPr lang="en-US" dirty="0" smtClean="0"/>
              <a:t>Future funding scenarios were based on funding to achieve level-of-service or investment goals</a:t>
            </a:r>
          </a:p>
          <a:p>
            <a:r>
              <a:rPr lang="en-US" dirty="0" smtClean="0"/>
              <a:t>Future needs do not account for the impact of weather-related damage or other potential natural disasters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172200" y="1927860"/>
            <a:ext cx="2743200" cy="3662541"/>
          </a:xfrm>
          <a:prstGeom prst="rect">
            <a:avLst/>
          </a:prstGeom>
          <a:solidFill>
            <a:srgbClr val="35919F"/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Components of the Estimates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Fixed Costs:</a:t>
            </a:r>
          </a:p>
          <a:p>
            <a:pPr lvl="1" indent="-2286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Core operating structure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bg1"/>
                </a:solidFill>
              </a:rPr>
              <a:t>Maintenance</a:t>
            </a:r>
          </a:p>
          <a:p>
            <a:pPr lvl="1" indent="-22860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Roadway cleaning and clearing</a:t>
            </a:r>
          </a:p>
          <a:p>
            <a:pPr lvl="1" indent="-22860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Traffic features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bg1"/>
                </a:solidFill>
              </a:rPr>
              <a:t>Capital Investments (CIP):</a:t>
            </a:r>
          </a:p>
          <a:p>
            <a:pPr lvl="1" indent="-22860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Roadway reconstruction</a:t>
            </a:r>
          </a:p>
          <a:p>
            <a:pPr lvl="1" indent="-22860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Roadway surfacing</a:t>
            </a:r>
          </a:p>
          <a:p>
            <a:pPr lvl="1" indent="-22860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Bridges</a:t>
            </a:r>
          </a:p>
          <a:p>
            <a:pPr lvl="1" indent="-22860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Fish culvert and drainage</a:t>
            </a:r>
          </a:p>
          <a:p>
            <a:pPr lvl="1" indent="-22860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Safety Improvements</a:t>
            </a:r>
          </a:p>
          <a:p>
            <a:pPr lvl="1" indent="-22860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Capacity/Mobility</a:t>
            </a:r>
          </a:p>
          <a:p>
            <a:pPr lvl="1" indent="-22860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Debt service</a:t>
            </a:r>
          </a:p>
          <a:p>
            <a:pPr lvl="1" indent="-22860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Program contingency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169152" y="2209800"/>
            <a:ext cx="274624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16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KCDOT’s</a:t>
            </a:r>
            <a:r>
              <a:rPr lang="en-US" b="1" dirty="0"/>
              <a:t> Financial Model </a:t>
            </a:r>
            <a:r>
              <a:rPr lang="en-US" b="1" dirty="0" smtClean="0"/>
              <a:t>and </a:t>
            </a:r>
            <a:r>
              <a:rPr lang="en-US" b="1" dirty="0" err="1" smtClean="0"/>
              <a:t>SPRS</a:t>
            </a:r>
            <a:r>
              <a:rPr lang="en-US" b="1" dirty="0" smtClean="0"/>
              <a:t> Need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KCDOT</a:t>
            </a:r>
            <a:r>
              <a:rPr lang="en-US" dirty="0" smtClean="0"/>
              <a:t> Road Services Division Financial Review</a:t>
            </a:r>
            <a:endParaRPr lang="en-US" b="1" dirty="0" smtClean="0"/>
          </a:p>
        </p:txBody>
      </p:sp>
      <p:sp>
        <p:nvSpPr>
          <p:cNvPr id="41" name="Right Arrow 40"/>
          <p:cNvSpPr/>
          <p:nvPr/>
        </p:nvSpPr>
        <p:spPr>
          <a:xfrm>
            <a:off x="4076700" y="3491796"/>
            <a:ext cx="990600" cy="990600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5344878" y="1795100"/>
            <a:ext cx="3492977" cy="4032286"/>
            <a:chOff x="863059" y="1693318"/>
            <a:chExt cx="3492977" cy="4032286"/>
          </a:xfrm>
        </p:grpSpPr>
        <p:grpSp>
          <p:nvGrpSpPr>
            <p:cNvPr id="40" name="Group 39"/>
            <p:cNvGrpSpPr/>
            <p:nvPr/>
          </p:nvGrpSpPr>
          <p:grpSpPr>
            <a:xfrm>
              <a:off x="976014" y="2743200"/>
              <a:ext cx="2847967" cy="2574194"/>
              <a:chOff x="976014" y="2743200"/>
              <a:chExt cx="2847967" cy="2574194"/>
            </a:xfrm>
          </p:grpSpPr>
          <p:grpSp>
            <p:nvGrpSpPr>
              <p:cNvPr id="39" name="Group 38"/>
              <p:cNvGrpSpPr/>
              <p:nvPr/>
            </p:nvGrpSpPr>
            <p:grpSpPr>
              <a:xfrm>
                <a:off x="976014" y="2743200"/>
                <a:ext cx="2847967" cy="2574194"/>
                <a:chOff x="1052214" y="2743200"/>
                <a:chExt cx="2847967" cy="2550382"/>
              </a:xfrm>
            </p:grpSpPr>
            <p:grpSp>
              <p:nvGrpSpPr>
                <p:cNvPr id="7" name="Group 6"/>
                <p:cNvGrpSpPr/>
                <p:nvPr/>
              </p:nvGrpSpPr>
              <p:grpSpPr>
                <a:xfrm>
                  <a:off x="1981199" y="2743200"/>
                  <a:ext cx="1907920" cy="2550382"/>
                  <a:chOff x="3733799" y="2734056"/>
                  <a:chExt cx="1907920" cy="2261616"/>
                </a:xfrm>
              </p:grpSpPr>
              <p:grpSp>
                <p:nvGrpSpPr>
                  <p:cNvPr id="10" name="Group 9"/>
                  <p:cNvGrpSpPr/>
                  <p:nvPr/>
                </p:nvGrpSpPr>
                <p:grpSpPr>
                  <a:xfrm>
                    <a:off x="3733799" y="4255389"/>
                    <a:ext cx="455549" cy="740283"/>
                    <a:chOff x="3733799" y="4255389"/>
                    <a:chExt cx="455549" cy="740283"/>
                  </a:xfrm>
                </p:grpSpPr>
                <p:sp>
                  <p:nvSpPr>
                    <p:cNvPr id="29" name="Rectangle 28"/>
                    <p:cNvSpPr/>
                    <p:nvPr/>
                  </p:nvSpPr>
                  <p:spPr>
                    <a:xfrm>
                      <a:off x="3733799" y="4812792"/>
                      <a:ext cx="455549" cy="182880"/>
                    </a:xfrm>
                    <a:prstGeom prst="rect">
                      <a:avLst/>
                    </a:prstGeom>
                    <a:solidFill>
                      <a:srgbClr val="BC6C8D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" name="Rectangle 29"/>
                    <p:cNvSpPr/>
                    <p:nvPr/>
                  </p:nvSpPr>
                  <p:spPr>
                    <a:xfrm>
                      <a:off x="3733799" y="4666488"/>
                      <a:ext cx="455549" cy="146304"/>
                    </a:xfrm>
                    <a:prstGeom prst="rect">
                      <a:avLst/>
                    </a:prstGeom>
                    <a:solidFill>
                      <a:srgbClr val="E5B9B7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" name="Rectangle 30"/>
                    <p:cNvSpPr/>
                    <p:nvPr/>
                  </p:nvSpPr>
                  <p:spPr>
                    <a:xfrm>
                      <a:off x="3733799" y="4529328"/>
                      <a:ext cx="455549" cy="137160"/>
                    </a:xfrm>
                    <a:prstGeom prst="rect">
                      <a:avLst/>
                    </a:prstGeom>
                    <a:solidFill>
                      <a:srgbClr val="D79694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" name="Rectangle 31"/>
                    <p:cNvSpPr/>
                    <p:nvPr/>
                  </p:nvSpPr>
                  <p:spPr>
                    <a:xfrm>
                      <a:off x="3733799" y="4392168"/>
                      <a:ext cx="455549" cy="137160"/>
                    </a:xfrm>
                    <a:prstGeom prst="rect">
                      <a:avLst/>
                    </a:prstGeom>
                    <a:solidFill>
                      <a:srgbClr val="FBC32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" name="Rectangle 32"/>
                    <p:cNvSpPr/>
                    <p:nvPr/>
                  </p:nvSpPr>
                  <p:spPr>
                    <a:xfrm>
                      <a:off x="3733799" y="4255389"/>
                      <a:ext cx="455549" cy="137160"/>
                    </a:xfrm>
                    <a:prstGeom prst="rect">
                      <a:avLst/>
                    </a:prstGeom>
                    <a:solidFill>
                      <a:srgbClr val="FBC32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1" name="Group 10"/>
                  <p:cNvGrpSpPr/>
                  <p:nvPr/>
                </p:nvGrpSpPr>
                <p:grpSpPr>
                  <a:xfrm>
                    <a:off x="4216272" y="3688080"/>
                    <a:ext cx="457200" cy="1307592"/>
                    <a:chOff x="4214874" y="3688080"/>
                    <a:chExt cx="457200" cy="1307592"/>
                  </a:xfrm>
                </p:grpSpPr>
                <p:sp>
                  <p:nvSpPr>
                    <p:cNvPr id="25" name="Rectangle 24"/>
                    <p:cNvSpPr/>
                    <p:nvPr/>
                  </p:nvSpPr>
                  <p:spPr>
                    <a:xfrm>
                      <a:off x="4214874" y="4812792"/>
                      <a:ext cx="457200" cy="182880"/>
                    </a:xfrm>
                    <a:prstGeom prst="rect">
                      <a:avLst/>
                    </a:prstGeom>
                    <a:solidFill>
                      <a:srgbClr val="BC6C8D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6" name="Rectangle 25"/>
                    <p:cNvSpPr/>
                    <p:nvPr/>
                  </p:nvSpPr>
                  <p:spPr>
                    <a:xfrm>
                      <a:off x="4214874" y="4666488"/>
                      <a:ext cx="457200" cy="146304"/>
                    </a:xfrm>
                    <a:prstGeom prst="rect">
                      <a:avLst/>
                    </a:prstGeom>
                    <a:solidFill>
                      <a:srgbClr val="E5B9B7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" name="Rectangle 26"/>
                    <p:cNvSpPr/>
                    <p:nvPr/>
                  </p:nvSpPr>
                  <p:spPr>
                    <a:xfrm>
                      <a:off x="4214874" y="4529328"/>
                      <a:ext cx="457200" cy="137160"/>
                    </a:xfrm>
                    <a:prstGeom prst="rect">
                      <a:avLst/>
                    </a:prstGeom>
                    <a:solidFill>
                      <a:srgbClr val="D79694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8" name="Rectangle 27"/>
                    <p:cNvSpPr/>
                    <p:nvPr/>
                  </p:nvSpPr>
                  <p:spPr>
                    <a:xfrm>
                      <a:off x="4214874" y="3688080"/>
                      <a:ext cx="457200" cy="841248"/>
                    </a:xfrm>
                    <a:prstGeom prst="rect">
                      <a:avLst/>
                    </a:prstGeom>
                    <a:solidFill>
                      <a:srgbClr val="FBC32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2" name="Group 11"/>
                  <p:cNvGrpSpPr/>
                  <p:nvPr/>
                </p:nvGrpSpPr>
                <p:grpSpPr>
                  <a:xfrm>
                    <a:off x="4700396" y="2852928"/>
                    <a:ext cx="457200" cy="2142744"/>
                    <a:chOff x="4691440" y="2852928"/>
                    <a:chExt cx="457200" cy="2142744"/>
                  </a:xfrm>
                </p:grpSpPr>
                <p:sp>
                  <p:nvSpPr>
                    <p:cNvPr id="20" name="Rectangle 19"/>
                    <p:cNvSpPr/>
                    <p:nvPr/>
                  </p:nvSpPr>
                  <p:spPr>
                    <a:xfrm>
                      <a:off x="4691440" y="4812792"/>
                      <a:ext cx="457200" cy="182880"/>
                    </a:xfrm>
                    <a:prstGeom prst="rect">
                      <a:avLst/>
                    </a:prstGeom>
                    <a:solidFill>
                      <a:srgbClr val="BC6C8D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1" name="Rectangle 20"/>
                    <p:cNvSpPr/>
                    <p:nvPr/>
                  </p:nvSpPr>
                  <p:spPr>
                    <a:xfrm>
                      <a:off x="4691440" y="4666488"/>
                      <a:ext cx="457200" cy="146304"/>
                    </a:xfrm>
                    <a:prstGeom prst="rect">
                      <a:avLst/>
                    </a:prstGeom>
                    <a:solidFill>
                      <a:srgbClr val="E5B9B7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2" name="Rectangle 21"/>
                    <p:cNvSpPr/>
                    <p:nvPr/>
                  </p:nvSpPr>
                  <p:spPr>
                    <a:xfrm>
                      <a:off x="4691440" y="4529328"/>
                      <a:ext cx="457200" cy="137160"/>
                    </a:xfrm>
                    <a:prstGeom prst="rect">
                      <a:avLst/>
                    </a:prstGeom>
                    <a:solidFill>
                      <a:srgbClr val="D79694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3" name="Rectangle 22"/>
                    <p:cNvSpPr/>
                    <p:nvPr/>
                  </p:nvSpPr>
                  <p:spPr>
                    <a:xfrm>
                      <a:off x="4691440" y="2971800"/>
                      <a:ext cx="457200" cy="1557528"/>
                    </a:xfrm>
                    <a:prstGeom prst="rect">
                      <a:avLst/>
                    </a:prstGeom>
                    <a:solidFill>
                      <a:srgbClr val="FBC32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" name="Rectangle 23"/>
                    <p:cNvSpPr/>
                    <p:nvPr/>
                  </p:nvSpPr>
                  <p:spPr>
                    <a:xfrm>
                      <a:off x="4691440" y="2852928"/>
                      <a:ext cx="457200" cy="118872"/>
                    </a:xfrm>
                    <a:prstGeom prst="rect">
                      <a:avLst/>
                    </a:prstGeom>
                    <a:solidFill>
                      <a:srgbClr val="F39629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3" name="Group 12"/>
                  <p:cNvGrpSpPr/>
                  <p:nvPr/>
                </p:nvGrpSpPr>
                <p:grpSpPr>
                  <a:xfrm>
                    <a:off x="5184519" y="2734056"/>
                    <a:ext cx="457200" cy="2261616"/>
                    <a:chOff x="5184519" y="2734056"/>
                    <a:chExt cx="457200" cy="2261616"/>
                  </a:xfrm>
                </p:grpSpPr>
                <p:sp>
                  <p:nvSpPr>
                    <p:cNvPr id="14" name="Rectangle 13"/>
                    <p:cNvSpPr/>
                    <p:nvPr/>
                  </p:nvSpPr>
                  <p:spPr>
                    <a:xfrm>
                      <a:off x="5184519" y="4812792"/>
                      <a:ext cx="457200" cy="182880"/>
                    </a:xfrm>
                    <a:prstGeom prst="rect">
                      <a:avLst/>
                    </a:prstGeom>
                    <a:solidFill>
                      <a:srgbClr val="BC6C8D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" name="Rectangle 14"/>
                    <p:cNvSpPr/>
                    <p:nvPr/>
                  </p:nvSpPr>
                  <p:spPr>
                    <a:xfrm>
                      <a:off x="5184519" y="4666488"/>
                      <a:ext cx="457200" cy="146304"/>
                    </a:xfrm>
                    <a:prstGeom prst="rect">
                      <a:avLst/>
                    </a:prstGeom>
                    <a:solidFill>
                      <a:srgbClr val="E5B9B7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6" name="Rectangle 15"/>
                    <p:cNvSpPr/>
                    <p:nvPr/>
                  </p:nvSpPr>
                  <p:spPr>
                    <a:xfrm>
                      <a:off x="5184519" y="4529328"/>
                      <a:ext cx="457200" cy="137160"/>
                    </a:xfrm>
                    <a:prstGeom prst="rect">
                      <a:avLst/>
                    </a:prstGeom>
                    <a:solidFill>
                      <a:srgbClr val="D79694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" name="Rectangle 16"/>
                    <p:cNvSpPr/>
                    <p:nvPr/>
                  </p:nvSpPr>
                  <p:spPr>
                    <a:xfrm>
                      <a:off x="5184519" y="2971800"/>
                      <a:ext cx="457200" cy="1557528"/>
                    </a:xfrm>
                    <a:prstGeom prst="rect">
                      <a:avLst/>
                    </a:prstGeom>
                    <a:solidFill>
                      <a:srgbClr val="FBC32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8" name="Rectangle 17"/>
                    <p:cNvSpPr/>
                    <p:nvPr/>
                  </p:nvSpPr>
                  <p:spPr>
                    <a:xfrm>
                      <a:off x="5184519" y="2852928"/>
                      <a:ext cx="457200" cy="118872"/>
                    </a:xfrm>
                    <a:prstGeom prst="rect">
                      <a:avLst/>
                    </a:prstGeom>
                    <a:solidFill>
                      <a:srgbClr val="F39629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9" name="Rectangle 18"/>
                    <p:cNvSpPr/>
                    <p:nvPr/>
                  </p:nvSpPr>
                  <p:spPr>
                    <a:xfrm>
                      <a:off x="5184519" y="2734056"/>
                      <a:ext cx="457200" cy="118872"/>
                    </a:xfrm>
                    <a:prstGeom prst="rect">
                      <a:avLst/>
                    </a:prstGeom>
                    <a:solidFill>
                      <a:srgbClr val="BC672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sp>
              <p:nvSpPr>
                <p:cNvPr id="8" name="Rectangle 7"/>
                <p:cNvSpPr/>
                <p:nvPr/>
              </p:nvSpPr>
              <p:spPr>
                <a:xfrm>
                  <a:off x="1066800" y="4613595"/>
                  <a:ext cx="455549" cy="679987"/>
                </a:xfrm>
                <a:prstGeom prst="rect">
                  <a:avLst/>
                </a:prstGeom>
                <a:solidFill>
                  <a:srgbClr val="51653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45720" rIns="45720" rtlCol="0" anchor="ctr"/>
                <a:lstStyle/>
                <a:p>
                  <a:pPr algn="ctr"/>
                  <a:endParaRPr lang="en-US" sz="700" dirty="0">
                    <a:latin typeface="Calibri" panose="020F0502020204030204" pitchFamily="34" charset="0"/>
                  </a:endParaRPr>
                </a:p>
              </p:txBody>
            </p:sp>
            <p:cxnSp>
              <p:nvCxnSpPr>
                <p:cNvPr id="36" name="Straight Connector 35"/>
                <p:cNvCxnSpPr/>
                <p:nvPr/>
              </p:nvCxnSpPr>
              <p:spPr>
                <a:xfrm>
                  <a:off x="1052214" y="5293582"/>
                  <a:ext cx="2847967" cy="0"/>
                </a:xfrm>
                <a:prstGeom prst="line">
                  <a:avLst/>
                </a:prstGeom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9" name="Straight Connector 8"/>
              <p:cNvCxnSpPr/>
              <p:nvPr/>
            </p:nvCxnSpPr>
            <p:spPr>
              <a:xfrm>
                <a:off x="976014" y="4633401"/>
                <a:ext cx="2847967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TextBox 41"/>
            <p:cNvSpPr txBox="1"/>
            <p:nvPr/>
          </p:nvSpPr>
          <p:spPr>
            <a:xfrm>
              <a:off x="1904999" y="5337552"/>
              <a:ext cx="190792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>
                  <a:latin typeface="Calibri" panose="020F0502020204030204" pitchFamily="34" charset="0"/>
                </a:rPr>
                <a:t>Four Funding Scenarios</a:t>
              </a:r>
              <a:endParaRPr lang="en-US" sz="1000" dirty="0">
                <a:latin typeface="Calibri" panose="020F0502020204030204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863059" y="5325494"/>
              <a:ext cx="71063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>
                  <a:latin typeface="Calibri" panose="020F0502020204030204" pitchFamily="34" charset="0"/>
                </a:rPr>
                <a:t>2014 Revenue</a:t>
              </a:r>
              <a:endParaRPr lang="en-US" sz="1000" dirty="0">
                <a:latin typeface="Calibri" panose="020F0502020204030204" pitchFamily="34" charset="0"/>
              </a:endParaRPr>
            </a:p>
          </p:txBody>
        </p:sp>
        <p:sp>
          <p:nvSpPr>
            <p:cNvPr id="46" name="TextBox 1"/>
            <p:cNvSpPr txBox="1"/>
            <p:nvPr/>
          </p:nvSpPr>
          <p:spPr>
            <a:xfrm>
              <a:off x="976014" y="2606470"/>
              <a:ext cx="1383526" cy="118433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45720" tIns="45720" rIns="45720" bIns="45720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sz="1000" b="0" dirty="0">
                  <a:solidFill>
                    <a:srgbClr val="BC6723"/>
                  </a:solidFill>
                  <a:latin typeface="Calibri" panose="020F0502020204030204" pitchFamily="34" charset="0"/>
                  <a:sym typeface="Wingdings 2" panose="05020102010507070707" pitchFamily="18" charset="2"/>
                </a:rPr>
                <a:t></a:t>
              </a:r>
              <a:r>
                <a:rPr lang="en-US" sz="1000" b="0" dirty="0">
                  <a:solidFill>
                    <a:srgbClr val="54B7C6"/>
                  </a:solidFill>
                  <a:latin typeface="Calibri" panose="020F0502020204030204" pitchFamily="34" charset="0"/>
                  <a:sym typeface="Wingdings 2" panose="05020102010507070707" pitchFamily="18" charset="2"/>
                </a:rPr>
                <a:t> </a:t>
              </a:r>
              <a:r>
                <a:rPr lang="en-US" sz="1000" b="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Capacity</a:t>
              </a:r>
              <a:endParaRPr lang="en-US" sz="1000" b="0" baseline="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  <a:p>
              <a:pPr algn="l"/>
              <a:r>
                <a:rPr lang="en-US" sz="1000" b="0" baseline="0" dirty="0">
                  <a:solidFill>
                    <a:srgbClr val="F39629"/>
                  </a:solidFill>
                  <a:latin typeface="Calibri" panose="020F0502020204030204" pitchFamily="34" charset="0"/>
                  <a:sym typeface="Wingdings 2" panose="05020102010507070707" pitchFamily="18" charset="2"/>
                </a:rPr>
                <a:t></a:t>
              </a:r>
              <a:r>
                <a:rPr lang="en-US" sz="1000" b="0" baseline="0" dirty="0">
                  <a:solidFill>
                    <a:srgbClr val="EFB22D"/>
                  </a:solidFill>
                  <a:latin typeface="Calibri" panose="020F0502020204030204" pitchFamily="34" charset="0"/>
                  <a:sym typeface="Wingdings 2" panose="05020102010507070707" pitchFamily="18" charset="2"/>
                </a:rPr>
                <a:t> </a:t>
              </a:r>
              <a:r>
                <a:rPr lang="en-US" sz="1000" b="0" baseline="0" dirty="0" smtClean="0">
                  <a:latin typeface="Calibri" panose="020F0502020204030204" pitchFamily="34" charset="0"/>
                  <a:sym typeface="Wingdings 2" panose="05020102010507070707" pitchFamily="18" charset="2"/>
                </a:rPr>
                <a:t>Mobility</a:t>
              </a:r>
            </a:p>
            <a:p>
              <a:pPr marL="168275" indent="-168275"/>
              <a:r>
                <a:rPr lang="en-US" sz="1000" dirty="0">
                  <a:solidFill>
                    <a:srgbClr val="EFB22D"/>
                  </a:solidFill>
                  <a:latin typeface="Calibri" panose="020F0502020204030204" pitchFamily="34" charset="0"/>
                  <a:sym typeface="Wingdings 2" panose="05020102010507070707" pitchFamily="18" charset="2"/>
                </a:rPr>
                <a:t> </a:t>
              </a:r>
              <a:r>
                <a:rPr lang="en-US" sz="1000" b="0" baseline="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Maintenance and Preservation</a:t>
              </a:r>
              <a:endParaRPr lang="en-US" sz="1000" b="0" baseline="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  <a:p>
              <a:pPr algn="l"/>
              <a:r>
                <a:rPr lang="en-US" sz="1000" b="0" baseline="0" dirty="0" smtClean="0">
                  <a:solidFill>
                    <a:srgbClr val="D79694"/>
                  </a:solidFill>
                  <a:effectLst/>
                  <a:latin typeface="Calibri" panose="020F0502020204030204" pitchFamily="34" charset="0"/>
                  <a:ea typeface="+mn-ea"/>
                  <a:cs typeface="+mn-cs"/>
                  <a:sym typeface="Wingdings 2" panose="05020102010507070707" pitchFamily="18" charset="2"/>
                </a:rPr>
                <a:t> </a:t>
              </a:r>
              <a:r>
                <a:rPr lang="en-US" sz="1000" b="0" baseline="0" dirty="0" smtClean="0">
                  <a:effectLst/>
                  <a:latin typeface="Calibri" panose="020F0502020204030204" pitchFamily="34" charset="0"/>
                  <a:sym typeface="Wingdings 2" panose="05020102010507070707" pitchFamily="18" charset="2"/>
                </a:rPr>
                <a:t>Regulatory</a:t>
              </a:r>
              <a:endParaRPr lang="en-US" sz="1000" b="0" baseline="0" dirty="0">
                <a:latin typeface="Calibri" panose="020F0502020204030204" pitchFamily="34" charset="0"/>
              </a:endParaRPr>
            </a:p>
            <a:p>
              <a:pPr algn="l"/>
              <a:r>
                <a:rPr lang="en-US" sz="1000" b="0" baseline="0" dirty="0" smtClean="0">
                  <a:solidFill>
                    <a:srgbClr val="E5B9B7"/>
                  </a:solidFill>
                  <a:effectLst/>
                  <a:latin typeface="Calibri" panose="020F0502020204030204" pitchFamily="34" charset="0"/>
                  <a:ea typeface="+mn-ea"/>
                  <a:cs typeface="+mn-cs"/>
                  <a:sym typeface="Wingdings 2" panose="05020102010507070707" pitchFamily="18" charset="2"/>
                </a:rPr>
                <a:t></a:t>
              </a:r>
              <a:r>
                <a:rPr lang="en-US" sz="1000" b="0" baseline="0" dirty="0" smtClean="0">
                  <a:solidFill>
                    <a:schemeClr val="bg1">
                      <a:lumMod val="85000"/>
                    </a:schemeClr>
                  </a:solidFill>
                  <a:effectLst/>
                  <a:latin typeface="Calibri" panose="020F0502020204030204" pitchFamily="34" charset="0"/>
                  <a:ea typeface="+mn-ea"/>
                  <a:cs typeface="+mn-cs"/>
                </a:rPr>
                <a:t> </a:t>
              </a:r>
              <a:r>
                <a:rPr lang="en-US" sz="1000" b="0" baseline="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Safety</a:t>
              </a:r>
            </a:p>
            <a:p>
              <a:r>
                <a:rPr lang="en-US" sz="1000" dirty="0">
                  <a:solidFill>
                    <a:srgbClr val="BC6C8D"/>
                  </a:solidFill>
                  <a:latin typeface="Calibri" panose="020F0502020204030204" pitchFamily="34" charset="0"/>
                  <a:sym typeface="Wingdings 2" panose="05020102010507070707" pitchFamily="18" charset="2"/>
                </a:rPr>
                <a:t>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  <a:latin typeface="Calibri" panose="020F0502020204030204" pitchFamily="34" charset="0"/>
                </a:rPr>
                <a:t> </a:t>
              </a:r>
              <a:r>
                <a:rPr lang="en-US" sz="1000" dirty="0" smtClean="0">
                  <a:latin typeface="Calibri" panose="020F0502020204030204" pitchFamily="34" charset="0"/>
                </a:rPr>
                <a:t>Non-discretionary</a:t>
              </a:r>
              <a:endParaRPr lang="en-US" sz="1000" dirty="0">
                <a:latin typeface="Calibri" panose="020F0502020204030204" pitchFamily="34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876108" y="1693318"/>
              <a:ext cx="347992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latin typeface="Calibri" panose="020F0502020204030204" pitchFamily="34" charset="0"/>
                </a:rPr>
                <a:t>Strategic Plan Road Services 2014 Update</a:t>
              </a: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355719" y="2541210"/>
              <a:ext cx="4572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rgbClr val="FF0000"/>
                  </a:solidFill>
                  <a:latin typeface="Calibri" panose="020F0502020204030204" pitchFamily="34" charset="0"/>
                </a:rPr>
                <a:t>$350M</a:t>
              </a:r>
              <a:endParaRPr lang="en-US" sz="1200" b="1" dirty="0">
                <a:solidFill>
                  <a:srgbClr val="FF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871596" y="2702906"/>
              <a:ext cx="4572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rgbClr val="FF0000"/>
                  </a:solidFill>
                  <a:latin typeface="Calibri" panose="020F0502020204030204" pitchFamily="34" charset="0"/>
                </a:rPr>
                <a:t>$330M</a:t>
              </a:r>
              <a:endParaRPr lang="en-US" sz="1200" b="1" dirty="0">
                <a:solidFill>
                  <a:srgbClr val="FF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372152" y="3633526"/>
              <a:ext cx="4572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rgbClr val="FF0000"/>
                  </a:solidFill>
                  <a:latin typeface="Calibri" panose="020F0502020204030204" pitchFamily="34" charset="0"/>
                </a:rPr>
                <a:t>$200M</a:t>
              </a:r>
              <a:endParaRPr lang="en-US" sz="1200" b="1" dirty="0">
                <a:solidFill>
                  <a:srgbClr val="FF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900708" y="4299201"/>
              <a:ext cx="4572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rgbClr val="FF0000"/>
                  </a:solidFill>
                  <a:latin typeface="Calibri" panose="020F0502020204030204" pitchFamily="34" charset="0"/>
                </a:rPr>
                <a:t>$110M</a:t>
              </a:r>
              <a:endParaRPr lang="en-US" sz="1200" b="1" dirty="0">
                <a:solidFill>
                  <a:srgbClr val="FF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988464" y="4436622"/>
              <a:ext cx="4572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rgbClr val="FF0000"/>
                  </a:solidFill>
                  <a:latin typeface="Calibri" panose="020F0502020204030204" pitchFamily="34" charset="0"/>
                </a:rPr>
                <a:t>$90M</a:t>
              </a:r>
              <a:endParaRPr lang="en-US" sz="1200" b="1" dirty="0">
                <a:solidFill>
                  <a:srgbClr val="FF0000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60209" y="1781851"/>
            <a:ext cx="3429000" cy="4035844"/>
            <a:chOff x="4953707" y="1689760"/>
            <a:chExt cx="3429000" cy="4035844"/>
          </a:xfrm>
        </p:grpSpPr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105400" y="2250583"/>
              <a:ext cx="3158002" cy="3475021"/>
            </a:xfrm>
            <a:prstGeom prst="rect">
              <a:avLst/>
            </a:prstGeom>
          </p:spPr>
        </p:pic>
        <p:sp>
          <p:nvSpPr>
            <p:cNvPr id="51" name="TextBox 50"/>
            <p:cNvSpPr txBox="1"/>
            <p:nvPr/>
          </p:nvSpPr>
          <p:spPr>
            <a:xfrm>
              <a:off x="4953707" y="1689760"/>
              <a:ext cx="3429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err="1">
                  <a:latin typeface="Calibri" panose="020F0502020204030204" pitchFamily="34" charset="0"/>
                </a:rPr>
                <a:t>KCDOT</a:t>
              </a:r>
              <a:r>
                <a:rPr lang="en-US" sz="2000" dirty="0">
                  <a:latin typeface="Calibri" panose="020F0502020204030204" pitchFamily="34" charset="0"/>
                </a:rPr>
                <a:t> RSD </a:t>
              </a:r>
              <a:r>
                <a:rPr lang="en-US" sz="2000" dirty="0" smtClean="0">
                  <a:latin typeface="Calibri" panose="020F0502020204030204" pitchFamily="34" charset="0"/>
                </a:rPr>
                <a:t>Needs Model 2014</a:t>
              </a:r>
              <a:endParaRPr lang="en-US" sz="2000" dirty="0">
                <a:latin typeface="Calibri" panose="020F0502020204030204" pitchFamily="34" charset="0"/>
              </a:endParaRPr>
            </a:p>
          </p:txBody>
        </p:sp>
        <p:sp>
          <p:nvSpPr>
            <p:cNvPr id="52" name="TextBox 1"/>
            <p:cNvSpPr txBox="1"/>
            <p:nvPr/>
          </p:nvSpPr>
          <p:spPr>
            <a:xfrm>
              <a:off x="5199479" y="2600888"/>
              <a:ext cx="1383526" cy="118433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45720" tIns="45720" rIns="45720" bIns="45720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dirty="0">
                  <a:solidFill>
                    <a:srgbClr val="3F6075"/>
                  </a:solidFill>
                  <a:latin typeface="Calibri" panose="020F0502020204030204" pitchFamily="34" charset="0"/>
                  <a:sym typeface="Wingdings 2" panose="05020102010507070707" pitchFamily="18" charset="2"/>
                </a:rPr>
                <a:t></a:t>
              </a:r>
              <a:r>
                <a:rPr lang="en-US" sz="1000" dirty="0">
                  <a:solidFill>
                    <a:srgbClr val="D79694"/>
                  </a:solidFill>
                  <a:latin typeface="Calibri" panose="020F0502020204030204" pitchFamily="34" charset="0"/>
                  <a:sym typeface="Wingdings 2" panose="05020102010507070707" pitchFamily="18" charset="2"/>
                </a:rPr>
                <a:t> </a:t>
              </a:r>
              <a:r>
                <a:rPr lang="en-US" sz="1000" dirty="0">
                  <a:latin typeface="Calibri" panose="020F0502020204030204" pitchFamily="34" charset="0"/>
                  <a:sym typeface="Wingdings 2" panose="05020102010507070707" pitchFamily="18" charset="2"/>
                </a:rPr>
                <a:t>Capital Improvement</a:t>
              </a:r>
            </a:p>
            <a:p>
              <a:pPr marL="168275" indent="-168275"/>
              <a:r>
                <a:rPr lang="en-US" sz="1000" dirty="0" smtClean="0">
                  <a:solidFill>
                    <a:srgbClr val="EFB22D"/>
                  </a:solidFill>
                  <a:latin typeface="Calibri" panose="020F0502020204030204" pitchFamily="34" charset="0"/>
                  <a:sym typeface="Wingdings 2" panose="05020102010507070707" pitchFamily="18" charset="2"/>
                </a:rPr>
                <a:t> </a:t>
              </a:r>
              <a:r>
                <a:rPr lang="en-US" sz="1000" b="0" baseline="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Maintenance</a:t>
              </a:r>
              <a:endParaRPr lang="en-US" sz="1000" b="0" baseline="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  <a:p>
              <a:pPr marL="171450" algn="l"/>
              <a:r>
                <a:rPr lang="en-US" sz="1000" b="0" baseline="0" dirty="0" smtClean="0">
                  <a:latin typeface="Calibri" panose="020F0502020204030204" pitchFamily="34" charset="0"/>
                </a:rPr>
                <a:t>Program (CIP)</a:t>
              </a:r>
            </a:p>
            <a:p>
              <a:r>
                <a:rPr lang="en-US" sz="1000" dirty="0" smtClean="0">
                  <a:solidFill>
                    <a:srgbClr val="54B7C6"/>
                  </a:solidFill>
                  <a:latin typeface="Calibri" panose="020F0502020204030204" pitchFamily="34" charset="0"/>
                  <a:sym typeface="Wingdings 2" panose="05020102010507070707" pitchFamily="18" charset="2"/>
                </a:rPr>
                <a:t> </a:t>
              </a:r>
              <a:r>
                <a:rPr lang="en-US" sz="1000" dirty="0" smtClean="0">
                  <a:latin typeface="Calibri" panose="020F0502020204030204" pitchFamily="34" charset="0"/>
                  <a:sym typeface="Wingdings 2" panose="05020102010507070707" pitchFamily="18" charset="2"/>
                </a:rPr>
                <a:t>Fixed Costs</a:t>
              </a:r>
            </a:p>
            <a:p>
              <a:r>
                <a:rPr lang="en-US" sz="1000" dirty="0">
                  <a:solidFill>
                    <a:srgbClr val="C00000"/>
                  </a:solidFill>
                  <a:latin typeface="Calibri" panose="020F0502020204030204" pitchFamily="34" charset="0"/>
                  <a:sym typeface="Wingdings 2" panose="05020102010507070707" pitchFamily="18" charset="2"/>
                </a:rPr>
                <a:t></a:t>
              </a:r>
              <a:r>
                <a:rPr lang="en-US" sz="1000" dirty="0" smtClean="0">
                  <a:latin typeface="Calibri" panose="020F0502020204030204" pitchFamily="34" charset="0"/>
                </a:rPr>
                <a:t> Unfunded</a:t>
              </a:r>
              <a:endParaRPr lang="en-US" sz="1000" dirty="0">
                <a:latin typeface="Calibri" panose="020F0502020204030204" pitchFamily="34" charset="0"/>
              </a:endParaRPr>
            </a:p>
            <a:p>
              <a:pPr algn="l"/>
              <a:r>
                <a:rPr lang="en-US" sz="1000" b="0" baseline="0" dirty="0" smtClean="0">
                  <a:solidFill>
                    <a:schemeClr val="bg1">
                      <a:lumMod val="85000"/>
                    </a:schemeClr>
                  </a:solidFill>
                  <a:effectLst/>
                  <a:latin typeface="Calibri" panose="020F0502020204030204" pitchFamily="34" charset="0"/>
                  <a:ea typeface="+mn-ea"/>
                  <a:cs typeface="+mn-cs"/>
                  <a:sym typeface="Wingdings 2" panose="05020102010507070707" pitchFamily="18" charset="2"/>
                </a:rPr>
                <a:t></a:t>
              </a:r>
              <a:r>
                <a:rPr lang="en-US" sz="1000" b="0" baseline="0" dirty="0" smtClean="0">
                  <a:solidFill>
                    <a:schemeClr val="bg1">
                      <a:lumMod val="85000"/>
                    </a:schemeClr>
                  </a:solidFill>
                  <a:effectLst/>
                  <a:latin typeface="Calibri" panose="020F0502020204030204" pitchFamily="34" charset="0"/>
                  <a:ea typeface="+mn-ea"/>
                  <a:cs typeface="+mn-cs"/>
                </a:rPr>
                <a:t> </a:t>
              </a:r>
              <a:r>
                <a:rPr lang="en-US" sz="1000" b="0" baseline="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Not Assessed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7646886" y="2416222"/>
              <a:ext cx="4572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</a:rPr>
                <a:t>$370M</a:t>
              </a:r>
              <a:endPara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699868" y="3725859"/>
              <a:ext cx="4572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</a:rPr>
                <a:t>$190M</a:t>
              </a:r>
              <a:endPara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191875" y="4299201"/>
              <a:ext cx="4572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</a:rPr>
                <a:t>$110M</a:t>
              </a:r>
              <a:endPara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756080" y="5798645"/>
            <a:ext cx="31138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Calibri" panose="020F0502020204030204" pitchFamily="34" charset="0"/>
              </a:rPr>
              <a:t>Annually</a:t>
            </a:r>
            <a:endParaRPr lang="en-US" sz="1400" dirty="0">
              <a:latin typeface="Calibri" panose="020F050202020403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457833" y="5798645"/>
            <a:ext cx="28479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Calibri" panose="020F0502020204030204" pitchFamily="34" charset="0"/>
              </a:rPr>
              <a:t>Annually</a:t>
            </a:r>
            <a:endParaRPr lang="en-US" sz="1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65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Overarching Findings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KCDOT Road Services Division Financial Review</a:t>
            </a:r>
            <a:endParaRPr lang="en-US" b="1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estimates were based on reasonable methods and assumptions</a:t>
            </a:r>
          </a:p>
          <a:p>
            <a:r>
              <a:rPr lang="en-US" dirty="0" smtClean="0"/>
              <a:t>While the estimation approach varied for some cost elements, this was done to reflect best available information at the time</a:t>
            </a:r>
          </a:p>
          <a:p>
            <a:r>
              <a:rPr lang="en-US" dirty="0" smtClean="0"/>
              <a:t>Many assumptions were based on actual cost experience with appropriate adjustments based on input from subject matter experts</a:t>
            </a:r>
          </a:p>
          <a:p>
            <a:r>
              <a:rPr lang="en-US" dirty="0" smtClean="0"/>
              <a:t>Estimates reflect current understanding of asset condition and capital replacement needs</a:t>
            </a:r>
            <a:endParaRPr lang="en-US" dirty="0"/>
          </a:p>
          <a:p>
            <a:r>
              <a:rPr lang="en-US" dirty="0" smtClean="0"/>
              <a:t>The funding scenarios reasonably reflect planning-level costs to achieve service and investment goals </a:t>
            </a:r>
          </a:p>
        </p:txBody>
      </p:sp>
    </p:spTree>
    <p:extLst>
      <p:ext uri="{BB962C8B-B14F-4D97-AF65-F5344CB8AC3E}">
        <p14:creationId xmlns:p14="http://schemas.microsoft.com/office/powerpoint/2010/main" val="259335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Refined Estimates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King County Bridges and Roads Task Force: Financial Review</a:t>
            </a:r>
            <a:endParaRPr lang="en-US" b="1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BERK identified several areas where estimates might be refined and/or potential risks captured</a:t>
            </a:r>
          </a:p>
          <a:p>
            <a:r>
              <a:rPr lang="en-US" dirty="0" smtClean="0"/>
              <a:t>Areas where refinements were suggested:</a:t>
            </a:r>
          </a:p>
          <a:p>
            <a:pPr lvl="1"/>
            <a:r>
              <a:rPr lang="en-US" dirty="0" smtClean="0"/>
              <a:t>Unit costs updated for some program elements</a:t>
            </a:r>
          </a:p>
          <a:p>
            <a:pPr lvl="1"/>
            <a:r>
              <a:rPr lang="en-US" dirty="0" smtClean="0"/>
              <a:t>Refined the way certain programs were annualized</a:t>
            </a:r>
          </a:p>
          <a:p>
            <a:pPr lvl="1"/>
            <a:r>
              <a:rPr lang="en-US" dirty="0" smtClean="0"/>
              <a:t>Cost escalation treatment was standardized</a:t>
            </a:r>
          </a:p>
          <a:p>
            <a:pPr lvl="1"/>
            <a:r>
              <a:rPr lang="en-US" dirty="0" smtClean="0"/>
              <a:t>Some gaps were identified in program estimates</a:t>
            </a:r>
          </a:p>
          <a:p>
            <a:pPr lvl="1"/>
            <a:r>
              <a:rPr lang="en-US" dirty="0" smtClean="0"/>
              <a:t>Some assumptions carried more risk</a:t>
            </a:r>
          </a:p>
          <a:p>
            <a:r>
              <a:rPr lang="en-US" dirty="0" smtClean="0"/>
              <a:t>Results in a range of potential funding need to achieve the service and investment goals identified for each funding scenario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913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SPRS</a:t>
            </a:r>
            <a:r>
              <a:rPr lang="en-US" b="1" dirty="0" smtClean="0"/>
              <a:t> Need and Refined Estimates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KCDOT</a:t>
            </a:r>
            <a:r>
              <a:rPr lang="en-US" dirty="0" smtClean="0"/>
              <a:t> Road Services Division Financial Review</a:t>
            </a:r>
            <a:endParaRPr lang="en-US" b="1" dirty="0" smtClean="0"/>
          </a:p>
        </p:txBody>
      </p:sp>
      <p:sp>
        <p:nvSpPr>
          <p:cNvPr id="41" name="Right Arrow 40"/>
          <p:cNvSpPr/>
          <p:nvPr/>
        </p:nvSpPr>
        <p:spPr>
          <a:xfrm>
            <a:off x="4114800" y="3562254"/>
            <a:ext cx="990600" cy="990600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7" name="Group 56"/>
          <p:cNvGrpSpPr/>
          <p:nvPr/>
        </p:nvGrpSpPr>
        <p:grpSpPr>
          <a:xfrm>
            <a:off x="933507" y="2215920"/>
            <a:ext cx="3492977" cy="4032286"/>
            <a:chOff x="863059" y="1693318"/>
            <a:chExt cx="3492977" cy="4032286"/>
          </a:xfrm>
        </p:grpSpPr>
        <p:grpSp>
          <p:nvGrpSpPr>
            <p:cNvPr id="58" name="Group 57"/>
            <p:cNvGrpSpPr/>
            <p:nvPr/>
          </p:nvGrpSpPr>
          <p:grpSpPr>
            <a:xfrm>
              <a:off x="976014" y="2743200"/>
              <a:ext cx="2847967" cy="2574194"/>
              <a:chOff x="976014" y="2743200"/>
              <a:chExt cx="2847967" cy="2574194"/>
            </a:xfrm>
          </p:grpSpPr>
          <p:grpSp>
            <p:nvGrpSpPr>
              <p:cNvPr id="68" name="Group 67"/>
              <p:cNvGrpSpPr/>
              <p:nvPr/>
            </p:nvGrpSpPr>
            <p:grpSpPr>
              <a:xfrm>
                <a:off x="976014" y="2743200"/>
                <a:ext cx="2847967" cy="2574194"/>
                <a:chOff x="1052214" y="2743200"/>
                <a:chExt cx="2847967" cy="2550382"/>
              </a:xfrm>
            </p:grpSpPr>
            <p:grpSp>
              <p:nvGrpSpPr>
                <p:cNvPr id="70" name="Group 69"/>
                <p:cNvGrpSpPr/>
                <p:nvPr/>
              </p:nvGrpSpPr>
              <p:grpSpPr>
                <a:xfrm>
                  <a:off x="1981199" y="2743200"/>
                  <a:ext cx="1907920" cy="2550382"/>
                  <a:chOff x="3733799" y="2734056"/>
                  <a:chExt cx="1907920" cy="2261616"/>
                </a:xfrm>
              </p:grpSpPr>
              <p:grpSp>
                <p:nvGrpSpPr>
                  <p:cNvPr id="73" name="Group 72"/>
                  <p:cNvGrpSpPr/>
                  <p:nvPr/>
                </p:nvGrpSpPr>
                <p:grpSpPr>
                  <a:xfrm>
                    <a:off x="3733799" y="4255389"/>
                    <a:ext cx="455549" cy="740283"/>
                    <a:chOff x="3733799" y="4255389"/>
                    <a:chExt cx="455549" cy="740283"/>
                  </a:xfrm>
                </p:grpSpPr>
                <p:sp>
                  <p:nvSpPr>
                    <p:cNvPr id="92" name="Rectangle 91"/>
                    <p:cNvSpPr/>
                    <p:nvPr/>
                  </p:nvSpPr>
                  <p:spPr>
                    <a:xfrm>
                      <a:off x="3733799" y="4812792"/>
                      <a:ext cx="455549" cy="182880"/>
                    </a:xfrm>
                    <a:prstGeom prst="rect">
                      <a:avLst/>
                    </a:prstGeom>
                    <a:solidFill>
                      <a:srgbClr val="BC6C8D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3" name="Rectangle 92"/>
                    <p:cNvSpPr/>
                    <p:nvPr/>
                  </p:nvSpPr>
                  <p:spPr>
                    <a:xfrm>
                      <a:off x="3733799" y="4666488"/>
                      <a:ext cx="455549" cy="146304"/>
                    </a:xfrm>
                    <a:prstGeom prst="rect">
                      <a:avLst/>
                    </a:prstGeom>
                    <a:solidFill>
                      <a:srgbClr val="E5B9B7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4" name="Rectangle 93"/>
                    <p:cNvSpPr/>
                    <p:nvPr/>
                  </p:nvSpPr>
                  <p:spPr>
                    <a:xfrm>
                      <a:off x="3733799" y="4529328"/>
                      <a:ext cx="455549" cy="137160"/>
                    </a:xfrm>
                    <a:prstGeom prst="rect">
                      <a:avLst/>
                    </a:prstGeom>
                    <a:solidFill>
                      <a:srgbClr val="D79694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5" name="Rectangle 94"/>
                    <p:cNvSpPr/>
                    <p:nvPr/>
                  </p:nvSpPr>
                  <p:spPr>
                    <a:xfrm>
                      <a:off x="3733799" y="4392168"/>
                      <a:ext cx="455549" cy="137160"/>
                    </a:xfrm>
                    <a:prstGeom prst="rect">
                      <a:avLst/>
                    </a:prstGeom>
                    <a:solidFill>
                      <a:srgbClr val="FBC32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6" name="Rectangle 95"/>
                    <p:cNvSpPr/>
                    <p:nvPr/>
                  </p:nvSpPr>
                  <p:spPr>
                    <a:xfrm>
                      <a:off x="3733799" y="4255389"/>
                      <a:ext cx="455549" cy="137160"/>
                    </a:xfrm>
                    <a:prstGeom prst="rect">
                      <a:avLst/>
                    </a:prstGeom>
                    <a:solidFill>
                      <a:srgbClr val="FBC32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74" name="Group 73"/>
                  <p:cNvGrpSpPr/>
                  <p:nvPr/>
                </p:nvGrpSpPr>
                <p:grpSpPr>
                  <a:xfrm>
                    <a:off x="4216272" y="3688080"/>
                    <a:ext cx="457200" cy="1307592"/>
                    <a:chOff x="4214874" y="3688080"/>
                    <a:chExt cx="457200" cy="1307592"/>
                  </a:xfrm>
                </p:grpSpPr>
                <p:sp>
                  <p:nvSpPr>
                    <p:cNvPr id="88" name="Rectangle 87"/>
                    <p:cNvSpPr/>
                    <p:nvPr/>
                  </p:nvSpPr>
                  <p:spPr>
                    <a:xfrm>
                      <a:off x="4214874" y="4812792"/>
                      <a:ext cx="457200" cy="182880"/>
                    </a:xfrm>
                    <a:prstGeom prst="rect">
                      <a:avLst/>
                    </a:prstGeom>
                    <a:solidFill>
                      <a:srgbClr val="BC6C8D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9" name="Rectangle 88"/>
                    <p:cNvSpPr/>
                    <p:nvPr/>
                  </p:nvSpPr>
                  <p:spPr>
                    <a:xfrm>
                      <a:off x="4214874" y="4666488"/>
                      <a:ext cx="457200" cy="146304"/>
                    </a:xfrm>
                    <a:prstGeom prst="rect">
                      <a:avLst/>
                    </a:prstGeom>
                    <a:solidFill>
                      <a:srgbClr val="E5B9B7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0" name="Rectangle 89"/>
                    <p:cNvSpPr/>
                    <p:nvPr/>
                  </p:nvSpPr>
                  <p:spPr>
                    <a:xfrm>
                      <a:off x="4214874" y="4529328"/>
                      <a:ext cx="457200" cy="137160"/>
                    </a:xfrm>
                    <a:prstGeom prst="rect">
                      <a:avLst/>
                    </a:prstGeom>
                    <a:solidFill>
                      <a:srgbClr val="D79694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1" name="Rectangle 90"/>
                    <p:cNvSpPr/>
                    <p:nvPr/>
                  </p:nvSpPr>
                  <p:spPr>
                    <a:xfrm>
                      <a:off x="4214874" y="3688080"/>
                      <a:ext cx="457200" cy="841248"/>
                    </a:xfrm>
                    <a:prstGeom prst="rect">
                      <a:avLst/>
                    </a:prstGeom>
                    <a:solidFill>
                      <a:srgbClr val="FBC32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75" name="Group 74"/>
                  <p:cNvGrpSpPr/>
                  <p:nvPr/>
                </p:nvGrpSpPr>
                <p:grpSpPr>
                  <a:xfrm>
                    <a:off x="4700396" y="2852928"/>
                    <a:ext cx="457200" cy="2142744"/>
                    <a:chOff x="4691440" y="2852928"/>
                    <a:chExt cx="457200" cy="2142744"/>
                  </a:xfrm>
                </p:grpSpPr>
                <p:sp>
                  <p:nvSpPr>
                    <p:cNvPr id="83" name="Rectangle 82"/>
                    <p:cNvSpPr/>
                    <p:nvPr/>
                  </p:nvSpPr>
                  <p:spPr>
                    <a:xfrm>
                      <a:off x="4691440" y="4812792"/>
                      <a:ext cx="457200" cy="182880"/>
                    </a:xfrm>
                    <a:prstGeom prst="rect">
                      <a:avLst/>
                    </a:prstGeom>
                    <a:solidFill>
                      <a:srgbClr val="BC6C8D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4" name="Rectangle 83"/>
                    <p:cNvSpPr/>
                    <p:nvPr/>
                  </p:nvSpPr>
                  <p:spPr>
                    <a:xfrm>
                      <a:off x="4691440" y="4666488"/>
                      <a:ext cx="457200" cy="146304"/>
                    </a:xfrm>
                    <a:prstGeom prst="rect">
                      <a:avLst/>
                    </a:prstGeom>
                    <a:solidFill>
                      <a:srgbClr val="E5B9B7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5" name="Rectangle 84"/>
                    <p:cNvSpPr/>
                    <p:nvPr/>
                  </p:nvSpPr>
                  <p:spPr>
                    <a:xfrm>
                      <a:off x="4691440" y="4529328"/>
                      <a:ext cx="457200" cy="137160"/>
                    </a:xfrm>
                    <a:prstGeom prst="rect">
                      <a:avLst/>
                    </a:prstGeom>
                    <a:solidFill>
                      <a:srgbClr val="D79694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6" name="Rectangle 85"/>
                    <p:cNvSpPr/>
                    <p:nvPr/>
                  </p:nvSpPr>
                  <p:spPr>
                    <a:xfrm>
                      <a:off x="4691440" y="2971800"/>
                      <a:ext cx="457200" cy="1557528"/>
                    </a:xfrm>
                    <a:prstGeom prst="rect">
                      <a:avLst/>
                    </a:prstGeom>
                    <a:solidFill>
                      <a:srgbClr val="FBC32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7" name="Rectangle 86"/>
                    <p:cNvSpPr/>
                    <p:nvPr/>
                  </p:nvSpPr>
                  <p:spPr>
                    <a:xfrm>
                      <a:off x="4691440" y="2852928"/>
                      <a:ext cx="457200" cy="118872"/>
                    </a:xfrm>
                    <a:prstGeom prst="rect">
                      <a:avLst/>
                    </a:prstGeom>
                    <a:solidFill>
                      <a:srgbClr val="F39629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76" name="Group 75"/>
                  <p:cNvGrpSpPr/>
                  <p:nvPr/>
                </p:nvGrpSpPr>
                <p:grpSpPr>
                  <a:xfrm>
                    <a:off x="5184519" y="2734056"/>
                    <a:ext cx="457200" cy="2261616"/>
                    <a:chOff x="5184519" y="2734056"/>
                    <a:chExt cx="457200" cy="2261616"/>
                  </a:xfrm>
                </p:grpSpPr>
                <p:sp>
                  <p:nvSpPr>
                    <p:cNvPr id="77" name="Rectangle 76"/>
                    <p:cNvSpPr/>
                    <p:nvPr/>
                  </p:nvSpPr>
                  <p:spPr>
                    <a:xfrm>
                      <a:off x="5184519" y="4812792"/>
                      <a:ext cx="457200" cy="182880"/>
                    </a:xfrm>
                    <a:prstGeom prst="rect">
                      <a:avLst/>
                    </a:prstGeom>
                    <a:solidFill>
                      <a:srgbClr val="BC6C8D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8" name="Rectangle 77"/>
                    <p:cNvSpPr/>
                    <p:nvPr/>
                  </p:nvSpPr>
                  <p:spPr>
                    <a:xfrm>
                      <a:off x="5184519" y="4666488"/>
                      <a:ext cx="457200" cy="146304"/>
                    </a:xfrm>
                    <a:prstGeom prst="rect">
                      <a:avLst/>
                    </a:prstGeom>
                    <a:solidFill>
                      <a:srgbClr val="E5B9B7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9" name="Rectangle 78"/>
                    <p:cNvSpPr/>
                    <p:nvPr/>
                  </p:nvSpPr>
                  <p:spPr>
                    <a:xfrm>
                      <a:off x="5184519" y="4529328"/>
                      <a:ext cx="457200" cy="137160"/>
                    </a:xfrm>
                    <a:prstGeom prst="rect">
                      <a:avLst/>
                    </a:prstGeom>
                    <a:solidFill>
                      <a:srgbClr val="D79694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0" name="Rectangle 79"/>
                    <p:cNvSpPr/>
                    <p:nvPr/>
                  </p:nvSpPr>
                  <p:spPr>
                    <a:xfrm>
                      <a:off x="5184519" y="2971800"/>
                      <a:ext cx="457200" cy="1557528"/>
                    </a:xfrm>
                    <a:prstGeom prst="rect">
                      <a:avLst/>
                    </a:prstGeom>
                    <a:solidFill>
                      <a:srgbClr val="FBC32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1" name="Rectangle 80"/>
                    <p:cNvSpPr/>
                    <p:nvPr/>
                  </p:nvSpPr>
                  <p:spPr>
                    <a:xfrm>
                      <a:off x="5184519" y="2852928"/>
                      <a:ext cx="457200" cy="118872"/>
                    </a:xfrm>
                    <a:prstGeom prst="rect">
                      <a:avLst/>
                    </a:prstGeom>
                    <a:solidFill>
                      <a:srgbClr val="F39629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2" name="Rectangle 81"/>
                    <p:cNvSpPr/>
                    <p:nvPr/>
                  </p:nvSpPr>
                  <p:spPr>
                    <a:xfrm>
                      <a:off x="5184519" y="2734056"/>
                      <a:ext cx="457200" cy="118872"/>
                    </a:xfrm>
                    <a:prstGeom prst="rect">
                      <a:avLst/>
                    </a:prstGeom>
                    <a:solidFill>
                      <a:srgbClr val="BC672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sp>
              <p:nvSpPr>
                <p:cNvPr id="71" name="Rectangle 70"/>
                <p:cNvSpPr/>
                <p:nvPr/>
              </p:nvSpPr>
              <p:spPr>
                <a:xfrm>
                  <a:off x="1066800" y="4613595"/>
                  <a:ext cx="455549" cy="679987"/>
                </a:xfrm>
                <a:prstGeom prst="rect">
                  <a:avLst/>
                </a:prstGeom>
                <a:solidFill>
                  <a:srgbClr val="51653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45720" rIns="45720" rtlCol="0" anchor="ctr"/>
                <a:lstStyle/>
                <a:p>
                  <a:pPr algn="ctr"/>
                  <a:endParaRPr lang="en-US" sz="700" dirty="0">
                    <a:latin typeface="Calibri" panose="020F0502020204030204" pitchFamily="34" charset="0"/>
                  </a:endParaRPr>
                </a:p>
              </p:txBody>
            </p:sp>
            <p:cxnSp>
              <p:nvCxnSpPr>
                <p:cNvPr id="72" name="Straight Connector 71"/>
                <p:cNvCxnSpPr/>
                <p:nvPr/>
              </p:nvCxnSpPr>
              <p:spPr>
                <a:xfrm>
                  <a:off x="1052214" y="5293582"/>
                  <a:ext cx="2847967" cy="0"/>
                </a:xfrm>
                <a:prstGeom prst="line">
                  <a:avLst/>
                </a:prstGeom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9" name="Straight Connector 68"/>
              <p:cNvCxnSpPr/>
              <p:nvPr/>
            </p:nvCxnSpPr>
            <p:spPr>
              <a:xfrm>
                <a:off x="976014" y="4633401"/>
                <a:ext cx="2847967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9" name="TextBox 58"/>
            <p:cNvSpPr txBox="1"/>
            <p:nvPr/>
          </p:nvSpPr>
          <p:spPr>
            <a:xfrm>
              <a:off x="1904999" y="5337552"/>
              <a:ext cx="190792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>
                  <a:latin typeface="Calibri" panose="020F0502020204030204" pitchFamily="34" charset="0"/>
                </a:rPr>
                <a:t>Four Funding Scenarios</a:t>
              </a:r>
              <a:endParaRPr lang="en-US" sz="1000" dirty="0">
                <a:latin typeface="Calibri" panose="020F0502020204030204" pitchFamily="34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863059" y="5325494"/>
              <a:ext cx="71063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>
                  <a:latin typeface="Calibri" panose="020F0502020204030204" pitchFamily="34" charset="0"/>
                </a:rPr>
                <a:t>2014 Revenue</a:t>
              </a:r>
              <a:endParaRPr lang="en-US" sz="1000" dirty="0">
                <a:latin typeface="Calibri" panose="020F0502020204030204" pitchFamily="34" charset="0"/>
              </a:endParaRPr>
            </a:p>
          </p:txBody>
        </p:sp>
        <p:sp>
          <p:nvSpPr>
            <p:cNvPr id="61" name="TextBox 1"/>
            <p:cNvSpPr txBox="1"/>
            <p:nvPr/>
          </p:nvSpPr>
          <p:spPr>
            <a:xfrm>
              <a:off x="976014" y="2606470"/>
              <a:ext cx="1383526" cy="118433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45720" tIns="45720" rIns="45720" bIns="45720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sz="1000" b="0" dirty="0">
                  <a:solidFill>
                    <a:srgbClr val="BC6723"/>
                  </a:solidFill>
                  <a:latin typeface="Calibri" panose="020F0502020204030204" pitchFamily="34" charset="0"/>
                  <a:sym typeface="Wingdings 2" panose="05020102010507070707" pitchFamily="18" charset="2"/>
                </a:rPr>
                <a:t></a:t>
              </a:r>
              <a:r>
                <a:rPr lang="en-US" sz="1000" b="0" dirty="0">
                  <a:solidFill>
                    <a:srgbClr val="54B7C6"/>
                  </a:solidFill>
                  <a:latin typeface="Calibri" panose="020F0502020204030204" pitchFamily="34" charset="0"/>
                  <a:sym typeface="Wingdings 2" panose="05020102010507070707" pitchFamily="18" charset="2"/>
                </a:rPr>
                <a:t> </a:t>
              </a:r>
              <a:r>
                <a:rPr lang="en-US" sz="1000" b="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Capacity</a:t>
              </a:r>
              <a:endParaRPr lang="en-US" sz="1000" b="0" baseline="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  <a:p>
              <a:pPr algn="l"/>
              <a:r>
                <a:rPr lang="en-US" sz="1000" b="0" baseline="0" dirty="0">
                  <a:solidFill>
                    <a:srgbClr val="F39629"/>
                  </a:solidFill>
                  <a:latin typeface="Calibri" panose="020F0502020204030204" pitchFamily="34" charset="0"/>
                  <a:sym typeface="Wingdings 2" panose="05020102010507070707" pitchFamily="18" charset="2"/>
                </a:rPr>
                <a:t></a:t>
              </a:r>
              <a:r>
                <a:rPr lang="en-US" sz="1000" b="0" baseline="0" dirty="0">
                  <a:solidFill>
                    <a:srgbClr val="EFB22D"/>
                  </a:solidFill>
                  <a:latin typeface="Calibri" panose="020F0502020204030204" pitchFamily="34" charset="0"/>
                  <a:sym typeface="Wingdings 2" panose="05020102010507070707" pitchFamily="18" charset="2"/>
                </a:rPr>
                <a:t> </a:t>
              </a:r>
              <a:r>
                <a:rPr lang="en-US" sz="1000" b="0" baseline="0" dirty="0" smtClean="0">
                  <a:latin typeface="Calibri" panose="020F0502020204030204" pitchFamily="34" charset="0"/>
                  <a:sym typeface="Wingdings 2" panose="05020102010507070707" pitchFamily="18" charset="2"/>
                </a:rPr>
                <a:t>Mobility</a:t>
              </a:r>
            </a:p>
            <a:p>
              <a:pPr marL="168275" indent="-168275"/>
              <a:r>
                <a:rPr lang="en-US" sz="1000" dirty="0">
                  <a:solidFill>
                    <a:srgbClr val="EFB22D"/>
                  </a:solidFill>
                  <a:latin typeface="Calibri" panose="020F0502020204030204" pitchFamily="34" charset="0"/>
                  <a:sym typeface="Wingdings 2" panose="05020102010507070707" pitchFamily="18" charset="2"/>
                </a:rPr>
                <a:t> </a:t>
              </a:r>
              <a:r>
                <a:rPr lang="en-US" sz="1000" b="0" baseline="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Maintenance and Preservation</a:t>
              </a:r>
              <a:endParaRPr lang="en-US" sz="1000" b="0" baseline="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  <a:p>
              <a:pPr algn="l"/>
              <a:r>
                <a:rPr lang="en-US" sz="1000" b="0" baseline="0" dirty="0" smtClean="0">
                  <a:solidFill>
                    <a:srgbClr val="D79694"/>
                  </a:solidFill>
                  <a:effectLst/>
                  <a:latin typeface="Calibri" panose="020F0502020204030204" pitchFamily="34" charset="0"/>
                  <a:ea typeface="+mn-ea"/>
                  <a:cs typeface="+mn-cs"/>
                  <a:sym typeface="Wingdings 2" panose="05020102010507070707" pitchFamily="18" charset="2"/>
                </a:rPr>
                <a:t> </a:t>
              </a:r>
              <a:r>
                <a:rPr lang="en-US" sz="1000" b="0" baseline="0" dirty="0" smtClean="0">
                  <a:effectLst/>
                  <a:latin typeface="Calibri" panose="020F0502020204030204" pitchFamily="34" charset="0"/>
                  <a:sym typeface="Wingdings 2" panose="05020102010507070707" pitchFamily="18" charset="2"/>
                </a:rPr>
                <a:t>Regulatory</a:t>
              </a:r>
              <a:endParaRPr lang="en-US" sz="1000" b="0" baseline="0" dirty="0">
                <a:latin typeface="Calibri" panose="020F0502020204030204" pitchFamily="34" charset="0"/>
              </a:endParaRPr>
            </a:p>
            <a:p>
              <a:pPr algn="l"/>
              <a:r>
                <a:rPr lang="en-US" sz="1000" b="0" baseline="0" dirty="0" smtClean="0">
                  <a:solidFill>
                    <a:srgbClr val="E5B9B7"/>
                  </a:solidFill>
                  <a:effectLst/>
                  <a:latin typeface="Calibri" panose="020F0502020204030204" pitchFamily="34" charset="0"/>
                  <a:ea typeface="+mn-ea"/>
                  <a:cs typeface="+mn-cs"/>
                  <a:sym typeface="Wingdings 2" panose="05020102010507070707" pitchFamily="18" charset="2"/>
                </a:rPr>
                <a:t></a:t>
              </a:r>
              <a:r>
                <a:rPr lang="en-US" sz="1000" b="0" baseline="0" dirty="0" smtClean="0">
                  <a:solidFill>
                    <a:schemeClr val="bg1">
                      <a:lumMod val="85000"/>
                    </a:schemeClr>
                  </a:solidFill>
                  <a:effectLst/>
                  <a:latin typeface="Calibri" panose="020F0502020204030204" pitchFamily="34" charset="0"/>
                  <a:ea typeface="+mn-ea"/>
                  <a:cs typeface="+mn-cs"/>
                </a:rPr>
                <a:t> </a:t>
              </a:r>
              <a:r>
                <a:rPr lang="en-US" sz="1000" b="0" baseline="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Safety</a:t>
              </a:r>
            </a:p>
            <a:p>
              <a:r>
                <a:rPr lang="en-US" sz="1000" dirty="0">
                  <a:solidFill>
                    <a:srgbClr val="BC6C8D"/>
                  </a:solidFill>
                  <a:latin typeface="Calibri" panose="020F0502020204030204" pitchFamily="34" charset="0"/>
                  <a:sym typeface="Wingdings 2" panose="05020102010507070707" pitchFamily="18" charset="2"/>
                </a:rPr>
                <a:t>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  <a:latin typeface="Calibri" panose="020F0502020204030204" pitchFamily="34" charset="0"/>
                </a:rPr>
                <a:t> </a:t>
              </a:r>
              <a:r>
                <a:rPr lang="en-US" sz="1000" dirty="0" smtClean="0">
                  <a:latin typeface="Calibri" panose="020F0502020204030204" pitchFamily="34" charset="0"/>
                </a:rPr>
                <a:t>Non-discretionary</a:t>
              </a:r>
              <a:endParaRPr lang="en-US" sz="1000" dirty="0">
                <a:latin typeface="Calibri" panose="020F0502020204030204" pitchFamily="34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876108" y="1693318"/>
              <a:ext cx="347992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latin typeface="Calibri" panose="020F0502020204030204" pitchFamily="34" charset="0"/>
                </a:rPr>
                <a:t>Strategic Plan Road Services 2014 Update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355719" y="2541210"/>
              <a:ext cx="4572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rgbClr val="FF0000"/>
                  </a:solidFill>
                  <a:latin typeface="Calibri" panose="020F0502020204030204" pitchFamily="34" charset="0"/>
                </a:rPr>
                <a:t>$350M</a:t>
              </a:r>
              <a:endParaRPr lang="en-US" sz="1200" b="1" dirty="0">
                <a:solidFill>
                  <a:srgbClr val="FF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2871596" y="2702906"/>
              <a:ext cx="4572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rgbClr val="FF0000"/>
                  </a:solidFill>
                  <a:latin typeface="Calibri" panose="020F0502020204030204" pitchFamily="34" charset="0"/>
                </a:rPr>
                <a:t>$330M</a:t>
              </a:r>
              <a:endParaRPr lang="en-US" sz="1200" b="1" dirty="0">
                <a:solidFill>
                  <a:srgbClr val="FF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2372152" y="3633526"/>
              <a:ext cx="4572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rgbClr val="FF0000"/>
                  </a:solidFill>
                  <a:latin typeface="Calibri" panose="020F0502020204030204" pitchFamily="34" charset="0"/>
                </a:rPr>
                <a:t>$200M</a:t>
              </a:r>
              <a:endParaRPr lang="en-US" sz="1200" b="1" dirty="0">
                <a:solidFill>
                  <a:srgbClr val="FF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900708" y="4299201"/>
              <a:ext cx="4572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rgbClr val="FF0000"/>
                  </a:solidFill>
                  <a:latin typeface="Calibri" panose="020F0502020204030204" pitchFamily="34" charset="0"/>
                </a:rPr>
                <a:t>$110M</a:t>
              </a:r>
              <a:endParaRPr lang="en-US" sz="1200" b="1" dirty="0">
                <a:solidFill>
                  <a:srgbClr val="FF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988464" y="4436622"/>
              <a:ext cx="4572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rgbClr val="FF0000"/>
                  </a:solidFill>
                  <a:latin typeface="Calibri" panose="020F0502020204030204" pitchFamily="34" charset="0"/>
                </a:rPr>
                <a:t>$90M</a:t>
              </a:r>
              <a:endParaRPr lang="en-US" sz="1200" b="1" dirty="0">
                <a:solidFill>
                  <a:srgbClr val="FF0000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5457833" y="3326190"/>
            <a:ext cx="2847967" cy="2574194"/>
            <a:chOff x="976014" y="2743200"/>
            <a:chExt cx="2847967" cy="2574194"/>
          </a:xfrm>
        </p:grpSpPr>
        <p:grpSp>
          <p:nvGrpSpPr>
            <p:cNvPr id="108" name="Group 107"/>
            <p:cNvGrpSpPr/>
            <p:nvPr/>
          </p:nvGrpSpPr>
          <p:grpSpPr>
            <a:xfrm>
              <a:off x="976014" y="2743200"/>
              <a:ext cx="2847967" cy="2574194"/>
              <a:chOff x="1052214" y="2743200"/>
              <a:chExt cx="2847967" cy="2550382"/>
            </a:xfrm>
          </p:grpSpPr>
          <p:grpSp>
            <p:nvGrpSpPr>
              <p:cNvPr id="110" name="Group 109"/>
              <p:cNvGrpSpPr/>
              <p:nvPr/>
            </p:nvGrpSpPr>
            <p:grpSpPr>
              <a:xfrm>
                <a:off x="1981199" y="2743200"/>
                <a:ext cx="1907920" cy="2550382"/>
                <a:chOff x="3733799" y="2734056"/>
                <a:chExt cx="1907920" cy="2261616"/>
              </a:xfrm>
            </p:grpSpPr>
            <p:grpSp>
              <p:nvGrpSpPr>
                <p:cNvPr id="113" name="Group 112"/>
                <p:cNvGrpSpPr/>
                <p:nvPr/>
              </p:nvGrpSpPr>
              <p:grpSpPr>
                <a:xfrm>
                  <a:off x="3733799" y="4255389"/>
                  <a:ext cx="455549" cy="740283"/>
                  <a:chOff x="3733799" y="4255389"/>
                  <a:chExt cx="455549" cy="740283"/>
                </a:xfrm>
              </p:grpSpPr>
              <p:sp>
                <p:nvSpPr>
                  <p:cNvPr id="132" name="Rectangle 131"/>
                  <p:cNvSpPr/>
                  <p:nvPr/>
                </p:nvSpPr>
                <p:spPr>
                  <a:xfrm>
                    <a:off x="3733799" y="4812792"/>
                    <a:ext cx="455549" cy="182880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3" name="Rectangle 132"/>
                  <p:cNvSpPr/>
                  <p:nvPr/>
                </p:nvSpPr>
                <p:spPr>
                  <a:xfrm>
                    <a:off x="3733799" y="4666488"/>
                    <a:ext cx="455549" cy="146304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4" name="Rectangle 133"/>
                  <p:cNvSpPr/>
                  <p:nvPr/>
                </p:nvSpPr>
                <p:spPr>
                  <a:xfrm>
                    <a:off x="3733799" y="4529328"/>
                    <a:ext cx="455549" cy="137160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5" name="Rectangle 134"/>
                  <p:cNvSpPr/>
                  <p:nvPr/>
                </p:nvSpPr>
                <p:spPr>
                  <a:xfrm>
                    <a:off x="3733799" y="4392168"/>
                    <a:ext cx="455549" cy="137160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6" name="Rectangle 135"/>
                  <p:cNvSpPr/>
                  <p:nvPr/>
                </p:nvSpPr>
                <p:spPr>
                  <a:xfrm>
                    <a:off x="3733799" y="4255389"/>
                    <a:ext cx="455549" cy="137160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14" name="Group 113"/>
                <p:cNvGrpSpPr/>
                <p:nvPr/>
              </p:nvGrpSpPr>
              <p:grpSpPr>
                <a:xfrm>
                  <a:off x="4216272" y="3688080"/>
                  <a:ext cx="457200" cy="1307592"/>
                  <a:chOff x="4214874" y="3688080"/>
                  <a:chExt cx="457200" cy="1307592"/>
                </a:xfrm>
              </p:grpSpPr>
              <p:sp>
                <p:nvSpPr>
                  <p:cNvPr id="128" name="Rectangle 127"/>
                  <p:cNvSpPr/>
                  <p:nvPr/>
                </p:nvSpPr>
                <p:spPr>
                  <a:xfrm>
                    <a:off x="4214874" y="4812792"/>
                    <a:ext cx="457200" cy="182880"/>
                  </a:xfrm>
                  <a:prstGeom prst="rect">
                    <a:avLst/>
                  </a:prstGeom>
                  <a:solidFill>
                    <a:srgbClr val="BC6C8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9" name="Rectangle 128"/>
                  <p:cNvSpPr/>
                  <p:nvPr/>
                </p:nvSpPr>
                <p:spPr>
                  <a:xfrm>
                    <a:off x="4214874" y="4666488"/>
                    <a:ext cx="457200" cy="146304"/>
                  </a:xfrm>
                  <a:prstGeom prst="rect">
                    <a:avLst/>
                  </a:prstGeom>
                  <a:solidFill>
                    <a:srgbClr val="E5B9B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0" name="Rectangle 129"/>
                  <p:cNvSpPr/>
                  <p:nvPr/>
                </p:nvSpPr>
                <p:spPr>
                  <a:xfrm>
                    <a:off x="4214874" y="4529328"/>
                    <a:ext cx="457200" cy="137160"/>
                  </a:xfrm>
                  <a:prstGeom prst="rect">
                    <a:avLst/>
                  </a:prstGeom>
                  <a:solidFill>
                    <a:srgbClr val="D7969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1" name="Rectangle 130"/>
                  <p:cNvSpPr/>
                  <p:nvPr/>
                </p:nvSpPr>
                <p:spPr>
                  <a:xfrm>
                    <a:off x="4214874" y="3688080"/>
                    <a:ext cx="457200" cy="841248"/>
                  </a:xfrm>
                  <a:prstGeom prst="rect">
                    <a:avLst/>
                  </a:prstGeom>
                  <a:solidFill>
                    <a:srgbClr val="FBC32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15" name="Group 114"/>
                <p:cNvGrpSpPr/>
                <p:nvPr/>
              </p:nvGrpSpPr>
              <p:grpSpPr>
                <a:xfrm>
                  <a:off x="4700396" y="2852928"/>
                  <a:ext cx="457200" cy="2142744"/>
                  <a:chOff x="4691440" y="2852928"/>
                  <a:chExt cx="457200" cy="2142744"/>
                </a:xfrm>
              </p:grpSpPr>
              <p:sp>
                <p:nvSpPr>
                  <p:cNvPr id="123" name="Rectangle 122"/>
                  <p:cNvSpPr/>
                  <p:nvPr/>
                </p:nvSpPr>
                <p:spPr>
                  <a:xfrm>
                    <a:off x="4691440" y="4812792"/>
                    <a:ext cx="457200" cy="182880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4" name="Rectangle 123"/>
                  <p:cNvSpPr/>
                  <p:nvPr/>
                </p:nvSpPr>
                <p:spPr>
                  <a:xfrm>
                    <a:off x="4691440" y="4666488"/>
                    <a:ext cx="457200" cy="146304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5" name="Rectangle 124"/>
                  <p:cNvSpPr/>
                  <p:nvPr/>
                </p:nvSpPr>
                <p:spPr>
                  <a:xfrm>
                    <a:off x="4691440" y="4529328"/>
                    <a:ext cx="457200" cy="137160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6" name="Rectangle 125"/>
                  <p:cNvSpPr/>
                  <p:nvPr/>
                </p:nvSpPr>
                <p:spPr>
                  <a:xfrm>
                    <a:off x="4691440" y="2971800"/>
                    <a:ext cx="457200" cy="1557528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7" name="Rectangle 126"/>
                  <p:cNvSpPr/>
                  <p:nvPr/>
                </p:nvSpPr>
                <p:spPr>
                  <a:xfrm>
                    <a:off x="4691440" y="2852928"/>
                    <a:ext cx="457200" cy="118872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16" name="Group 115"/>
                <p:cNvGrpSpPr/>
                <p:nvPr/>
              </p:nvGrpSpPr>
              <p:grpSpPr>
                <a:xfrm>
                  <a:off x="5184519" y="2734056"/>
                  <a:ext cx="457200" cy="2261616"/>
                  <a:chOff x="5184519" y="2734056"/>
                  <a:chExt cx="457200" cy="2261616"/>
                </a:xfrm>
              </p:grpSpPr>
              <p:sp>
                <p:nvSpPr>
                  <p:cNvPr id="117" name="Rectangle 116"/>
                  <p:cNvSpPr/>
                  <p:nvPr/>
                </p:nvSpPr>
                <p:spPr>
                  <a:xfrm>
                    <a:off x="5184519" y="4812792"/>
                    <a:ext cx="457200" cy="182880"/>
                  </a:xfrm>
                  <a:prstGeom prst="rect">
                    <a:avLst/>
                  </a:prstGeom>
                  <a:solidFill>
                    <a:srgbClr val="BC6C8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8" name="Rectangle 117"/>
                  <p:cNvSpPr/>
                  <p:nvPr/>
                </p:nvSpPr>
                <p:spPr>
                  <a:xfrm>
                    <a:off x="5184519" y="4666488"/>
                    <a:ext cx="457200" cy="146304"/>
                  </a:xfrm>
                  <a:prstGeom prst="rect">
                    <a:avLst/>
                  </a:prstGeom>
                  <a:solidFill>
                    <a:srgbClr val="E5B9B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9" name="Rectangle 118"/>
                  <p:cNvSpPr/>
                  <p:nvPr/>
                </p:nvSpPr>
                <p:spPr>
                  <a:xfrm>
                    <a:off x="5184519" y="4529328"/>
                    <a:ext cx="457200" cy="137160"/>
                  </a:xfrm>
                  <a:prstGeom prst="rect">
                    <a:avLst/>
                  </a:prstGeom>
                  <a:solidFill>
                    <a:srgbClr val="D7969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0" name="Rectangle 119"/>
                  <p:cNvSpPr/>
                  <p:nvPr/>
                </p:nvSpPr>
                <p:spPr>
                  <a:xfrm>
                    <a:off x="5184519" y="2971800"/>
                    <a:ext cx="457200" cy="1557528"/>
                  </a:xfrm>
                  <a:prstGeom prst="rect">
                    <a:avLst/>
                  </a:prstGeom>
                  <a:solidFill>
                    <a:srgbClr val="FBC32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1" name="Rectangle 120"/>
                  <p:cNvSpPr/>
                  <p:nvPr/>
                </p:nvSpPr>
                <p:spPr>
                  <a:xfrm>
                    <a:off x="5184519" y="2852928"/>
                    <a:ext cx="457200" cy="118872"/>
                  </a:xfrm>
                  <a:prstGeom prst="rect">
                    <a:avLst/>
                  </a:prstGeom>
                  <a:solidFill>
                    <a:srgbClr val="F3962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2" name="Rectangle 121"/>
                  <p:cNvSpPr/>
                  <p:nvPr/>
                </p:nvSpPr>
                <p:spPr>
                  <a:xfrm>
                    <a:off x="5184519" y="2734056"/>
                    <a:ext cx="457200" cy="118872"/>
                  </a:xfrm>
                  <a:prstGeom prst="rect">
                    <a:avLst/>
                  </a:prstGeom>
                  <a:solidFill>
                    <a:srgbClr val="BC672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111" name="Rectangle 110"/>
              <p:cNvSpPr/>
              <p:nvPr/>
            </p:nvSpPr>
            <p:spPr>
              <a:xfrm>
                <a:off x="1066800" y="4613595"/>
                <a:ext cx="455549" cy="679987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45720" rIns="45720" rtlCol="0" anchor="ctr"/>
              <a:lstStyle/>
              <a:p>
                <a:pPr algn="ctr"/>
                <a:endParaRPr lang="en-US" sz="700" dirty="0">
                  <a:latin typeface="Calibri" panose="020F0502020204030204" pitchFamily="34" charset="0"/>
                </a:endParaRPr>
              </a:p>
            </p:txBody>
          </p:sp>
          <p:cxnSp>
            <p:nvCxnSpPr>
              <p:cNvPr id="112" name="Straight Connector 111"/>
              <p:cNvCxnSpPr/>
              <p:nvPr/>
            </p:nvCxnSpPr>
            <p:spPr>
              <a:xfrm>
                <a:off x="1052214" y="5293582"/>
                <a:ext cx="2847967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9" name="Straight Connector 108"/>
            <p:cNvCxnSpPr/>
            <p:nvPr/>
          </p:nvCxnSpPr>
          <p:spPr>
            <a:xfrm>
              <a:off x="976014" y="4633401"/>
              <a:ext cx="2847967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9" name="TextBox 98"/>
          <p:cNvSpPr txBox="1"/>
          <p:nvPr/>
        </p:nvSpPr>
        <p:spPr>
          <a:xfrm>
            <a:off x="6386818" y="5920542"/>
            <a:ext cx="19079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Calibri" panose="020F0502020204030204" pitchFamily="34" charset="0"/>
              </a:rPr>
              <a:t>Four Funding Scenarios</a:t>
            </a:r>
            <a:endParaRPr lang="en-US" sz="1000" dirty="0">
              <a:latin typeface="Calibri" panose="020F0502020204030204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344878" y="5908484"/>
            <a:ext cx="7106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Calibri" panose="020F0502020204030204" pitchFamily="34" charset="0"/>
              </a:rPr>
              <a:t>2014 Revenue</a:t>
            </a:r>
            <a:endParaRPr lang="en-US" sz="1000" dirty="0">
              <a:latin typeface="Calibri" panose="020F0502020204030204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8345220" y="3177954"/>
            <a:ext cx="4572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$350M</a:t>
            </a:r>
            <a:endParaRPr lang="en-US" sz="12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6406397" y="4240753"/>
            <a:ext cx="4572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$200M</a:t>
            </a:r>
            <a:endParaRPr lang="en-US" sz="12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cxnSp>
        <p:nvCxnSpPr>
          <p:cNvPr id="140" name="Straight Connector 139"/>
          <p:cNvCxnSpPr/>
          <p:nvPr/>
        </p:nvCxnSpPr>
        <p:spPr>
          <a:xfrm flipH="1">
            <a:off x="6960731" y="3962400"/>
            <a:ext cx="274320" cy="0"/>
          </a:xfrm>
          <a:prstGeom prst="line">
            <a:avLst/>
          </a:prstGeom>
          <a:ln w="38100">
            <a:solidFill>
              <a:srgbClr val="3F60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 flipH="1">
            <a:off x="6960731" y="4483189"/>
            <a:ext cx="274320" cy="0"/>
          </a:xfrm>
          <a:prstGeom prst="line">
            <a:avLst/>
          </a:prstGeom>
          <a:ln w="38100">
            <a:solidFill>
              <a:srgbClr val="3F60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 flipH="1">
            <a:off x="7928978" y="3596792"/>
            <a:ext cx="274320" cy="0"/>
          </a:xfrm>
          <a:prstGeom prst="line">
            <a:avLst/>
          </a:prstGeom>
          <a:ln w="38100">
            <a:solidFill>
              <a:srgbClr val="3F60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>
            <a:off x="7928978" y="1981200"/>
            <a:ext cx="274320" cy="0"/>
          </a:xfrm>
          <a:prstGeom prst="line">
            <a:avLst/>
          </a:prstGeom>
          <a:ln w="38100">
            <a:solidFill>
              <a:srgbClr val="3F60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>
            <a:off x="8066138" y="1981200"/>
            <a:ext cx="0" cy="1615592"/>
          </a:xfrm>
          <a:prstGeom prst="line">
            <a:avLst/>
          </a:prstGeom>
          <a:ln w="19050">
            <a:solidFill>
              <a:srgbClr val="3F60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>
            <a:off x="7097891" y="3962400"/>
            <a:ext cx="0" cy="520789"/>
          </a:xfrm>
          <a:prstGeom prst="line">
            <a:avLst/>
          </a:prstGeom>
          <a:ln w="19050">
            <a:solidFill>
              <a:srgbClr val="3F60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Box 152"/>
          <p:cNvSpPr txBox="1"/>
          <p:nvPr/>
        </p:nvSpPr>
        <p:spPr>
          <a:xfrm>
            <a:off x="8323313" y="1888867"/>
            <a:ext cx="4572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3F6075"/>
                </a:solidFill>
                <a:latin typeface="Calibri" panose="020F0502020204030204" pitchFamily="34" charset="0"/>
              </a:rPr>
              <a:t>$500M</a:t>
            </a:r>
            <a:endParaRPr lang="en-US" sz="1200" b="1" dirty="0">
              <a:solidFill>
                <a:srgbClr val="3F6075"/>
              </a:solidFill>
              <a:latin typeface="Calibri" panose="020F0502020204030204" pitchFamily="34" charset="0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8350858" y="3495388"/>
            <a:ext cx="4572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3F6075"/>
                </a:solidFill>
                <a:latin typeface="Calibri" panose="020F0502020204030204" pitchFamily="34" charset="0"/>
              </a:rPr>
              <a:t>$300M</a:t>
            </a:r>
            <a:endParaRPr lang="en-US" sz="1200" b="1" dirty="0">
              <a:solidFill>
                <a:srgbClr val="3F6075"/>
              </a:solidFill>
              <a:latin typeface="Calibri" panose="020F0502020204030204" pitchFamily="34" charset="0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6406397" y="3876179"/>
            <a:ext cx="4572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3F6075"/>
                </a:solidFill>
                <a:latin typeface="Calibri" panose="020F0502020204030204" pitchFamily="34" charset="0"/>
              </a:rPr>
              <a:t>$250M</a:t>
            </a:r>
            <a:endParaRPr lang="en-US" sz="1200" b="1" dirty="0">
              <a:solidFill>
                <a:srgbClr val="3F6075"/>
              </a:solidFill>
              <a:latin typeface="Calibri" panose="020F0502020204030204" pitchFamily="34" charset="0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6406397" y="4401340"/>
            <a:ext cx="4572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3F6075"/>
                </a:solidFill>
                <a:latin typeface="Calibri" panose="020F0502020204030204" pitchFamily="34" charset="0"/>
              </a:rPr>
              <a:t>$180M</a:t>
            </a:r>
            <a:endParaRPr lang="en-US" sz="1200" b="1" dirty="0">
              <a:solidFill>
                <a:srgbClr val="3F6075"/>
              </a:solidFill>
              <a:latin typeface="Calibri" panose="020F0502020204030204" pitchFamily="34" charset="0"/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5284103" y="2215920"/>
            <a:ext cx="24973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alibri" panose="020F0502020204030204" pitchFamily="34" charset="0"/>
              </a:rPr>
              <a:t>2015 Refined Estimate of Needs</a:t>
            </a:r>
            <a:endParaRPr lang="en-US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16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Conclusions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KCDOT Road Services Division Financial Review</a:t>
            </a:r>
            <a:endParaRPr lang="en-US" b="1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At a planning level, Road Services Division’s need estimate is reasonable, though it is better understood as a point within a potential range</a:t>
            </a:r>
          </a:p>
          <a:p>
            <a:pPr lvl="1"/>
            <a:r>
              <a:rPr lang="en-US" dirty="0" smtClean="0"/>
              <a:t>Condition data reflects current situation</a:t>
            </a:r>
          </a:p>
          <a:p>
            <a:pPr lvl="1"/>
            <a:r>
              <a:rPr lang="en-US" dirty="0" smtClean="0"/>
              <a:t>Other uncertainties will drive actual future costs:</a:t>
            </a:r>
          </a:p>
          <a:p>
            <a:pPr lvl="2"/>
            <a:r>
              <a:rPr lang="en-US" dirty="0" smtClean="0"/>
              <a:t>Costs will be improved as projects go through design</a:t>
            </a:r>
          </a:p>
          <a:p>
            <a:pPr lvl="2"/>
            <a:r>
              <a:rPr lang="en-US" dirty="0" smtClean="0"/>
              <a:t>Unit costs will change over time</a:t>
            </a:r>
          </a:p>
          <a:p>
            <a:pPr lvl="2"/>
            <a:r>
              <a:rPr lang="en-US" dirty="0" smtClean="0"/>
              <a:t>Potential future governance changes will likely change both available revenues and system needs</a:t>
            </a:r>
          </a:p>
          <a:p>
            <a:pPr lvl="2"/>
            <a:r>
              <a:rPr lang="en-US" dirty="0" smtClean="0"/>
              <a:t>Priorities may need to change based on regulatory and/or new policy direction </a:t>
            </a:r>
          </a:p>
          <a:p>
            <a:r>
              <a:rPr lang="en-US" dirty="0" smtClean="0"/>
              <a:t>The Strategic Plan estimates </a:t>
            </a:r>
            <a:r>
              <a:rPr lang="en-US" dirty="0"/>
              <a:t>are </a:t>
            </a:r>
            <a:r>
              <a:rPr lang="en-US" dirty="0" smtClean="0"/>
              <a:t>a </a:t>
            </a:r>
            <a:r>
              <a:rPr lang="en-US" dirty="0"/>
              <a:t>reasonable  </a:t>
            </a:r>
            <a:r>
              <a:rPr lang="en-US" dirty="0" smtClean="0"/>
              <a:t>basis to support policy-level funding discussions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13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ERK PPT them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5401</TotalTime>
  <Words>1240</Words>
  <Application>Microsoft Office PowerPoint</Application>
  <PresentationFormat>On-screen Show (4:3)</PresentationFormat>
  <Paragraphs>295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Tw Cen MT</vt:lpstr>
      <vt:lpstr>Wingdings</vt:lpstr>
      <vt:lpstr>Wingdings 2</vt:lpstr>
      <vt:lpstr>BERK PPT theme</vt:lpstr>
      <vt:lpstr>King County Bridges and Roads Task Force Roads Services Division Financial Review September 16, 2015</vt:lpstr>
      <vt:lpstr>Road Services Funding Needs</vt:lpstr>
      <vt:lpstr>BERK’s Charge</vt:lpstr>
      <vt:lpstr>2014 Strategic Plan Road Services</vt:lpstr>
      <vt:lpstr>KCDOT’s Financial Model and SPRS Need</vt:lpstr>
      <vt:lpstr>Overarching Findings</vt:lpstr>
      <vt:lpstr>Refined Estimates</vt:lpstr>
      <vt:lpstr>SPRS Need and Refined Estimates</vt:lpstr>
      <vt:lpstr>Final Conclusions</vt:lpstr>
      <vt:lpstr>Funding Scenarios</vt:lpstr>
      <vt:lpstr>Annual Funding Level Scenarios</vt:lpstr>
      <vt:lpstr>Annual Funding Level Scenarios: Minimum Funding</vt:lpstr>
      <vt:lpstr>Annual Funding Level Scenarios: Mid-level Funding</vt:lpstr>
      <vt:lpstr>Annual Funding Level Scenarios: High-level Funding</vt:lpstr>
      <vt:lpstr>Context</vt:lpstr>
      <vt:lpstr>Comparison: Inventory and Population</vt:lpstr>
      <vt:lpstr>Comparisons: Expenditures (2013$)</vt:lpstr>
      <vt:lpstr>Infrastructure Challenges Nationwide</vt:lpstr>
    </vt:vector>
  </TitlesOfParts>
  <Company>Berk &amp; Associates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CLIENT Project Title</dc:title>
  <dc:creator/>
  <cp:lastModifiedBy>Jason Hennessy</cp:lastModifiedBy>
  <cp:revision>276</cp:revision>
  <cp:lastPrinted>2015-09-17T16:36:02Z</cp:lastPrinted>
  <dcterms:created xsi:type="dcterms:W3CDTF">2015-08-11T21:55:26Z</dcterms:created>
  <dcterms:modified xsi:type="dcterms:W3CDTF">2015-09-17T16:37:47Z</dcterms:modified>
</cp:coreProperties>
</file>