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32" r:id="rId1"/>
  </p:sldMasterIdLst>
  <p:notesMasterIdLst>
    <p:notesMasterId r:id="rId13"/>
  </p:notesMasterIdLst>
  <p:handoutMasterIdLst>
    <p:handoutMasterId r:id="rId14"/>
  </p:handoutMasterIdLst>
  <p:sldIdLst>
    <p:sldId id="256" r:id="rId2"/>
    <p:sldId id="313" r:id="rId3"/>
    <p:sldId id="311" r:id="rId4"/>
    <p:sldId id="310" r:id="rId5"/>
    <p:sldId id="314" r:id="rId6"/>
    <p:sldId id="283" r:id="rId7"/>
    <p:sldId id="315" r:id="rId8"/>
    <p:sldId id="302" r:id="rId9"/>
    <p:sldId id="303" r:id="rId10"/>
    <p:sldId id="300" r:id="rId11"/>
    <p:sldId id="308" r:id="rId1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6130" autoAdjust="0"/>
  </p:normalViewPr>
  <p:slideViewPr>
    <p:cSldViewPr>
      <p:cViewPr varScale="1">
        <p:scale>
          <a:sx n="68" d="100"/>
          <a:sy n="68" d="100"/>
        </p:scale>
        <p:origin x="78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1.bin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%20Drive\2015%20Budget\ExecSummary\ChartsandGraphs\Figure%202%20-%20GF%20Property%20Tax%20Levies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owen\AppData\Local\Microsoft\Windows\Temporary%20Internet%20Files\Content.Outlook\SR70KIVR\Data(Presentation)%20(2)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</c:spPr>
          </c:dPt>
          <c:dPt>
            <c:idx val="2"/>
            <c:bubble3D val="0"/>
            <c:spPr>
              <a:solidFill>
                <a:schemeClr val="accent6">
                  <a:lumMod val="20000"/>
                  <a:lumOff val="80000"/>
                </a:schemeClr>
              </a:solidFill>
            </c:spPr>
          </c:dPt>
          <c:dPt>
            <c:idx val="4"/>
            <c:bubble3D val="0"/>
            <c:spPr>
              <a:solidFill>
                <a:srgbClr val="CC9900"/>
              </a:solidFill>
            </c:spPr>
          </c:dPt>
          <c:dPt>
            <c:idx val="6"/>
            <c:bubble3D val="0"/>
            <c:spPr>
              <a:solidFill>
                <a:srgbClr val="503E50"/>
              </a:solidFill>
            </c:spPr>
          </c:dPt>
          <c:dPt>
            <c:idx val="7"/>
            <c:bubble3D val="0"/>
            <c:spPr>
              <a:solidFill>
                <a:srgbClr val="FF9900"/>
              </a:solidFill>
            </c:spPr>
          </c:dPt>
          <c:dPt>
            <c:idx val="8"/>
            <c:bubble3D val="0"/>
            <c:spPr>
              <a:solidFill>
                <a:srgbClr val="CC6600"/>
              </a:solidFill>
            </c:spPr>
          </c:dPt>
          <c:dPt>
            <c:idx val="10"/>
            <c:bubble3D val="0"/>
            <c:spPr>
              <a:solidFill>
                <a:schemeClr val="accent6">
                  <a:lumMod val="50000"/>
                </a:schemeClr>
              </a:solidFill>
            </c:spPr>
          </c:dPt>
          <c:dPt>
            <c:idx val="12"/>
            <c:bubble3D val="0"/>
            <c:spPr>
              <a:solidFill>
                <a:srgbClr val="FFCC00"/>
              </a:solidFill>
            </c:spPr>
          </c:dPt>
          <c:dPt>
            <c:idx val="13"/>
            <c:bubble3D val="0"/>
            <c:spPr>
              <a:solidFill>
                <a:srgbClr val="503E50"/>
              </a:solidFill>
            </c:spPr>
          </c:dPt>
          <c:dPt>
            <c:idx val="14"/>
            <c:bubble3D val="0"/>
            <c:spPr>
              <a:solidFill>
                <a:schemeClr val="accent6">
                  <a:lumMod val="75000"/>
                </a:schemeClr>
              </a:solidFill>
            </c:spPr>
          </c:dPt>
          <c:dLbls>
            <c:dLbl>
              <c:idx val="0"/>
              <c:layout>
                <c:manualLayout>
                  <c:x val="3.3632285560170852E-2"/>
                  <c:y val="2.9226795752327377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3.5104022136352074E-2"/>
                  <c:y val="1.4968488220409578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1.5906149938397045E-3"/>
                  <c:y val="-1.1527181856758927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4.9823500438704274E-2"/>
                  <c:y val="-9.2197756717536054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7.7208875589414817E-3"/>
                  <c:y val="-6.9664576751190923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3.9840722125251644E-2"/>
                  <c:y val="1.9386109670422945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5.4006330707850894E-2"/>
                  <c:y val="6.5723042104766843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1.6869957227568778E-2"/>
                  <c:y val="-4.3636615907593048E-4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0"/>
              <c:layout>
                <c:manualLayout>
                  <c:x val="-2.0461427506378912E-2"/>
                  <c:y val="-2.1049763989082213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1"/>
              <c:layout>
                <c:manualLayout>
                  <c:x val="-3.1807013706620008E-2"/>
                  <c:y val="1.1383444910795843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>
                        <a:solidFill>
                          <a:srgbClr val="FF0000"/>
                        </a:solidFill>
                      </a:rPr>
                      <a:t>Road Services</a:t>
                    </a:r>
                    <a:r>
                      <a:rPr lang="en-US" dirty="0">
                        <a:solidFill>
                          <a:srgbClr val="FF0000"/>
                        </a:solidFill>
                      </a:rPr>
                      <a:t>
2.3%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2"/>
              <c:layout>
                <c:manualLayout>
                  <c:x val="-7.4947749586857203E-3"/>
                  <c:y val="-4.155306577867194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3"/>
              <c:layout>
                <c:manualLayout>
                  <c:x val="-2.3167463905324384E-2"/>
                  <c:y val="2.7718840534154798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4"/>
              <c:layout>
                <c:manualLayout>
                  <c:x val="2.9240761892226886E-3"/>
                  <c:y val="1.3906046175365804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'Pie Chart'!$D$4:$D$18</c:f>
              <c:strCache>
                <c:ptCount val="15"/>
                <c:pt idx="0">
                  <c:v>All Other</c:v>
                </c:pt>
                <c:pt idx="1">
                  <c:v>Capital</c:v>
                </c:pt>
                <c:pt idx="2">
                  <c:v>Criminal Justice</c:v>
                </c:pt>
                <c:pt idx="3">
                  <c:v>DCHS</c:v>
                </c:pt>
                <c:pt idx="4">
                  <c:v>Debt Service</c:v>
                </c:pt>
                <c:pt idx="5">
                  <c:v>DES</c:v>
                </c:pt>
                <c:pt idx="6">
                  <c:v>KCIT</c:v>
                </c:pt>
                <c:pt idx="7">
                  <c:v>Other DNRP</c:v>
                </c:pt>
                <c:pt idx="8">
                  <c:v>Other DOT</c:v>
                </c:pt>
                <c:pt idx="9">
                  <c:v>Parks</c:v>
                </c:pt>
                <c:pt idx="10">
                  <c:v>Public Health</c:v>
                </c:pt>
                <c:pt idx="11">
                  <c:v>Roads</c:v>
                </c:pt>
                <c:pt idx="12">
                  <c:v>Solid Waste</c:v>
                </c:pt>
                <c:pt idx="13">
                  <c:v>Transit</c:v>
                </c:pt>
                <c:pt idx="14">
                  <c:v>WTD</c:v>
                </c:pt>
              </c:strCache>
            </c:strRef>
          </c:cat>
          <c:val>
            <c:numRef>
              <c:f>'Pie Chart'!$E$4:$E$18</c:f>
              <c:numCache>
                <c:formatCode>_("$"* #,##0_);_("$"* \(#,##0\);_("$"* "-"??_);_(@_)</c:formatCode>
                <c:ptCount val="15"/>
                <c:pt idx="0">
                  <c:v>436938626.91987967</c:v>
                </c:pt>
                <c:pt idx="1">
                  <c:v>1135255036</c:v>
                </c:pt>
                <c:pt idx="2">
                  <c:v>1083095410.1586556</c:v>
                </c:pt>
                <c:pt idx="3">
                  <c:v>824851502.70069313</c:v>
                </c:pt>
                <c:pt idx="4">
                  <c:v>808106830.58320022</c:v>
                </c:pt>
                <c:pt idx="5">
                  <c:v>987074199.76392603</c:v>
                </c:pt>
                <c:pt idx="6">
                  <c:v>206084601.29788446</c:v>
                </c:pt>
                <c:pt idx="7">
                  <c:v>273744447.49300236</c:v>
                </c:pt>
                <c:pt idx="8">
                  <c:v>108610259.96240678</c:v>
                </c:pt>
                <c:pt idx="9">
                  <c:v>213837359.65839696</c:v>
                </c:pt>
                <c:pt idx="10">
                  <c:v>638343227.69552362</c:v>
                </c:pt>
                <c:pt idx="11">
                  <c:v>209333514.83185762</c:v>
                </c:pt>
                <c:pt idx="12">
                  <c:v>220015694.32513314</c:v>
                </c:pt>
                <c:pt idx="13">
                  <c:v>1738523913.84008</c:v>
                </c:pt>
                <c:pt idx="14">
                  <c:v>276483092.99950325</c:v>
                </c:pt>
              </c:numCache>
            </c:numRef>
          </c:val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1"/>
    </mc:Choice>
    <mc:Fallback>
      <c:style val="11"/>
    </mc:Fallback>
  </mc:AlternateContent>
  <c:chart>
    <c:autoTitleDeleted val="0"/>
    <c:plotArea>
      <c:layout/>
      <c:pieChart>
        <c:varyColors val="1"/>
        <c:ser>
          <c:idx val="1"/>
          <c:order val="0"/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Pt>
            <c:idx val="3"/>
            <c:bubble3D val="0"/>
          </c:dPt>
          <c:dPt>
            <c:idx val="4"/>
            <c:bubble3D val="0"/>
          </c:dPt>
          <c:dPt>
            <c:idx val="5"/>
            <c:bubble3D val="0"/>
          </c:dPt>
          <c:dPt>
            <c:idx val="6"/>
            <c:bubble3D val="0"/>
          </c:dPt>
          <c:dLbls>
            <c:dLbl>
              <c:idx val="0"/>
              <c:layout>
                <c:manualLayout>
                  <c:x val="-0.17845885411798632"/>
                  <c:y val="-0.2177168676700229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6.9942792932014552E-2"/>
                  <c:y val="0.1330513749072505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7.8302533357385143E-2"/>
                  <c:y val="7.3080833250274091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0.10741663957019451"/>
                  <c:y val="2.5011683666124055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8.8790447947772771E-2"/>
                  <c:y val="-1.5821123625369641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0.10845501851560356"/>
                  <c:y val="4.3432229199198294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-2.8067110014741246E-2"/>
                  <c:y val="2.1097046413502156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'GF Expenditure Chart'!$B$3:$B$9</c:f>
              <c:strCache>
                <c:ptCount val="7"/>
                <c:pt idx="0">
                  <c:v>Justice and Safety</c:v>
                </c:pt>
                <c:pt idx="1">
                  <c:v>Physical Environment</c:v>
                </c:pt>
                <c:pt idx="2">
                  <c:v>Debt Service</c:v>
                </c:pt>
                <c:pt idx="3">
                  <c:v>Elections</c:v>
                </c:pt>
                <c:pt idx="4">
                  <c:v>Assessments</c:v>
                </c:pt>
                <c:pt idx="5">
                  <c:v>General Government</c:v>
                </c:pt>
                <c:pt idx="6">
                  <c:v>Health and Human Services</c:v>
                </c:pt>
              </c:strCache>
            </c:strRef>
          </c:cat>
          <c:val>
            <c:numRef>
              <c:f>'GF Expenditure Chart'!$C$3:$C$9</c:f>
              <c:numCache>
                <c:formatCode>_("$"* #,##0_);_("$"* \(#,##0\);_("$"* "-"??_);_(@_)</c:formatCode>
                <c:ptCount val="7"/>
                <c:pt idx="0">
                  <c:v>734016008.92178106</c:v>
                </c:pt>
                <c:pt idx="1">
                  <c:v>6483465.0181888007</c:v>
                </c:pt>
                <c:pt idx="2">
                  <c:v>45400000</c:v>
                </c:pt>
                <c:pt idx="3">
                  <c:v>15034614.555192007</c:v>
                </c:pt>
                <c:pt idx="4">
                  <c:v>50351865</c:v>
                </c:pt>
                <c:pt idx="5">
                  <c:v>63908126</c:v>
                </c:pt>
                <c:pt idx="6">
                  <c:v>74020571.775375456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zero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0"/>
    <c:plotArea>
      <c:layout/>
      <c:pieChart>
        <c:varyColors val="1"/>
        <c:ser>
          <c:idx val="1"/>
          <c:order val="0"/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Pt>
            <c:idx val="3"/>
            <c:bubble3D val="0"/>
          </c:dPt>
          <c:dPt>
            <c:idx val="4"/>
            <c:bubble3D val="0"/>
          </c:dPt>
          <c:dPt>
            <c:idx val="5"/>
            <c:bubble3D val="0"/>
          </c:dPt>
          <c:dPt>
            <c:idx val="6"/>
            <c:bubble3D val="0"/>
          </c:dPt>
          <c:dLbls>
            <c:dLbl>
              <c:idx val="0"/>
              <c:layout>
                <c:manualLayout>
                  <c:x val="-0.17413774667055507"/>
                  <c:y val="7.0070415206909709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4.1297632934772045E-2"/>
                  <c:y val="-0.1660679639714639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0.14953110972133174"/>
                  <c:y val="-7.9274442921355479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1.2513704795318652E-2"/>
                  <c:y val="3.2349772067965243E-2"/>
                </c:manualLayout>
              </c:layout>
              <c:tx>
                <c:rich>
                  <a:bodyPr/>
                  <a:lstStyle/>
                  <a:p>
                    <a:r>
                      <a:rPr lang="en-US" sz="1400" b="0" dirty="0"/>
                      <a:t>I</a:t>
                    </a:r>
                    <a:r>
                      <a:rPr lang="en-US" sz="1400" b="0" dirty="0" smtClean="0"/>
                      <a:t>ntergovernmental</a:t>
                    </a:r>
                    <a:r>
                      <a:rPr lang="en-US" sz="1400" dirty="0" smtClean="0"/>
                      <a:t> </a:t>
                    </a:r>
                    <a:r>
                      <a:rPr lang="en-US" sz="1400" dirty="0"/>
                      <a:t>Payments
12%</a:t>
                    </a:r>
                    <a:endParaRPr lang="en-US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5.346915230837674E-2"/>
                  <c:y val="3.7991435281116238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'GF Revenue Chart'!$B$3:$B$9</c:f>
              <c:strCache>
                <c:ptCount val="7"/>
                <c:pt idx="0">
                  <c:v>Property Tax</c:v>
                </c:pt>
                <c:pt idx="1">
                  <c:v>Charges For Services</c:v>
                </c:pt>
                <c:pt idx="2">
                  <c:v>Sales Tax</c:v>
                </c:pt>
                <c:pt idx="3">
                  <c:v>Intergovernmental Payments</c:v>
                </c:pt>
                <c:pt idx="4">
                  <c:v>Other Taxes</c:v>
                </c:pt>
                <c:pt idx="5">
                  <c:v>Miscellaneous Revenue</c:v>
                </c:pt>
                <c:pt idx="6">
                  <c:v>Federal and State Revenue</c:v>
                </c:pt>
              </c:strCache>
            </c:strRef>
          </c:cat>
          <c:val>
            <c:numRef>
              <c:f>'GF Revenue Chart'!$C$3:$C$9</c:f>
              <c:numCache>
                <c:formatCode>_("$"* #,##0_);_("$"* \(#,##0\);_("$"* "-"??_);_(@_)</c:formatCode>
                <c:ptCount val="7"/>
                <c:pt idx="0">
                  <c:v>644513229</c:v>
                </c:pt>
                <c:pt idx="1">
                  <c:v>277768188</c:v>
                </c:pt>
                <c:pt idx="2">
                  <c:v>226866909</c:v>
                </c:pt>
                <c:pt idx="3">
                  <c:v>178804757.00000003</c:v>
                </c:pt>
                <c:pt idx="4">
                  <c:v>68990743</c:v>
                </c:pt>
                <c:pt idx="5">
                  <c:v>47094270</c:v>
                </c:pt>
                <c:pt idx="6">
                  <c:v>42778214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zero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3"/>
    </mc:Choice>
    <mc:Fallback>
      <c:style val="13"/>
    </mc:Fallback>
  </mc:AlternateContent>
  <c:chart>
    <c:autoTitleDeleted val="0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plotVisOnly val="1"/>
    <c:dispBlanksAs val="zero"/>
    <c:showDLblsOverMax val="0"/>
  </c:chart>
  <c:spPr>
    <a:ln>
      <a:noFill/>
    </a:ln>
  </c:sp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0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1"/>
    </mc:Choice>
    <mc:Fallback>
      <c:style val="11"/>
    </mc:Fallback>
  </mc:AlternateContent>
  <c:chart>
    <c:autoTitleDeleted val="0"/>
    <c:plotArea>
      <c:layout/>
      <c:pieChart>
        <c:varyColors val="1"/>
        <c:ser>
          <c:idx val="1"/>
          <c:order val="0"/>
          <c:dLbls>
            <c:dLbl>
              <c:idx val="0"/>
              <c:layout>
                <c:manualLayout>
                  <c:x val="7.3148285591330728E-2"/>
                  <c:y val="-2.4204682189525237E-2"/>
                </c:manualLayout>
              </c:layout>
              <c:tx>
                <c:rich>
                  <a:bodyPr/>
                  <a:lstStyle/>
                  <a:p>
                    <a:pPr>
                      <a:defRPr sz="1600"/>
                    </a:pPr>
                    <a:r>
                      <a:rPr lang="en-US" sz="1600"/>
                      <a:t>Property Tax
77.8%</a:t>
                    </a:r>
                  </a:p>
                </c:rich>
              </c:tx>
              <c:spPr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3.4395866984583544E-2"/>
                  <c:y val="3.4649328351382354E-2"/>
                </c:manualLayout>
              </c:layout>
              <c:tx>
                <c:rich>
                  <a:bodyPr/>
                  <a:lstStyle/>
                  <a:p>
                    <a:r>
                      <a:rPr lang="en-US" sz="1600"/>
                      <a:t>Gas Tax
11.4%</a:t>
                    </a:r>
                    <a:endParaRPr lang="en-US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0.14119840227619349"/>
                  <c:y val="6.4343163538873996E-2"/>
                </c:manualLayout>
              </c:layout>
              <c:tx>
                <c:rich>
                  <a:bodyPr/>
                  <a:lstStyle/>
                  <a:p>
                    <a:r>
                      <a:rPr lang="en-US" sz="1600"/>
                      <a:t>Reimbursable
6.1%</a:t>
                    </a:r>
                    <a:endParaRPr lang="en-US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7.4682343476064311E-2"/>
                  <c:y val="1.7816807751577817E-4"/>
                </c:manualLayout>
              </c:layout>
              <c:tx>
                <c:rich>
                  <a:bodyPr/>
                  <a:lstStyle/>
                  <a:p>
                    <a:r>
                      <a:rPr lang="en-US" sz="1600" b="0" dirty="0"/>
                      <a:t>Other</a:t>
                    </a:r>
                    <a:r>
                      <a:rPr lang="en-US" sz="1600" dirty="0"/>
                      <a:t>
3.8%</a:t>
                    </a:r>
                    <a:endParaRPr lang="en-US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0.11292321748736724"/>
                  <c:y val="9.8621216651716016E-3"/>
                </c:manualLayout>
              </c:layout>
              <c:tx>
                <c:rich>
                  <a:bodyPr/>
                  <a:lstStyle/>
                  <a:p>
                    <a:r>
                      <a:rPr lang="en-US" sz="1600"/>
                      <a:t>Grants
1.0%</a:t>
                    </a:r>
                    <a:endParaRPr lang="en-US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'GF Revenue Chart'!$B$3:$B$7</c:f>
              <c:strCache>
                <c:ptCount val="5"/>
                <c:pt idx="0">
                  <c:v>Property Tax</c:v>
                </c:pt>
                <c:pt idx="1">
                  <c:v>Gas Tax</c:v>
                </c:pt>
                <c:pt idx="2">
                  <c:v>Reimbursable</c:v>
                </c:pt>
                <c:pt idx="3">
                  <c:v>Other</c:v>
                </c:pt>
                <c:pt idx="4">
                  <c:v>Grants</c:v>
                </c:pt>
              </c:strCache>
            </c:strRef>
          </c:cat>
          <c:val>
            <c:numRef>
              <c:f>'GF Revenue Chart'!$C$3:$C$7</c:f>
              <c:numCache>
                <c:formatCode>_("$"* #,##0_);_("$"* \(#,##0\);_("$"* "-"??_);_(@_)</c:formatCode>
                <c:ptCount val="5"/>
                <c:pt idx="0">
                  <c:v>158317525</c:v>
                </c:pt>
                <c:pt idx="1">
                  <c:v>23124562</c:v>
                </c:pt>
                <c:pt idx="2">
                  <c:v>12386624</c:v>
                </c:pt>
                <c:pt idx="3">
                  <c:v>7719042</c:v>
                </c:pt>
                <c:pt idx="4">
                  <c:v>2000000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marker>
            <c:symbol val="none"/>
          </c:marker>
          <c:dLbls>
            <c:dLbl>
              <c:idx val="0"/>
              <c:layout>
                <c:manualLayout>
                  <c:x val="-2.6234567901234605E-2"/>
                  <c:y val="-2.93685756240822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5.5555555555555469E-2"/>
                  <c:y val="-5.87371512481644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9"/>
              <c:layout>
                <c:manualLayout>
                  <c:x val="-6.0185185185185147E-2"/>
                  <c:y val="4.69897209985316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1"/>
              <c:layout>
                <c:manualLayout>
                  <c:x val="-4.6296296296296377E-2"/>
                  <c:y val="-4.40528634361234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2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3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4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5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6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7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8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9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20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21"/>
              <c:layout>
                <c:manualLayout>
                  <c:x val="-1.0802469135802491E-2"/>
                  <c:y val="5.286343612334819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Sheet1!$A$2:$A$23</c:f>
              <c:numCache>
                <c:formatCode>General</c:formatCode>
                <c:ptCount val="22"/>
                <c:pt idx="0">
                  <c:v>1991</c:v>
                </c:pt>
                <c:pt idx="1">
                  <c:v>1992</c:v>
                </c:pt>
                <c:pt idx="2">
                  <c:v>1993</c:v>
                </c:pt>
                <c:pt idx="3">
                  <c:v>1994</c:v>
                </c:pt>
                <c:pt idx="4">
                  <c:v>1995</c:v>
                </c:pt>
                <c:pt idx="5">
                  <c:v>1996</c:v>
                </c:pt>
                <c:pt idx="6">
                  <c:v>1997</c:v>
                </c:pt>
                <c:pt idx="7">
                  <c:v>1998</c:v>
                </c:pt>
                <c:pt idx="8">
                  <c:v>1999</c:v>
                </c:pt>
                <c:pt idx="9">
                  <c:v>2000</c:v>
                </c:pt>
                <c:pt idx="10">
                  <c:v>2001</c:v>
                </c:pt>
                <c:pt idx="11">
                  <c:v>2002</c:v>
                </c:pt>
                <c:pt idx="12">
                  <c:v>2003</c:v>
                </c:pt>
                <c:pt idx="13">
                  <c:v>2004</c:v>
                </c:pt>
                <c:pt idx="14">
                  <c:v>2005</c:v>
                </c:pt>
                <c:pt idx="15">
                  <c:v>2006</c:v>
                </c:pt>
                <c:pt idx="16">
                  <c:v>2007</c:v>
                </c:pt>
                <c:pt idx="17">
                  <c:v>2008</c:v>
                </c:pt>
                <c:pt idx="18">
                  <c:v>2009</c:v>
                </c:pt>
                <c:pt idx="19">
                  <c:v>2010</c:v>
                </c:pt>
                <c:pt idx="20">
                  <c:v>2011</c:v>
                </c:pt>
                <c:pt idx="21">
                  <c:v>2012</c:v>
                </c:pt>
              </c:numCache>
            </c:numRef>
          </c:cat>
          <c:val>
            <c:numRef>
              <c:f>Sheet1!$B$2:$B$23</c:f>
              <c:numCache>
                <c:formatCode>"$"#,##0.00</c:formatCode>
                <c:ptCount val="22"/>
                <c:pt idx="0">
                  <c:v>3.92</c:v>
                </c:pt>
                <c:pt idx="1">
                  <c:v>3.88</c:v>
                </c:pt>
                <c:pt idx="2">
                  <c:v>3.94</c:v>
                </c:pt>
                <c:pt idx="3">
                  <c:v>3.94</c:v>
                </c:pt>
                <c:pt idx="4">
                  <c:v>3.9499999999999997</c:v>
                </c:pt>
                <c:pt idx="5">
                  <c:v>3.84</c:v>
                </c:pt>
                <c:pt idx="6">
                  <c:v>3.66</c:v>
                </c:pt>
                <c:pt idx="7">
                  <c:v>3.5</c:v>
                </c:pt>
                <c:pt idx="8">
                  <c:v>3.3299999999999987</c:v>
                </c:pt>
                <c:pt idx="9">
                  <c:v>3.25</c:v>
                </c:pt>
                <c:pt idx="10">
                  <c:v>3.3899999999999997</c:v>
                </c:pt>
                <c:pt idx="11">
                  <c:v>3.53</c:v>
                </c:pt>
                <c:pt idx="12">
                  <c:v>3.51</c:v>
                </c:pt>
                <c:pt idx="13">
                  <c:v>3.32</c:v>
                </c:pt>
                <c:pt idx="14">
                  <c:v>3.5</c:v>
                </c:pt>
                <c:pt idx="15">
                  <c:v>3.3099999999999987</c:v>
                </c:pt>
                <c:pt idx="16">
                  <c:v>3.2600000000000002</c:v>
                </c:pt>
                <c:pt idx="17">
                  <c:v>3.23</c:v>
                </c:pt>
                <c:pt idx="18">
                  <c:v>3.4</c:v>
                </c:pt>
                <c:pt idx="19">
                  <c:v>3.3699999999999997</c:v>
                </c:pt>
                <c:pt idx="20">
                  <c:v>3.23</c:v>
                </c:pt>
                <c:pt idx="21">
                  <c:v>3.09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79315896"/>
        <c:axId val="179316288"/>
      </c:lineChart>
      <c:catAx>
        <c:axId val="1793158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79316288"/>
        <c:crosses val="autoZero"/>
        <c:auto val="1"/>
        <c:lblAlgn val="ctr"/>
        <c:lblOffset val="100"/>
        <c:noMultiLvlLbl val="0"/>
      </c:catAx>
      <c:valAx>
        <c:axId val="179316288"/>
        <c:scaling>
          <c:orientation val="minMax"/>
        </c:scaling>
        <c:delete val="0"/>
        <c:axPos val="l"/>
        <c:majorGridlines/>
        <c:numFmt formatCode="&quot;$&quot;#,##0.00" sourceLinked="1"/>
        <c:majorTickMark val="out"/>
        <c:minorTickMark val="none"/>
        <c:tickLblPos val="nextTo"/>
        <c:crossAx val="17931589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3"/>
          <c:order val="0"/>
          <c:tx>
            <c:v>Base County Levy</c:v>
          </c:tx>
          <c:invertIfNegative val="0"/>
          <c:cat>
            <c:strRef>
              <c:f>Calcs!$A$38:$A$100</c:f>
              <c:strCache>
                <c:ptCount val="62"/>
                <c:pt idx="0">
                  <c:v> </c:v>
                </c:pt>
                <c:pt idx="1">
                  <c:v>2001</c:v>
                </c:pt>
                <c:pt idx="4">
                  <c:v> </c:v>
                </c:pt>
                <c:pt idx="5">
                  <c:v>2002</c:v>
                </c:pt>
                <c:pt idx="9">
                  <c:v>2003</c:v>
                </c:pt>
                <c:pt idx="13">
                  <c:v>2004</c:v>
                </c:pt>
                <c:pt idx="17">
                  <c:v>2005</c:v>
                </c:pt>
                <c:pt idx="21">
                  <c:v>2006</c:v>
                </c:pt>
                <c:pt idx="25">
                  <c:v>2007</c:v>
                </c:pt>
                <c:pt idx="29">
                  <c:v>2008</c:v>
                </c:pt>
                <c:pt idx="33">
                  <c:v>2009</c:v>
                </c:pt>
                <c:pt idx="37">
                  <c:v>2010</c:v>
                </c:pt>
                <c:pt idx="41">
                  <c:v>2011</c:v>
                </c:pt>
                <c:pt idx="45">
                  <c:v>2012</c:v>
                </c:pt>
                <c:pt idx="49">
                  <c:v>2013</c:v>
                </c:pt>
                <c:pt idx="53">
                  <c:v>2014</c:v>
                </c:pt>
                <c:pt idx="57">
                  <c:v>2015</c:v>
                </c:pt>
                <c:pt idx="61">
                  <c:v>2016</c:v>
                </c:pt>
              </c:strCache>
            </c:strRef>
          </c:cat>
          <c:val>
            <c:numRef>
              <c:f>Calcs!$D$38:$D$100</c:f>
              <c:numCache>
                <c:formatCode>General</c:formatCode>
                <c:ptCount val="63"/>
                <c:pt idx="0" formatCode="&quot;$&quot;#,##0">
                  <c:v>231588999.42974111</c:v>
                </c:pt>
                <c:pt idx="4" formatCode="&quot;$&quot;#,##0">
                  <c:v>240248887</c:v>
                </c:pt>
                <c:pt idx="8" formatCode="&quot;$&quot;#,##0">
                  <c:v>247666066.72029141</c:v>
                </c:pt>
                <c:pt idx="12" formatCode="&quot;$&quot;#,##0">
                  <c:v>254391883.77307385</c:v>
                </c:pt>
                <c:pt idx="16" formatCode="&quot;$&quot;#,##0">
                  <c:v>262474676.71130037</c:v>
                </c:pt>
                <c:pt idx="20" formatCode="&quot;$&quot;#,##0">
                  <c:v>269877143.17004859</c:v>
                </c:pt>
                <c:pt idx="24" formatCode="&quot;$&quot;#,##0">
                  <c:v>279817823.84232622</c:v>
                </c:pt>
                <c:pt idx="28" formatCode="&quot;$&quot;#,##0">
                  <c:v>288055678.04660749</c:v>
                </c:pt>
                <c:pt idx="32" formatCode="&quot;$&quot;#,##0">
                  <c:v>298208345.25425535</c:v>
                </c:pt>
                <c:pt idx="36" formatCode="&quot;$&quot;#,##0">
                  <c:v>304566460.26776326</c:v>
                </c:pt>
                <c:pt idx="40" formatCode="&quot;$&quot;#,##0">
                  <c:v>311075420</c:v>
                </c:pt>
                <c:pt idx="44" formatCode="&quot;$&quot;#,##0">
                  <c:v>318696477</c:v>
                </c:pt>
                <c:pt idx="48" formatCode="&quot;$&quot;#,##0">
                  <c:v>321780452</c:v>
                </c:pt>
                <c:pt idx="52" formatCode="&quot;$&quot;#,##0">
                  <c:v>329112890</c:v>
                </c:pt>
                <c:pt idx="56" formatCode="&quot;$&quot;#,##0">
                  <c:v>336140213.29482085</c:v>
                </c:pt>
                <c:pt idx="60" formatCode="#,##0">
                  <c:v>343598761.92313403</c:v>
                </c:pt>
              </c:numCache>
            </c:numRef>
          </c:val>
        </c:ser>
        <c:ser>
          <c:idx val="7"/>
          <c:order val="1"/>
          <c:tx>
            <c:v>Vets/HS Levy</c:v>
          </c:tx>
          <c:spPr>
            <a:ln>
              <a:solidFill>
                <a:srgbClr val="000000"/>
              </a:solidFill>
            </a:ln>
          </c:spPr>
          <c:invertIfNegative val="0"/>
          <c:cat>
            <c:strRef>
              <c:f>Calcs!$A$38:$A$100</c:f>
              <c:strCache>
                <c:ptCount val="62"/>
                <c:pt idx="0">
                  <c:v> </c:v>
                </c:pt>
                <c:pt idx="1">
                  <c:v>2001</c:v>
                </c:pt>
                <c:pt idx="4">
                  <c:v> </c:v>
                </c:pt>
                <c:pt idx="5">
                  <c:v>2002</c:v>
                </c:pt>
                <c:pt idx="9">
                  <c:v>2003</c:v>
                </c:pt>
                <c:pt idx="13">
                  <c:v>2004</c:v>
                </c:pt>
                <c:pt idx="17">
                  <c:v>2005</c:v>
                </c:pt>
                <c:pt idx="21">
                  <c:v>2006</c:v>
                </c:pt>
                <c:pt idx="25">
                  <c:v>2007</c:v>
                </c:pt>
                <c:pt idx="29">
                  <c:v>2008</c:v>
                </c:pt>
                <c:pt idx="33">
                  <c:v>2009</c:v>
                </c:pt>
                <c:pt idx="37">
                  <c:v>2010</c:v>
                </c:pt>
                <c:pt idx="41">
                  <c:v>2011</c:v>
                </c:pt>
                <c:pt idx="45">
                  <c:v>2012</c:v>
                </c:pt>
                <c:pt idx="49">
                  <c:v>2013</c:v>
                </c:pt>
                <c:pt idx="53">
                  <c:v>2014</c:v>
                </c:pt>
                <c:pt idx="57">
                  <c:v>2015</c:v>
                </c:pt>
                <c:pt idx="61">
                  <c:v>2016</c:v>
                </c:pt>
              </c:strCache>
            </c:strRef>
          </c:cat>
          <c:val>
            <c:numRef>
              <c:f>Calcs!$I$38:$I$100</c:f>
              <c:numCache>
                <c:formatCode>General</c:formatCode>
                <c:ptCount val="63"/>
                <c:pt idx="4" formatCode="&quot;$&quot;#,##0">
                  <c:v>0</c:v>
                </c:pt>
                <c:pt idx="8" formatCode="&quot;$&quot;#,##0">
                  <c:v>0</c:v>
                </c:pt>
                <c:pt idx="12" formatCode="&quot;$&quot;#,##0">
                  <c:v>0</c:v>
                </c:pt>
                <c:pt idx="16" formatCode="&quot;$&quot;#,##0">
                  <c:v>0</c:v>
                </c:pt>
                <c:pt idx="20" formatCode="&quot;$&quot;#,##0">
                  <c:v>13528554.483400002</c:v>
                </c:pt>
                <c:pt idx="24" formatCode="&quot;$&quot;#,##0">
                  <c:v>13961360.254134003</c:v>
                </c:pt>
                <c:pt idx="28" formatCode="&quot;$&quot;#,##0">
                  <c:v>14448408.113144929</c:v>
                </c:pt>
                <c:pt idx="32" formatCode="&quot;$&quot;#,##0">
                  <c:v>14936570.145171203</c:v>
                </c:pt>
                <c:pt idx="36" formatCode="&quot;$&quot;#,##0">
                  <c:v>15286072.973567503</c:v>
                </c:pt>
                <c:pt idx="40" formatCode="&quot;$&quot;#,##0">
                  <c:v>15469686</c:v>
                </c:pt>
                <c:pt idx="44" formatCode="&quot;$&quot;#,##0">
                  <c:v>15882255</c:v>
                </c:pt>
                <c:pt idx="48" formatCode="&quot;$&quot;#,##0">
                  <c:v>16409992</c:v>
                </c:pt>
                <c:pt idx="52" formatCode="&quot;$&quot;#,##0">
                  <c:v>16774932</c:v>
                </c:pt>
                <c:pt idx="56" formatCode="#,##0">
                  <c:v>17384043.618607335</c:v>
                </c:pt>
                <c:pt idx="60" formatCode="#,##0">
                  <c:v>17975256.9074842</c:v>
                </c:pt>
              </c:numCache>
            </c:numRef>
          </c:val>
        </c:ser>
        <c:ser>
          <c:idx val="8"/>
          <c:order val="2"/>
          <c:tx>
            <c:strRef>
              <c:f>Calcs!$H$36</c:f>
              <c:strCache>
                <c:ptCount val="1"/>
                <c:pt idx="0">
                  <c:v>Parks Levy</c:v>
                </c:pt>
              </c:strCache>
            </c:strRef>
          </c:tx>
          <c:spPr>
            <a:solidFill>
              <a:srgbClr val="D7431F"/>
            </a:solidFill>
            <a:ln>
              <a:solidFill>
                <a:schemeClr val="tx1"/>
              </a:solidFill>
            </a:ln>
          </c:spPr>
          <c:invertIfNegative val="0"/>
          <c:cat>
            <c:strRef>
              <c:f>Calcs!$A$38:$A$100</c:f>
              <c:strCache>
                <c:ptCount val="62"/>
                <c:pt idx="0">
                  <c:v> </c:v>
                </c:pt>
                <c:pt idx="1">
                  <c:v>2001</c:v>
                </c:pt>
                <c:pt idx="4">
                  <c:v> </c:v>
                </c:pt>
                <c:pt idx="5">
                  <c:v>2002</c:v>
                </c:pt>
                <c:pt idx="9">
                  <c:v>2003</c:v>
                </c:pt>
                <c:pt idx="13">
                  <c:v>2004</c:v>
                </c:pt>
                <c:pt idx="17">
                  <c:v>2005</c:v>
                </c:pt>
                <c:pt idx="21">
                  <c:v>2006</c:v>
                </c:pt>
                <c:pt idx="25">
                  <c:v>2007</c:v>
                </c:pt>
                <c:pt idx="29">
                  <c:v>2008</c:v>
                </c:pt>
                <c:pt idx="33">
                  <c:v>2009</c:v>
                </c:pt>
                <c:pt idx="37">
                  <c:v>2010</c:v>
                </c:pt>
                <c:pt idx="41">
                  <c:v>2011</c:v>
                </c:pt>
                <c:pt idx="45">
                  <c:v>2012</c:v>
                </c:pt>
                <c:pt idx="49">
                  <c:v>2013</c:v>
                </c:pt>
                <c:pt idx="53">
                  <c:v>2014</c:v>
                </c:pt>
                <c:pt idx="57">
                  <c:v>2015</c:v>
                </c:pt>
                <c:pt idx="61">
                  <c:v>2016</c:v>
                </c:pt>
              </c:strCache>
            </c:strRef>
          </c:cat>
          <c:val>
            <c:numRef>
              <c:f>Calcs!$H$38:$H$100</c:f>
              <c:numCache>
                <c:formatCode>General</c:formatCode>
                <c:ptCount val="63"/>
                <c:pt idx="4" formatCode="&quot;$&quot;#,##0">
                  <c:v>0</c:v>
                </c:pt>
                <c:pt idx="8" formatCode="&quot;$&quot;#,##0">
                  <c:v>0</c:v>
                </c:pt>
                <c:pt idx="12" formatCode="&quot;$&quot;#,##0">
                  <c:v>11555878.466727002</c:v>
                </c:pt>
                <c:pt idx="16" formatCode="&quot;$&quot;#,##0">
                  <c:v>11910201.982578272</c:v>
                </c:pt>
                <c:pt idx="20" formatCode="&quot;$&quot;#,##0">
                  <c:v>12269715.808442855</c:v>
                </c:pt>
                <c:pt idx="24" formatCode="&quot;$&quot;#,##0">
                  <c:v>12662263.811418584</c:v>
                </c:pt>
                <c:pt idx="28" formatCode="&quot;$&quot;#,##0">
                  <c:v>34099543.957699999</c:v>
                </c:pt>
                <c:pt idx="32" formatCode="&quot;$&quot;#,##0">
                  <c:v>36758192.370628156</c:v>
                </c:pt>
                <c:pt idx="36" formatCode="&quot;$&quot;#,##0">
                  <c:v>37111190</c:v>
                </c:pt>
                <c:pt idx="40" formatCode="&quot;$&quot;#,##0">
                  <c:v>38260504</c:v>
                </c:pt>
                <c:pt idx="44" formatCode="&quot;$&quot;#,##0">
                  <c:v>40076386</c:v>
                </c:pt>
                <c:pt idx="48" formatCode="&quot;$&quot;#,##0">
                  <c:v>41283924</c:v>
                </c:pt>
                <c:pt idx="52" formatCode="&quot;$&quot;#,##0">
                  <c:v>63633007.528015099</c:v>
                </c:pt>
                <c:pt idx="56" formatCode="&quot;$&quot;#,##0">
                  <c:v>65889893.947407097</c:v>
                </c:pt>
                <c:pt idx="60" formatCode="&quot;$&quot;#,##0">
                  <c:v>68130794.778290913</c:v>
                </c:pt>
              </c:numCache>
            </c:numRef>
          </c:val>
        </c:ser>
        <c:ser>
          <c:idx val="5"/>
          <c:order val="3"/>
          <c:tx>
            <c:v>New Parks Levy</c:v>
          </c:tx>
          <c:spPr>
            <a:solidFill>
              <a:srgbClr val="D7431F"/>
            </a:solidFill>
            <a:ln>
              <a:solidFill>
                <a:prstClr val="black"/>
              </a:solidFill>
            </a:ln>
          </c:spPr>
          <c:invertIfNegative val="0"/>
          <c:cat>
            <c:strRef>
              <c:f>Calcs!$A$38:$A$100</c:f>
              <c:strCache>
                <c:ptCount val="62"/>
                <c:pt idx="0">
                  <c:v> </c:v>
                </c:pt>
                <c:pt idx="1">
                  <c:v>2001</c:v>
                </c:pt>
                <c:pt idx="4">
                  <c:v> </c:v>
                </c:pt>
                <c:pt idx="5">
                  <c:v>2002</c:v>
                </c:pt>
                <c:pt idx="9">
                  <c:v>2003</c:v>
                </c:pt>
                <c:pt idx="13">
                  <c:v>2004</c:v>
                </c:pt>
                <c:pt idx="17">
                  <c:v>2005</c:v>
                </c:pt>
                <c:pt idx="21">
                  <c:v>2006</c:v>
                </c:pt>
                <c:pt idx="25">
                  <c:v>2007</c:v>
                </c:pt>
                <c:pt idx="29">
                  <c:v>2008</c:v>
                </c:pt>
                <c:pt idx="33">
                  <c:v>2009</c:v>
                </c:pt>
                <c:pt idx="37">
                  <c:v>2010</c:v>
                </c:pt>
                <c:pt idx="41">
                  <c:v>2011</c:v>
                </c:pt>
                <c:pt idx="45">
                  <c:v>2012</c:v>
                </c:pt>
                <c:pt idx="49">
                  <c:v>2013</c:v>
                </c:pt>
                <c:pt idx="53">
                  <c:v>2014</c:v>
                </c:pt>
                <c:pt idx="57">
                  <c:v>2015</c:v>
                </c:pt>
                <c:pt idx="61">
                  <c:v>2016</c:v>
                </c:pt>
              </c:strCache>
            </c:strRef>
          </c:cat>
          <c:val>
            <c:numLit>
              <c:formatCode>General</c:formatCode>
              <c:ptCount val="1"/>
              <c:pt idx="0">
                <c:v>0</c:v>
              </c:pt>
            </c:numLit>
          </c:val>
        </c:ser>
        <c:ser>
          <c:idx val="2"/>
          <c:order val="4"/>
          <c:tx>
            <c:v>Inflation + Pop. Growth</c:v>
          </c:tx>
          <c:invertIfNegative val="0"/>
          <c:cat>
            <c:strRef>
              <c:f>Calcs!$A$38:$A$100</c:f>
              <c:strCache>
                <c:ptCount val="62"/>
                <c:pt idx="0">
                  <c:v> </c:v>
                </c:pt>
                <c:pt idx="1">
                  <c:v>2001</c:v>
                </c:pt>
                <c:pt idx="4">
                  <c:v> </c:v>
                </c:pt>
                <c:pt idx="5">
                  <c:v>2002</c:v>
                </c:pt>
                <c:pt idx="9">
                  <c:v>2003</c:v>
                </c:pt>
                <c:pt idx="13">
                  <c:v>2004</c:v>
                </c:pt>
                <c:pt idx="17">
                  <c:v>2005</c:v>
                </c:pt>
                <c:pt idx="21">
                  <c:v>2006</c:v>
                </c:pt>
                <c:pt idx="25">
                  <c:v>2007</c:v>
                </c:pt>
                <c:pt idx="29">
                  <c:v>2008</c:v>
                </c:pt>
                <c:pt idx="33">
                  <c:v>2009</c:v>
                </c:pt>
                <c:pt idx="37">
                  <c:v>2010</c:v>
                </c:pt>
                <c:pt idx="41">
                  <c:v>2011</c:v>
                </c:pt>
                <c:pt idx="45">
                  <c:v>2012</c:v>
                </c:pt>
                <c:pt idx="49">
                  <c:v>2013</c:v>
                </c:pt>
                <c:pt idx="53">
                  <c:v>2014</c:v>
                </c:pt>
                <c:pt idx="57">
                  <c:v>2015</c:v>
                </c:pt>
                <c:pt idx="61">
                  <c:v>2016</c:v>
                </c:pt>
              </c:strCache>
            </c:strRef>
          </c:cat>
          <c:val>
            <c:numRef>
              <c:f>Calcs!$C$38:$C$100</c:f>
              <c:numCache>
                <c:formatCode>"$"#,##0</c:formatCode>
                <c:ptCount val="63"/>
                <c:pt idx="1">
                  <c:v>242523814.42974111</c:v>
                </c:pt>
                <c:pt idx="5">
                  <c:v>260605097.44768068</c:v>
                </c:pt>
                <c:pt idx="9">
                  <c:v>272235117.19638616</c:v>
                </c:pt>
                <c:pt idx="13">
                  <c:v>282419130.51465935</c:v>
                </c:pt>
                <c:pt idx="17">
                  <c:v>294337052.05931622</c:v>
                </c:pt>
                <c:pt idx="21">
                  <c:v>298877634.36301702</c:v>
                </c:pt>
                <c:pt idx="25">
                  <c:v>322349265.65290374</c:v>
                </c:pt>
                <c:pt idx="29">
                  <c:v>345472565.46388</c:v>
                </c:pt>
                <c:pt idx="33">
                  <c:v>373811638.91742182</c:v>
                </c:pt>
                <c:pt idx="37">
                  <c:v>385327185.59003919</c:v>
                </c:pt>
                <c:pt idx="41">
                  <c:v>395926340.18301922</c:v>
                </c:pt>
                <c:pt idx="45">
                  <c:v>413707753.84811914</c:v>
                </c:pt>
                <c:pt idx="49">
                  <c:v>428691458.34168565</c:v>
                </c:pt>
                <c:pt idx="53">
                  <c:v>442512239.63083309</c:v>
                </c:pt>
                <c:pt idx="57" formatCode="#,##0">
                  <c:v>461341874.44153714</c:v>
                </c:pt>
                <c:pt idx="61" formatCode="#,##0">
                  <c:v>480803699.79134244</c:v>
                </c:pt>
              </c:numCache>
            </c:numRef>
          </c:val>
        </c:ser>
        <c:ser>
          <c:idx val="1"/>
          <c:order val="5"/>
          <c:tx>
            <c:v>6% Growth</c:v>
          </c:tx>
          <c:invertIfNegative val="0"/>
          <c:cat>
            <c:strRef>
              <c:f>Calcs!$A$38:$A$100</c:f>
              <c:strCache>
                <c:ptCount val="62"/>
                <c:pt idx="0">
                  <c:v> </c:v>
                </c:pt>
                <c:pt idx="1">
                  <c:v>2001</c:v>
                </c:pt>
                <c:pt idx="4">
                  <c:v> </c:v>
                </c:pt>
                <c:pt idx="5">
                  <c:v>2002</c:v>
                </c:pt>
                <c:pt idx="9">
                  <c:v>2003</c:v>
                </c:pt>
                <c:pt idx="13">
                  <c:v>2004</c:v>
                </c:pt>
                <c:pt idx="17">
                  <c:v>2005</c:v>
                </c:pt>
                <c:pt idx="21">
                  <c:v>2006</c:v>
                </c:pt>
                <c:pt idx="25">
                  <c:v>2007</c:v>
                </c:pt>
                <c:pt idx="29">
                  <c:v>2008</c:v>
                </c:pt>
                <c:pt idx="33">
                  <c:v>2009</c:v>
                </c:pt>
                <c:pt idx="37">
                  <c:v>2010</c:v>
                </c:pt>
                <c:pt idx="41">
                  <c:v>2011</c:v>
                </c:pt>
                <c:pt idx="45">
                  <c:v>2012</c:v>
                </c:pt>
                <c:pt idx="49">
                  <c:v>2013</c:v>
                </c:pt>
                <c:pt idx="53">
                  <c:v>2014</c:v>
                </c:pt>
                <c:pt idx="57">
                  <c:v>2015</c:v>
                </c:pt>
                <c:pt idx="61">
                  <c:v>2016</c:v>
                </c:pt>
              </c:strCache>
            </c:strRef>
          </c:cat>
          <c:val>
            <c:numRef>
              <c:f>Calcs!$B$38:$B$100</c:f>
              <c:numCache>
                <c:formatCode>General</c:formatCode>
                <c:ptCount val="63"/>
                <c:pt idx="2" formatCode="&quot;$&quot;#,##0">
                  <c:v>242523814.42974111</c:v>
                </c:pt>
                <c:pt idx="6" formatCode="&quot;$&quot;#,##0">
                  <c:v>263565643.72148705</c:v>
                </c:pt>
                <c:pt idx="10" formatCode="&quot;$&quot;#,##0">
                  <c:v>284051965.29787749</c:v>
                </c:pt>
                <c:pt idx="14" formatCode="&quot;$&quot;#,##0">
                  <c:v>306703363.77597517</c:v>
                </c:pt>
                <c:pt idx="18" formatCode="&quot;$&quot;#,##0">
                  <c:v>331662246.72221988</c:v>
                </c:pt>
                <c:pt idx="22" formatCode="&quot;$&quot;#,##0">
                  <c:v>344705884</c:v>
                </c:pt>
                <c:pt idx="26" formatCode="&quot;$&quot;#,##0">
                  <c:v>374225897</c:v>
                </c:pt>
                <c:pt idx="30" formatCode="&quot;$&quot;#,##0">
                  <c:v>404311578</c:v>
                </c:pt>
                <c:pt idx="34" formatCode="&quot;$&quot;#,##0">
                  <c:v>438569157</c:v>
                </c:pt>
                <c:pt idx="38" formatCode="&quot;$&quot;#,##0">
                  <c:v>470596009.56379521</c:v>
                </c:pt>
                <c:pt idx="42" formatCode="&quot;$&quot;#,##0">
                  <c:v>502555888.62290442</c:v>
                </c:pt>
                <c:pt idx="46" formatCode="&quot;$&quot;#,##0">
                  <c:v>536198099.18545532</c:v>
                </c:pt>
                <c:pt idx="50" formatCode="&quot;$&quot;#,##0">
                  <c:v>566543172.00059998</c:v>
                </c:pt>
                <c:pt idx="54" formatCode="&quot;$&quot;#,##0">
                  <c:v>613158509.41560006</c:v>
                </c:pt>
                <c:pt idx="58" formatCode="#,##0">
                  <c:v>685049089.34110129</c:v>
                </c:pt>
                <c:pt idx="62" formatCode="#,##0">
                  <c:v>715705504.73534644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100"/>
        <c:axId val="179552144"/>
        <c:axId val="179552536"/>
      </c:barChart>
      <c:catAx>
        <c:axId val="1795521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79552536"/>
        <c:crosses val="autoZero"/>
        <c:auto val="1"/>
        <c:lblAlgn val="ctr"/>
        <c:lblOffset val="100"/>
        <c:noMultiLvlLbl val="0"/>
      </c:catAx>
      <c:valAx>
        <c:axId val="179552536"/>
        <c:scaling>
          <c:orientation val="minMax"/>
          <c:min val="100000000"/>
        </c:scaling>
        <c:delete val="0"/>
        <c:axPos val="l"/>
        <c:majorGridlines/>
        <c:numFmt formatCode="&quot;$&quot;#,##0" sourceLinked="0"/>
        <c:majorTickMark val="out"/>
        <c:minorTickMark val="none"/>
        <c:tickLblPos val="nextTo"/>
        <c:crossAx val="179552144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1.9485913131081001E-2"/>
          <c:y val="0.92771881452955418"/>
          <c:w val="0.961028173737838"/>
          <c:h val="7.2281185470447165E-2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2744080146538798E-2"/>
          <c:y val="0.16698566525338177"/>
          <c:w val="0.88446322258498178"/>
          <c:h val="0.77101727668657083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002060">
                <a:alpha val="74902"/>
              </a:srgbClr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Pt>
            <c:idx val="56"/>
            <c:invertIfNegative val="0"/>
            <c:bubble3D val="0"/>
            <c:spPr>
              <a:solidFill>
                <a:srgbClr val="FFC000">
                  <a:alpha val="74902"/>
                </a:srgbClr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57"/>
            <c:invertIfNegative val="0"/>
            <c:bubble3D val="0"/>
            <c:spPr>
              <a:solidFill>
                <a:srgbClr val="FFC000">
                  <a:alpha val="74902"/>
                </a:srgbClr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58"/>
            <c:invertIfNegative val="0"/>
            <c:bubble3D val="0"/>
            <c:spPr>
              <a:solidFill>
                <a:srgbClr val="FFC000">
                  <a:alpha val="74902"/>
                </a:srgbClr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59"/>
            <c:invertIfNegative val="0"/>
            <c:bubble3D val="0"/>
            <c:spPr>
              <a:solidFill>
                <a:srgbClr val="FFC000">
                  <a:alpha val="74902"/>
                </a:srgbClr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60"/>
            <c:invertIfNegative val="0"/>
            <c:bubble3D val="0"/>
            <c:spPr>
              <a:solidFill>
                <a:srgbClr val="FFC000">
                  <a:alpha val="74902"/>
                </a:srgbClr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61"/>
            <c:invertIfNegative val="0"/>
            <c:bubble3D val="0"/>
            <c:spPr>
              <a:solidFill>
                <a:srgbClr val="FFC000">
                  <a:alpha val="74902"/>
                </a:srgbClr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82"/>
            <c:invertIfNegative val="0"/>
            <c:bubble3D val="0"/>
            <c:spPr>
              <a:solidFill>
                <a:srgbClr val="C00000">
                  <a:alpha val="74902"/>
                </a:srgbClr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83"/>
            <c:invertIfNegative val="0"/>
            <c:bubble3D val="0"/>
            <c:spPr>
              <a:solidFill>
                <a:srgbClr val="C00000">
                  <a:alpha val="74902"/>
                </a:srgbClr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84"/>
            <c:invertIfNegative val="0"/>
            <c:bubble3D val="0"/>
            <c:spPr>
              <a:solidFill>
                <a:srgbClr val="C00000">
                  <a:alpha val="74902"/>
                </a:srgbClr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85"/>
            <c:invertIfNegative val="0"/>
            <c:bubble3D val="0"/>
            <c:spPr>
              <a:solidFill>
                <a:srgbClr val="C00000">
                  <a:alpha val="74902"/>
                </a:srgbClr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86"/>
            <c:invertIfNegative val="0"/>
            <c:bubble3D val="0"/>
            <c:spPr>
              <a:solidFill>
                <a:srgbClr val="C00000">
                  <a:alpha val="74902"/>
                </a:srgbClr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87"/>
            <c:invertIfNegative val="0"/>
            <c:bubble3D val="0"/>
            <c:spPr>
              <a:solidFill>
                <a:srgbClr val="C00000">
                  <a:alpha val="74902"/>
                </a:srgbClr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88"/>
            <c:invertIfNegative val="0"/>
            <c:bubble3D val="0"/>
            <c:spPr>
              <a:solidFill>
                <a:srgbClr val="C00000">
                  <a:alpha val="74902"/>
                </a:srgbClr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89"/>
            <c:invertIfNegative val="0"/>
            <c:bubble3D val="0"/>
            <c:spPr>
              <a:solidFill>
                <a:srgbClr val="C00000">
                  <a:alpha val="74902"/>
                </a:srgbClr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90"/>
            <c:invertIfNegative val="0"/>
            <c:bubble3D val="0"/>
            <c:spPr>
              <a:solidFill>
                <a:srgbClr val="C00000">
                  <a:alpha val="74902"/>
                </a:srgbClr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91"/>
            <c:invertIfNegative val="0"/>
            <c:bubble3D val="0"/>
            <c:spPr>
              <a:solidFill>
                <a:srgbClr val="C00000">
                  <a:alpha val="74902"/>
                </a:srgbClr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92"/>
            <c:invertIfNegative val="0"/>
            <c:bubble3D val="0"/>
            <c:spPr>
              <a:solidFill>
                <a:srgbClr val="C00000">
                  <a:alpha val="74902"/>
                </a:srgbClr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93"/>
            <c:invertIfNegative val="0"/>
            <c:bubble3D val="0"/>
            <c:spPr>
              <a:solidFill>
                <a:srgbClr val="C00000">
                  <a:alpha val="74902"/>
                </a:srgbClr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94"/>
            <c:invertIfNegative val="0"/>
            <c:bubble3D val="0"/>
            <c:spPr>
              <a:solidFill>
                <a:srgbClr val="C00000">
                  <a:alpha val="74902"/>
                </a:srgbClr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95"/>
            <c:invertIfNegative val="0"/>
            <c:bubble3D val="0"/>
            <c:spPr>
              <a:solidFill>
                <a:srgbClr val="C00000">
                  <a:alpha val="74902"/>
                </a:srgbClr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96"/>
            <c:invertIfNegative val="0"/>
            <c:bubble3D val="0"/>
            <c:spPr>
              <a:solidFill>
                <a:srgbClr val="C00000">
                  <a:alpha val="74902"/>
                </a:srgbClr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97"/>
            <c:invertIfNegative val="0"/>
            <c:bubble3D val="0"/>
            <c:spPr>
              <a:solidFill>
                <a:srgbClr val="C00000">
                  <a:alpha val="74902"/>
                </a:srgbClr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98"/>
            <c:invertIfNegative val="0"/>
            <c:bubble3D val="0"/>
            <c:spPr>
              <a:solidFill>
                <a:srgbClr val="C00000">
                  <a:alpha val="74902"/>
                </a:srgbClr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99"/>
            <c:invertIfNegative val="0"/>
            <c:bubble3D val="0"/>
            <c:spPr>
              <a:solidFill>
                <a:srgbClr val="C00000">
                  <a:alpha val="74902"/>
                </a:srgbClr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00"/>
            <c:invertIfNegative val="0"/>
            <c:bubble3D val="0"/>
            <c:spPr>
              <a:solidFill>
                <a:srgbClr val="C00000">
                  <a:alpha val="74902"/>
                </a:srgbClr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01"/>
            <c:invertIfNegative val="0"/>
            <c:bubble3D val="0"/>
            <c:spPr>
              <a:solidFill>
                <a:srgbClr val="C00000">
                  <a:alpha val="74902"/>
                </a:srgbClr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02"/>
            <c:invertIfNegative val="0"/>
            <c:bubble3D val="0"/>
            <c:spPr>
              <a:solidFill>
                <a:srgbClr val="C00000">
                  <a:alpha val="74902"/>
                </a:srgbClr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03"/>
            <c:invertIfNegative val="0"/>
            <c:bubble3D val="0"/>
            <c:spPr>
              <a:solidFill>
                <a:srgbClr val="C00000">
                  <a:alpha val="74902"/>
                </a:srgbClr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04"/>
            <c:invertIfNegative val="0"/>
            <c:bubble3D val="0"/>
            <c:spPr>
              <a:solidFill>
                <a:srgbClr val="C00000">
                  <a:alpha val="74902"/>
                </a:srgbClr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05"/>
            <c:invertIfNegative val="0"/>
            <c:bubble3D val="0"/>
            <c:spPr>
              <a:solidFill>
                <a:srgbClr val="C00000">
                  <a:alpha val="74902"/>
                </a:srgbClr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06"/>
            <c:invertIfNegative val="0"/>
            <c:bubble3D val="0"/>
            <c:spPr>
              <a:solidFill>
                <a:srgbClr val="C00000">
                  <a:alpha val="74902"/>
                </a:srgbClr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07"/>
            <c:invertIfNegative val="0"/>
            <c:bubble3D val="0"/>
            <c:spPr>
              <a:solidFill>
                <a:srgbClr val="C00000">
                  <a:alpha val="74902"/>
                </a:srgbClr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08"/>
            <c:invertIfNegative val="0"/>
            <c:bubble3D val="0"/>
            <c:spPr>
              <a:solidFill>
                <a:srgbClr val="C00000">
                  <a:alpha val="74902"/>
                </a:srgbClr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09"/>
            <c:invertIfNegative val="0"/>
            <c:bubble3D val="0"/>
            <c:spPr>
              <a:solidFill>
                <a:srgbClr val="C00000">
                  <a:alpha val="74902"/>
                </a:srgbClr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10"/>
            <c:invertIfNegative val="0"/>
            <c:bubble3D val="0"/>
            <c:spPr>
              <a:solidFill>
                <a:srgbClr val="C00000">
                  <a:alpha val="74902"/>
                </a:srgbClr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11"/>
            <c:invertIfNegative val="0"/>
            <c:bubble3D val="0"/>
            <c:spPr>
              <a:solidFill>
                <a:srgbClr val="C00000">
                  <a:alpha val="74902"/>
                </a:srgbClr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12"/>
            <c:invertIfNegative val="0"/>
            <c:bubble3D val="0"/>
            <c:spPr>
              <a:solidFill>
                <a:srgbClr val="C00000">
                  <a:alpha val="74902"/>
                </a:srgbClr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13"/>
            <c:invertIfNegative val="0"/>
            <c:bubble3D val="0"/>
            <c:spPr>
              <a:solidFill>
                <a:srgbClr val="C00000">
                  <a:alpha val="74902"/>
                </a:srgbClr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14"/>
            <c:invertIfNegative val="0"/>
            <c:bubble3D val="0"/>
            <c:spPr>
              <a:solidFill>
                <a:srgbClr val="C00000">
                  <a:alpha val="74902"/>
                </a:srgbClr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15"/>
            <c:invertIfNegative val="0"/>
            <c:bubble3D val="0"/>
            <c:spPr>
              <a:solidFill>
                <a:srgbClr val="C00000">
                  <a:alpha val="74902"/>
                </a:srgbClr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16"/>
            <c:invertIfNegative val="0"/>
            <c:bubble3D val="0"/>
            <c:spPr>
              <a:solidFill>
                <a:srgbClr val="C00000">
                  <a:alpha val="74902"/>
                </a:srgbClr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17"/>
            <c:invertIfNegative val="0"/>
            <c:bubble3D val="0"/>
            <c:spPr>
              <a:solidFill>
                <a:srgbClr val="C00000">
                  <a:alpha val="74902"/>
                </a:srgbClr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18"/>
            <c:invertIfNegative val="0"/>
            <c:bubble3D val="0"/>
            <c:spPr>
              <a:solidFill>
                <a:srgbClr val="C00000">
                  <a:alpha val="74902"/>
                </a:srgbClr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19"/>
            <c:invertIfNegative val="0"/>
            <c:bubble3D val="0"/>
            <c:spPr>
              <a:solidFill>
                <a:srgbClr val="C00000">
                  <a:alpha val="74902"/>
                </a:srgbClr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20"/>
            <c:invertIfNegative val="0"/>
            <c:bubble3D val="0"/>
            <c:spPr>
              <a:solidFill>
                <a:srgbClr val="C00000">
                  <a:alpha val="74902"/>
                </a:srgbClr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21"/>
            <c:invertIfNegative val="0"/>
            <c:bubble3D val="0"/>
            <c:spPr>
              <a:solidFill>
                <a:srgbClr val="C00000">
                  <a:alpha val="74902"/>
                </a:srgbClr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22"/>
            <c:invertIfNegative val="0"/>
            <c:bubble3D val="0"/>
            <c:spPr>
              <a:solidFill>
                <a:srgbClr val="C00000">
                  <a:alpha val="74902"/>
                </a:srgbClr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23"/>
            <c:invertIfNegative val="0"/>
            <c:bubble3D val="0"/>
            <c:spPr>
              <a:solidFill>
                <a:srgbClr val="C00000">
                  <a:alpha val="74902"/>
                </a:srgbClr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cat>
            <c:strRef>
              <c:f>'Quarterly(Conway)'!$CT$9:$HM$9</c:f>
              <c:strCache>
                <c:ptCount val="124"/>
                <c:pt idx="0">
                  <c:v>Q1 1994</c:v>
                </c:pt>
                <c:pt idx="1">
                  <c:v>Q2 1994</c:v>
                </c:pt>
                <c:pt idx="2">
                  <c:v>Q3 1994</c:v>
                </c:pt>
                <c:pt idx="3">
                  <c:v>Q4 1994</c:v>
                </c:pt>
                <c:pt idx="4">
                  <c:v>Q1 1995</c:v>
                </c:pt>
                <c:pt idx="5">
                  <c:v>Q2 1995</c:v>
                </c:pt>
                <c:pt idx="6">
                  <c:v>Q3 1995</c:v>
                </c:pt>
                <c:pt idx="7">
                  <c:v>Q4 1995</c:v>
                </c:pt>
                <c:pt idx="8">
                  <c:v>Q1 1996</c:v>
                </c:pt>
                <c:pt idx="9">
                  <c:v>Q2 1996</c:v>
                </c:pt>
                <c:pt idx="10">
                  <c:v>Q3 1996</c:v>
                </c:pt>
                <c:pt idx="11">
                  <c:v>Q4 1996</c:v>
                </c:pt>
                <c:pt idx="12">
                  <c:v>Q1 1997</c:v>
                </c:pt>
                <c:pt idx="13">
                  <c:v>Q2 1997</c:v>
                </c:pt>
                <c:pt idx="14">
                  <c:v>Q3 1997</c:v>
                </c:pt>
                <c:pt idx="15">
                  <c:v>Q4 1997</c:v>
                </c:pt>
                <c:pt idx="16">
                  <c:v>Q1 1998</c:v>
                </c:pt>
                <c:pt idx="17">
                  <c:v>Q2 1998</c:v>
                </c:pt>
                <c:pt idx="18">
                  <c:v>Q3 1998</c:v>
                </c:pt>
                <c:pt idx="19">
                  <c:v>Q4 1998</c:v>
                </c:pt>
                <c:pt idx="20">
                  <c:v>Q1 1999</c:v>
                </c:pt>
                <c:pt idx="21">
                  <c:v>Q2 1999</c:v>
                </c:pt>
                <c:pt idx="22">
                  <c:v>Q3 1999</c:v>
                </c:pt>
                <c:pt idx="23">
                  <c:v>Q4 1999</c:v>
                </c:pt>
                <c:pt idx="24">
                  <c:v>Q1 2000</c:v>
                </c:pt>
                <c:pt idx="25">
                  <c:v>Q2 2000</c:v>
                </c:pt>
                <c:pt idx="26">
                  <c:v>Q3 2000</c:v>
                </c:pt>
                <c:pt idx="27">
                  <c:v>Q4 2000</c:v>
                </c:pt>
                <c:pt idx="28">
                  <c:v>Q1 2001</c:v>
                </c:pt>
                <c:pt idx="29">
                  <c:v>Q2 2001</c:v>
                </c:pt>
                <c:pt idx="30">
                  <c:v>Q3 2001</c:v>
                </c:pt>
                <c:pt idx="31">
                  <c:v>Q4 2001</c:v>
                </c:pt>
                <c:pt idx="32">
                  <c:v>Q1 2002</c:v>
                </c:pt>
                <c:pt idx="33">
                  <c:v>Q2 2002</c:v>
                </c:pt>
                <c:pt idx="34">
                  <c:v>Q3 2002</c:v>
                </c:pt>
                <c:pt idx="35">
                  <c:v>Q4 2002</c:v>
                </c:pt>
                <c:pt idx="36">
                  <c:v>Q1 2003</c:v>
                </c:pt>
                <c:pt idx="37">
                  <c:v>Q2 2003</c:v>
                </c:pt>
                <c:pt idx="38">
                  <c:v>Q3 2003</c:v>
                </c:pt>
                <c:pt idx="39">
                  <c:v>Q4 2003</c:v>
                </c:pt>
                <c:pt idx="40">
                  <c:v>Q1 2004</c:v>
                </c:pt>
                <c:pt idx="41">
                  <c:v>Q2 2004</c:v>
                </c:pt>
                <c:pt idx="42">
                  <c:v>Q3 2004</c:v>
                </c:pt>
                <c:pt idx="43">
                  <c:v>Q4 2004</c:v>
                </c:pt>
                <c:pt idx="44">
                  <c:v>Q1 2005</c:v>
                </c:pt>
                <c:pt idx="45">
                  <c:v>Q2 2005</c:v>
                </c:pt>
                <c:pt idx="46">
                  <c:v>Q3 2005</c:v>
                </c:pt>
                <c:pt idx="47">
                  <c:v>Q4 2005</c:v>
                </c:pt>
                <c:pt idx="48">
                  <c:v>Q1 2006</c:v>
                </c:pt>
                <c:pt idx="49">
                  <c:v>Q2 2006</c:v>
                </c:pt>
                <c:pt idx="50">
                  <c:v>Q3 2006</c:v>
                </c:pt>
                <c:pt idx="51">
                  <c:v>Q4 2006</c:v>
                </c:pt>
                <c:pt idx="52">
                  <c:v>Q1 2007</c:v>
                </c:pt>
                <c:pt idx="53">
                  <c:v>Q2 2007</c:v>
                </c:pt>
                <c:pt idx="54">
                  <c:v>Q3 2007</c:v>
                </c:pt>
                <c:pt idx="55">
                  <c:v>Q4 2007</c:v>
                </c:pt>
                <c:pt idx="56">
                  <c:v>Q1 2008</c:v>
                </c:pt>
                <c:pt idx="57">
                  <c:v>Q2 2008</c:v>
                </c:pt>
                <c:pt idx="58">
                  <c:v>Q3 2008</c:v>
                </c:pt>
                <c:pt idx="59">
                  <c:v>Q4 2008</c:v>
                </c:pt>
                <c:pt idx="60">
                  <c:v>Q1 2009</c:v>
                </c:pt>
                <c:pt idx="61">
                  <c:v>Q2 2009</c:v>
                </c:pt>
                <c:pt idx="62">
                  <c:v>Q3 2009</c:v>
                </c:pt>
                <c:pt idx="63">
                  <c:v>Q4 2009</c:v>
                </c:pt>
                <c:pt idx="64">
                  <c:v>Q1 2010</c:v>
                </c:pt>
                <c:pt idx="65">
                  <c:v>Q2 2010</c:v>
                </c:pt>
                <c:pt idx="66">
                  <c:v>Q3 2010</c:v>
                </c:pt>
                <c:pt idx="67">
                  <c:v>Q4 2010</c:v>
                </c:pt>
                <c:pt idx="68">
                  <c:v>Q1 2011</c:v>
                </c:pt>
                <c:pt idx="69">
                  <c:v>Q2 2011</c:v>
                </c:pt>
                <c:pt idx="70">
                  <c:v>Q3 2011</c:v>
                </c:pt>
                <c:pt idx="71">
                  <c:v>Q4 2011</c:v>
                </c:pt>
                <c:pt idx="72">
                  <c:v>Q1 2012</c:v>
                </c:pt>
                <c:pt idx="73">
                  <c:v>Q2 2012</c:v>
                </c:pt>
                <c:pt idx="74">
                  <c:v>Q3 2012</c:v>
                </c:pt>
                <c:pt idx="75">
                  <c:v>Q4 2012</c:v>
                </c:pt>
                <c:pt idx="76">
                  <c:v>Q1 2013</c:v>
                </c:pt>
                <c:pt idx="77">
                  <c:v>Q2 2013</c:v>
                </c:pt>
                <c:pt idx="78">
                  <c:v>Q3 2013</c:v>
                </c:pt>
                <c:pt idx="79">
                  <c:v>Q4 2013</c:v>
                </c:pt>
                <c:pt idx="80">
                  <c:v>Q1 2014</c:v>
                </c:pt>
                <c:pt idx="81">
                  <c:v>Q2 2014</c:v>
                </c:pt>
                <c:pt idx="82">
                  <c:v>Q3 2014</c:v>
                </c:pt>
                <c:pt idx="83">
                  <c:v>Q4 2014</c:v>
                </c:pt>
                <c:pt idx="84">
                  <c:v>Q1 2015</c:v>
                </c:pt>
                <c:pt idx="85">
                  <c:v>Q2 2015</c:v>
                </c:pt>
                <c:pt idx="86">
                  <c:v>Q3 2015</c:v>
                </c:pt>
                <c:pt idx="87">
                  <c:v>Q4 2015</c:v>
                </c:pt>
                <c:pt idx="88">
                  <c:v>Q1 2016</c:v>
                </c:pt>
                <c:pt idx="89">
                  <c:v>Q2 2016</c:v>
                </c:pt>
                <c:pt idx="90">
                  <c:v>Q3 2016</c:v>
                </c:pt>
                <c:pt idx="91">
                  <c:v>Q4 2016</c:v>
                </c:pt>
                <c:pt idx="92">
                  <c:v>Q1 2017</c:v>
                </c:pt>
                <c:pt idx="93">
                  <c:v>Q2 2017</c:v>
                </c:pt>
                <c:pt idx="94">
                  <c:v>Q3 2017</c:v>
                </c:pt>
                <c:pt idx="95">
                  <c:v>Q4 2017</c:v>
                </c:pt>
                <c:pt idx="96">
                  <c:v>Q1 2018</c:v>
                </c:pt>
                <c:pt idx="97">
                  <c:v>Q2 2018</c:v>
                </c:pt>
                <c:pt idx="98">
                  <c:v>Q3 2018</c:v>
                </c:pt>
                <c:pt idx="99">
                  <c:v>Q4 2018</c:v>
                </c:pt>
                <c:pt idx="100">
                  <c:v>Q1 2019</c:v>
                </c:pt>
                <c:pt idx="101">
                  <c:v>Q2 2019</c:v>
                </c:pt>
                <c:pt idx="102">
                  <c:v>Q3 2019</c:v>
                </c:pt>
                <c:pt idx="103">
                  <c:v>Q4 2019</c:v>
                </c:pt>
                <c:pt idx="104">
                  <c:v>Q1 2020</c:v>
                </c:pt>
                <c:pt idx="105">
                  <c:v>Q2 2020</c:v>
                </c:pt>
                <c:pt idx="106">
                  <c:v>Q3 2020</c:v>
                </c:pt>
                <c:pt idx="107">
                  <c:v>Q4 2020</c:v>
                </c:pt>
                <c:pt idx="108">
                  <c:v>Q1 2021</c:v>
                </c:pt>
                <c:pt idx="109">
                  <c:v>Q2 2021</c:v>
                </c:pt>
                <c:pt idx="110">
                  <c:v>Q3 2021</c:v>
                </c:pt>
                <c:pt idx="111">
                  <c:v>Q4 2021</c:v>
                </c:pt>
                <c:pt idx="112">
                  <c:v>Q1 2022</c:v>
                </c:pt>
                <c:pt idx="113">
                  <c:v>Q2 2022</c:v>
                </c:pt>
                <c:pt idx="114">
                  <c:v>Q3 2022</c:v>
                </c:pt>
                <c:pt idx="115">
                  <c:v>Q4 2022</c:v>
                </c:pt>
                <c:pt idx="116">
                  <c:v>Q1 2023</c:v>
                </c:pt>
                <c:pt idx="117">
                  <c:v>Q2 2023</c:v>
                </c:pt>
                <c:pt idx="118">
                  <c:v>Q3 2023</c:v>
                </c:pt>
                <c:pt idx="119">
                  <c:v>Q4 2023</c:v>
                </c:pt>
                <c:pt idx="120">
                  <c:v>Q1 2024</c:v>
                </c:pt>
                <c:pt idx="121">
                  <c:v>Q2 2024</c:v>
                </c:pt>
                <c:pt idx="122">
                  <c:v>Q3 2024</c:v>
                </c:pt>
                <c:pt idx="123">
                  <c:v>Q4 2024</c:v>
                </c:pt>
              </c:strCache>
            </c:strRef>
          </c:cat>
          <c:val>
            <c:numRef>
              <c:f>'Quarterly(Conway)'!$CT$40:$HM$40</c:f>
              <c:numCache>
                <c:formatCode>General</c:formatCode>
                <c:ptCount val="124"/>
                <c:pt idx="0">
                  <c:v>0.50040007785298757</c:v>
                </c:pt>
                <c:pt idx="1">
                  <c:v>0.49754417299228304</c:v>
                </c:pt>
                <c:pt idx="2">
                  <c:v>0.50412405841013364</c:v>
                </c:pt>
                <c:pt idx="3">
                  <c:v>0.5074900957411671</c:v>
                </c:pt>
                <c:pt idx="4">
                  <c:v>0.50341671751067718</c:v>
                </c:pt>
                <c:pt idx="5">
                  <c:v>0.5119588374804056</c:v>
                </c:pt>
                <c:pt idx="6">
                  <c:v>0.49651374692972106</c:v>
                </c:pt>
                <c:pt idx="7">
                  <c:v>0.49042672269897786</c:v>
                </c:pt>
                <c:pt idx="8">
                  <c:v>0.49379709262500959</c:v>
                </c:pt>
                <c:pt idx="9">
                  <c:v>0.4830110163666434</c:v>
                </c:pt>
                <c:pt idx="10">
                  <c:v>0.48543017410942035</c:v>
                </c:pt>
                <c:pt idx="11">
                  <c:v>0.47922147173835788</c:v>
                </c:pt>
                <c:pt idx="12">
                  <c:v>0.49666579154633761</c:v>
                </c:pt>
                <c:pt idx="13">
                  <c:v>0.4959726797633644</c:v>
                </c:pt>
                <c:pt idx="14">
                  <c:v>0.49528806479547793</c:v>
                </c:pt>
                <c:pt idx="15">
                  <c:v>0.50280482729920961</c:v>
                </c:pt>
                <c:pt idx="16">
                  <c:v>0.47858372107846375</c:v>
                </c:pt>
                <c:pt idx="17">
                  <c:v>0.47994928122947345</c:v>
                </c:pt>
                <c:pt idx="18">
                  <c:v>0.47280795850293161</c:v>
                </c:pt>
                <c:pt idx="19">
                  <c:v>0.45524839970543257</c:v>
                </c:pt>
                <c:pt idx="20">
                  <c:v>0.45643479699911738</c:v>
                </c:pt>
                <c:pt idx="21">
                  <c:v>0.46155519008331863</c:v>
                </c:pt>
                <c:pt idx="22">
                  <c:v>0.46744083492576832</c:v>
                </c:pt>
                <c:pt idx="23">
                  <c:v>0.47246803035475288</c:v>
                </c:pt>
                <c:pt idx="24">
                  <c:v>0.4747651383641377</c:v>
                </c:pt>
                <c:pt idx="25">
                  <c:v>0.47431060981341211</c:v>
                </c:pt>
                <c:pt idx="26">
                  <c:v>0.47136984751536787</c:v>
                </c:pt>
                <c:pt idx="27">
                  <c:v>0.47293081761006373</c:v>
                </c:pt>
                <c:pt idx="28">
                  <c:v>0.47568119118703089</c:v>
                </c:pt>
                <c:pt idx="29">
                  <c:v>0.45796367246668285</c:v>
                </c:pt>
                <c:pt idx="30">
                  <c:v>0.44900359275246232</c:v>
                </c:pt>
                <c:pt idx="31">
                  <c:v>0.45662493479394967</c:v>
                </c:pt>
                <c:pt idx="32">
                  <c:v>0.44982658660316832</c:v>
                </c:pt>
                <c:pt idx="33">
                  <c:v>0.44286988658085996</c:v>
                </c:pt>
                <c:pt idx="34">
                  <c:v>0.43803569627911682</c:v>
                </c:pt>
                <c:pt idx="35">
                  <c:v>0.43547624968913295</c:v>
                </c:pt>
                <c:pt idx="36">
                  <c:v>0.42553112141516353</c:v>
                </c:pt>
                <c:pt idx="37">
                  <c:v>0.42939737602846434</c:v>
                </c:pt>
                <c:pt idx="38">
                  <c:v>0.43655609575974036</c:v>
                </c:pt>
                <c:pt idx="39">
                  <c:v>0.43519427001569888</c:v>
                </c:pt>
                <c:pt idx="40">
                  <c:v>0.44091447842715581</c:v>
                </c:pt>
                <c:pt idx="41">
                  <c:v>0.43624683900813771</c:v>
                </c:pt>
                <c:pt idx="42">
                  <c:v>0.43629071148802034</c:v>
                </c:pt>
                <c:pt idx="43">
                  <c:v>0.34800607147785462</c:v>
                </c:pt>
                <c:pt idx="44">
                  <c:v>0.43839129988714598</c:v>
                </c:pt>
                <c:pt idx="45">
                  <c:v>0.43895534245655654</c:v>
                </c:pt>
                <c:pt idx="46">
                  <c:v>0.44431171848458617</c:v>
                </c:pt>
                <c:pt idx="47">
                  <c:v>0.44472396775609391</c:v>
                </c:pt>
                <c:pt idx="48">
                  <c:v>0.43873975378063534</c:v>
                </c:pt>
                <c:pt idx="49">
                  <c:v>0.44181157065085036</c:v>
                </c:pt>
                <c:pt idx="50">
                  <c:v>0.43638742932491759</c:v>
                </c:pt>
                <c:pt idx="51">
                  <c:v>0.43037233627351573</c:v>
                </c:pt>
                <c:pt idx="52">
                  <c:v>0.44092164143578028</c:v>
                </c:pt>
                <c:pt idx="53">
                  <c:v>0.44469759734879871</c:v>
                </c:pt>
                <c:pt idx="54">
                  <c:v>0.43916553880617909</c:v>
                </c:pt>
                <c:pt idx="55">
                  <c:v>0.44301136730310042</c:v>
                </c:pt>
                <c:pt idx="56">
                  <c:v>0.43478141601821457</c:v>
                </c:pt>
                <c:pt idx="57">
                  <c:v>0.42636516586811113</c:v>
                </c:pt>
                <c:pt idx="58">
                  <c:v>0.41437456807187451</c:v>
                </c:pt>
                <c:pt idx="59">
                  <c:v>0.39242988637323423</c:v>
                </c:pt>
                <c:pt idx="60">
                  <c:v>0.39000425927360166</c:v>
                </c:pt>
                <c:pt idx="61">
                  <c:v>0.37705681465383506</c:v>
                </c:pt>
                <c:pt idx="62">
                  <c:v>0.3809807735541087</c:v>
                </c:pt>
                <c:pt idx="63">
                  <c:v>0.37511929107021236</c:v>
                </c:pt>
                <c:pt idx="64">
                  <c:v>0.37502791614475767</c:v>
                </c:pt>
                <c:pt idx="65">
                  <c:v>0.36648390941597253</c:v>
                </c:pt>
                <c:pt idx="66">
                  <c:v>0.36336090487348277</c:v>
                </c:pt>
                <c:pt idx="67">
                  <c:v>0.36498989486956207</c:v>
                </c:pt>
                <c:pt idx="68">
                  <c:v>0.35599927882448473</c:v>
                </c:pt>
                <c:pt idx="69">
                  <c:v>0.35685607712919964</c:v>
                </c:pt>
                <c:pt idx="70">
                  <c:v>0.35488000561172239</c:v>
                </c:pt>
                <c:pt idx="71">
                  <c:v>0.36174563503853729</c:v>
                </c:pt>
                <c:pt idx="72">
                  <c:v>0.35535846519189529</c:v>
                </c:pt>
                <c:pt idx="73">
                  <c:v>0.35745693012504437</c:v>
                </c:pt>
                <c:pt idx="74">
                  <c:v>0.35985353690157651</c:v>
                </c:pt>
                <c:pt idx="75">
                  <c:v>0.35290161952719096</c:v>
                </c:pt>
                <c:pt idx="76">
                  <c:v>0.36288010338004512</c:v>
                </c:pt>
                <c:pt idx="77">
                  <c:v>0.36589190702884505</c:v>
                </c:pt>
                <c:pt idx="78">
                  <c:v>0.36966302815227897</c:v>
                </c:pt>
                <c:pt idx="79">
                  <c:v>0.37003166781176289</c:v>
                </c:pt>
                <c:pt idx="80">
                  <c:v>0.36326194398682082</c:v>
                </c:pt>
                <c:pt idx="81">
                  <c:v>0.3617029415139808</c:v>
                </c:pt>
                <c:pt idx="82">
                  <c:v>0.36270965985571468</c:v>
                </c:pt>
                <c:pt idx="83">
                  <c:v>0.36478062635473607</c:v>
                </c:pt>
                <c:pt idx="84">
                  <c:v>0.36496231832709713</c:v>
                </c:pt>
                <c:pt idx="85">
                  <c:v>0.3651743978297825</c:v>
                </c:pt>
                <c:pt idx="86">
                  <c:v>0.36527860843499382</c:v>
                </c:pt>
                <c:pt idx="87">
                  <c:v>0.36522060758665442</c:v>
                </c:pt>
                <c:pt idx="88">
                  <c:v>0.36485670556187577</c:v>
                </c:pt>
                <c:pt idx="89">
                  <c:v>0.36464831295572381</c:v>
                </c:pt>
                <c:pt idx="90">
                  <c:v>0.36458654181810801</c:v>
                </c:pt>
                <c:pt idx="91">
                  <c:v>0.36463023812421397</c:v>
                </c:pt>
                <c:pt idx="92">
                  <c:v>0.36420725277952026</c:v>
                </c:pt>
                <c:pt idx="93">
                  <c:v>0.36391429249136881</c:v>
                </c:pt>
                <c:pt idx="94">
                  <c:v>0.36374875555526637</c:v>
                </c:pt>
                <c:pt idx="95">
                  <c:v>0.36367376059751072</c:v>
                </c:pt>
                <c:pt idx="96">
                  <c:v>0.36336912146589634</c:v>
                </c:pt>
                <c:pt idx="97">
                  <c:v>0.36305872316937154</c:v>
                </c:pt>
                <c:pt idx="98">
                  <c:v>0.36275573129388738</c:v>
                </c:pt>
                <c:pt idx="99">
                  <c:v>0.36246156861304135</c:v>
                </c:pt>
                <c:pt idx="100">
                  <c:v>0.36176958168463691</c:v>
                </c:pt>
                <c:pt idx="101">
                  <c:v>0.36111858347829812</c:v>
                </c:pt>
                <c:pt idx="102">
                  <c:v>0.36049904892428031</c:v>
                </c:pt>
                <c:pt idx="103">
                  <c:v>0.35990658298058792</c:v>
                </c:pt>
                <c:pt idx="104">
                  <c:v>0.35930983161137381</c:v>
                </c:pt>
                <c:pt idx="105">
                  <c:v>0.35874342326525288</c:v>
                </c:pt>
                <c:pt idx="106">
                  <c:v>0.35822249263409417</c:v>
                </c:pt>
                <c:pt idx="107">
                  <c:v>0.35773548343987382</c:v>
                </c:pt>
                <c:pt idx="108">
                  <c:v>0.3571133861819703</c:v>
                </c:pt>
                <c:pt idx="109">
                  <c:v>0.3565476416966088</c:v>
                </c:pt>
                <c:pt idx="110">
                  <c:v>0.35603134786135177</c:v>
                </c:pt>
                <c:pt idx="111">
                  <c:v>0.35556168979392538</c:v>
                </c:pt>
                <c:pt idx="112">
                  <c:v>0.35495170475401489</c:v>
                </c:pt>
                <c:pt idx="113">
                  <c:v>0.35439601713749991</c:v>
                </c:pt>
                <c:pt idx="114">
                  <c:v>0.35389419262368532</c:v>
                </c:pt>
                <c:pt idx="115">
                  <c:v>0.35344256324391715</c:v>
                </c:pt>
                <c:pt idx="116">
                  <c:v>0.35286269650120505</c:v>
                </c:pt>
                <c:pt idx="117">
                  <c:v>0.35232674660256114</c:v>
                </c:pt>
                <c:pt idx="118">
                  <c:v>0.35184697470712822</c:v>
                </c:pt>
                <c:pt idx="119">
                  <c:v>0.35140358063661131</c:v>
                </c:pt>
                <c:pt idx="120">
                  <c:v>0.35083201644993617</c:v>
                </c:pt>
                <c:pt idx="121">
                  <c:v>0.35030514467336821</c:v>
                </c:pt>
                <c:pt idx="122">
                  <c:v>0.34982000603850738</c:v>
                </c:pt>
                <c:pt idx="123">
                  <c:v>0.34938271604938387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100"/>
        <c:axId val="179553320"/>
        <c:axId val="179553712"/>
      </c:barChart>
      <c:catAx>
        <c:axId val="179553320"/>
        <c:scaling>
          <c:orientation val="minMax"/>
        </c:scaling>
        <c:delete val="0"/>
        <c:axPos val="b"/>
        <c:majorGridlines>
          <c:spPr>
            <a:ln w="3175">
              <a:solidFill>
                <a:srgbClr val="000000"/>
              </a:solidFill>
              <a:prstDash val="sysDash"/>
            </a:ln>
          </c:spPr>
        </c:majorGridlines>
        <c:numFmt formatCode="General" sourceLinked="1"/>
        <c:majorTickMark val="out"/>
        <c:minorTickMark val="none"/>
        <c:tickLblPos val="nextTo"/>
        <c:spPr>
          <a:ln w="12700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en-US"/>
          </a:p>
        </c:txPr>
        <c:crossAx val="179553712"/>
        <c:crosses val="autoZero"/>
        <c:auto val="1"/>
        <c:lblAlgn val="ctr"/>
        <c:lblOffset val="100"/>
        <c:tickLblSkip val="8"/>
        <c:tickMarkSkip val="4"/>
        <c:noMultiLvlLbl val="0"/>
      </c:catAx>
      <c:valAx>
        <c:axId val="179553712"/>
        <c:scaling>
          <c:orientation val="minMax"/>
          <c:max val="0.55000000000000004"/>
          <c:min val="0.25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ysDash"/>
            </a:ln>
          </c:spPr>
        </c:majorGridlines>
        <c:numFmt formatCode="0%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>
                <a:solidFill>
                  <a:srgbClr val="503E50"/>
                </a:solidFill>
              </a:defRPr>
            </a:pPr>
            <a:endParaRPr lang="en-US"/>
          </a:p>
        </c:txPr>
        <c:crossAx val="179553320"/>
        <c:crosses val="autoZero"/>
        <c:crossBetween val="between"/>
        <c:majorUnit val="5.0000000000000024E-2"/>
      </c:valAx>
      <c:spPr>
        <a:solidFill>
          <a:srgbClr val="C0C0C0"/>
        </a:solidFill>
        <a:ln w="12700">
          <a:solidFill>
            <a:srgbClr val="000000"/>
          </a:solidFill>
          <a:prstDash val="solid"/>
        </a:ln>
      </c:spPr>
    </c:plotArea>
    <c:plotVisOnly val="1"/>
    <c:dispBlanksAs val="gap"/>
    <c:showDLblsOverMax val="0"/>
  </c:chart>
  <c:spPr>
    <a:solidFill>
      <a:srgbClr val="FFFFFF"/>
    </a:solidFill>
    <a:ln w="12700">
      <a:noFill/>
    </a:ln>
  </c:spPr>
  <c:txPr>
    <a:bodyPr/>
    <a:lstStyle/>
    <a:p>
      <a:pPr>
        <a:defRPr sz="1200" b="0" i="0" u="none" strike="noStrike" baseline="0">
          <a:solidFill>
            <a:srgbClr val="000000"/>
          </a:solidFill>
          <a:latin typeface="Arial Rounded MT Bold" panose="020F0704030504030204" pitchFamily="34" charset="0"/>
          <a:ea typeface="Arial Rounded MT Bold"/>
          <a:cs typeface="Arial Rounded MT Bold"/>
        </a:defRPr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BB53B8E-5B87-4885-B4B9-E1629B177205}" type="datetimeFigureOut">
              <a:rPr lang="en-US" smtClean="0"/>
              <a:pPr/>
              <a:t>9/16/2015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3159A9F-334E-4163-A79D-F44EF754338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09127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1D73D607-7FAA-438E-A949-16A60D2AB9A5}" type="datetimeFigureOut">
              <a:rPr lang="en-US" smtClean="0"/>
              <a:pPr/>
              <a:t>9/16/2015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D6AF93BB-CFB1-4C33-A1CF-2B4A3A724F7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61332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AF93BB-CFB1-4C33-A1CF-2B4A3A724F71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67042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AF93BB-CFB1-4C33-A1CF-2B4A3A724F71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79305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AF93BB-CFB1-4C33-A1CF-2B4A3A724F71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01474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AF93BB-CFB1-4C33-A1CF-2B4A3A724F71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33044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6B428CD8-C63D-43B8-9C94-65BE1EBBEC46}" type="datetime1">
              <a:rPr lang="en-US" smtClean="0"/>
              <a:t>9/16/2015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18F7E8C9-233D-4A5E-B949-6893957FFED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F9A9D-7468-47D6-B4C1-E5DF2953ECBF}" type="datetime1">
              <a:rPr lang="en-US" smtClean="0"/>
              <a:t>9/16/2015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7E8C9-233D-4A5E-B949-6893957FFED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5873F-7307-4677-9DAB-6352EFDDB8BB}" type="datetime1">
              <a:rPr lang="en-US" smtClean="0"/>
              <a:t>9/16/2015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7E8C9-233D-4A5E-B949-6893957FFED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E6E19-D9C5-44DB-AE0E-E047CADBB238}" type="datetime1">
              <a:rPr lang="en-US" smtClean="0"/>
              <a:t>9/16/2015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7E8C9-233D-4A5E-B949-6893957FFED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7757B-19E2-48A3-A6C3-C716E0D7451F}" type="datetime1">
              <a:rPr lang="en-US" smtClean="0"/>
              <a:t>9/16/2015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7E8C9-233D-4A5E-B949-6893957FFED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0EE4E-EA93-4ACD-9595-1226C6EBA621}" type="datetime1">
              <a:rPr lang="en-US" smtClean="0"/>
              <a:t>9/16/2015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7E8C9-233D-4A5E-B949-6893957FFED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12FCF39-8AF5-482E-B741-27535764C420}" type="datetime1">
              <a:rPr lang="en-US" smtClean="0"/>
              <a:t>9/16/2015</a:t>
            </a:fld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8F7E8C9-233D-4A5E-B949-6893957FFED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26F672D1-F3C4-463E-99A2-A2569A59FB98}" type="datetime1">
              <a:rPr lang="en-US" smtClean="0"/>
              <a:t>9/16/2015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18F7E8C9-233D-4A5E-B949-6893957FFED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B3A73-7273-45A4-AF03-D1DF04F5384F}" type="datetime1">
              <a:rPr lang="en-US" smtClean="0"/>
              <a:t>9/16/2015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7E8C9-233D-4A5E-B949-6893957FFED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F6392-7DE3-41AD-8D52-E36F3BA652AB}" type="datetime1">
              <a:rPr lang="en-US" smtClean="0"/>
              <a:t>9/16/2015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7E8C9-233D-4A5E-B949-6893957FFED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1E630-F8DE-49BA-B4CD-017B47AEFE34}" type="datetime1">
              <a:rPr lang="en-US" smtClean="0"/>
              <a:t>9/16/2015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7E8C9-233D-4A5E-B949-6893957FFED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9C48976C-9284-42C0-BF59-6D31860BAD9A}" type="datetime1">
              <a:rPr lang="en-US" smtClean="0"/>
              <a:t>9/16/2015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18F7E8C9-233D-4A5E-B949-6893957FFED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Primer on King County’s Finances with a Focus on Roads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4114800"/>
            <a:ext cx="6477000" cy="1600200"/>
          </a:xfrm>
        </p:spPr>
        <p:txBody>
          <a:bodyPr>
            <a:normAutofit/>
          </a:bodyPr>
          <a:lstStyle/>
          <a:p>
            <a:r>
              <a:rPr lang="en-US" dirty="0" smtClean="0"/>
              <a:t>Presentation to Bridges &amp; Roads Task Force </a:t>
            </a:r>
          </a:p>
          <a:p>
            <a:r>
              <a:rPr lang="en-US" dirty="0" smtClean="0"/>
              <a:t>Dwight Dively, King County</a:t>
            </a:r>
          </a:p>
          <a:p>
            <a:r>
              <a:rPr lang="en-US" dirty="0" smtClean="0"/>
              <a:t>September 16, 2015</a:t>
            </a:r>
            <a:endParaRPr lang="en-US" dirty="0"/>
          </a:p>
        </p:txBody>
      </p:sp>
      <p:pic>
        <p:nvPicPr>
          <p:cNvPr id="4" name="Picture 6" descr="King County's new 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5334000"/>
            <a:ext cx="1752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dirty="0" smtClean="0"/>
              <a:t>Taxable Sales to Income Ratio is Declining</a:t>
            </a:r>
            <a:br>
              <a:rPr lang="en-US" sz="3600" dirty="0" smtClean="0"/>
            </a:br>
            <a:r>
              <a:rPr lang="en-US" sz="2000" dirty="0" smtClean="0"/>
              <a:t>(Sales tax is less productive than before)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7E8C9-233D-4A5E-B949-6893957FFEDD}" type="slidenum">
              <a:rPr lang="en-US" smtClean="0"/>
              <a:pPr/>
              <a:t>10</a:t>
            </a:fld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38187311"/>
              </p:ext>
            </p:extLst>
          </p:nvPr>
        </p:nvGraphicFramePr>
        <p:xfrm>
          <a:off x="533400" y="2133600"/>
          <a:ext cx="8229600" cy="4324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58125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990600"/>
            <a:ext cx="8229600" cy="6096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100" dirty="0" smtClean="0"/>
              <a:t>Roads Funding is Inadequate to Meet Needs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700" dirty="0" smtClean="0"/>
              <a:t>(System replacement cost is about $40 billion)</a:t>
            </a:r>
            <a:endParaRPr lang="en-US" sz="27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7E8C9-233D-4A5E-B949-6893957FFEDD}" type="slidenum">
              <a:rPr lang="en-US" smtClean="0"/>
              <a:pPr/>
              <a:t>11</a:t>
            </a:fld>
            <a:endParaRPr lang="en-US" dirty="0"/>
          </a:p>
        </p:txBody>
      </p:sp>
      <p:pic>
        <p:nvPicPr>
          <p:cNvPr id="5" name="Content Placeholder 5" descr="CHART-Funding%20shortfall%205-29-14.pdf"/>
          <p:cNvPicPr>
            <a:picLocks noGrp="1" noChangeAspect="1"/>
          </p:cNvPicPr>
          <p:nvPr>
            <p:ph idx="1"/>
          </p:nvPr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17165" r="-17165" b="12363"/>
          <a:stretch/>
        </p:blipFill>
        <p:spPr>
          <a:xfrm>
            <a:off x="457200" y="1828800"/>
            <a:ext cx="8229600" cy="458104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100" dirty="0" smtClean="0"/>
              <a:t>King County 2015/2016 Total Budget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700" dirty="0" smtClean="0"/>
              <a:t>(approximately $8.9 billion)</a:t>
            </a:r>
            <a:endParaRPr lang="en-US" sz="27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7E8C9-233D-4A5E-B949-6893957FFEDD}" type="slidenum">
              <a:rPr lang="en-US" smtClean="0"/>
              <a:pPr/>
              <a:t>2</a:t>
            </a:fld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47941562"/>
              </p:ext>
            </p:extLst>
          </p:nvPr>
        </p:nvGraphicFramePr>
        <p:xfrm>
          <a:off x="457200" y="2249488"/>
          <a:ext cx="8229600" cy="4324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520931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143000"/>
            <a:ext cx="82296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800" dirty="0" smtClean="0"/>
              <a:t>King County 2015/2016 General Fund Expenditures</a:t>
            </a:r>
            <a:br>
              <a:rPr lang="en-US" sz="2800" dirty="0" smtClean="0"/>
            </a:br>
            <a:r>
              <a:rPr lang="en-US" sz="2400" dirty="0" smtClean="0"/>
              <a:t>(contracted and charged services removed)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7E8C9-233D-4A5E-B949-6893957FFEDD}" type="slidenum">
              <a:rPr lang="en-US" smtClean="0"/>
              <a:pPr/>
              <a:t>3</a:t>
            </a:fld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20516130"/>
              </p:ext>
            </p:extLst>
          </p:nvPr>
        </p:nvGraphicFramePr>
        <p:xfrm>
          <a:off x="457200" y="2249488"/>
          <a:ext cx="8229600" cy="4324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 smtClean="0"/>
              <a:t>King County 2015/2016 General Fund Revenue</a:t>
            </a:r>
            <a:br>
              <a:rPr lang="en-US" sz="2800" dirty="0" smtClean="0"/>
            </a:br>
            <a:r>
              <a:rPr lang="en-US" sz="2400" dirty="0" smtClean="0"/>
              <a:t>(approximately $1.5 billion)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7E8C9-233D-4A5E-B949-6893957FFEDD}" type="slidenum">
              <a:rPr lang="en-US" smtClean="0"/>
              <a:pPr/>
              <a:t>4</a:t>
            </a:fld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00479621"/>
              </p:ext>
            </p:extLst>
          </p:nvPr>
        </p:nvGraphicFramePr>
        <p:xfrm>
          <a:off x="381000" y="2286000"/>
          <a:ext cx="8229600" cy="4324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2800" dirty="0" smtClean="0"/>
              <a:t>Road Services Division 2015/2016 Budgeted Revenue</a:t>
            </a:r>
            <a:br>
              <a:rPr lang="en-US" sz="2800" dirty="0" smtClean="0"/>
            </a:br>
            <a:r>
              <a:rPr lang="en-US" sz="2400" dirty="0" smtClean="0"/>
              <a:t>(approximately $203.5 million)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7E8C9-233D-4A5E-B949-6893957FFEDD}" type="slidenum">
              <a:rPr lang="en-US" smtClean="0"/>
              <a:pPr/>
              <a:t>5</a:t>
            </a:fld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67441340"/>
              </p:ext>
            </p:extLst>
          </p:nvPr>
        </p:nvGraphicFramePr>
        <p:xfrm>
          <a:off x="381000" y="2133600"/>
          <a:ext cx="8229600" cy="4476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60260872"/>
              </p:ext>
            </p:extLst>
          </p:nvPr>
        </p:nvGraphicFramePr>
        <p:xfrm>
          <a:off x="1099184" y="2285999"/>
          <a:ext cx="6945631" cy="3400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05251003"/>
              </p:ext>
            </p:extLst>
          </p:nvPr>
        </p:nvGraphicFramePr>
        <p:xfrm>
          <a:off x="1066800" y="2209800"/>
          <a:ext cx="6945631" cy="3933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69883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Revenue Context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Washington’s tax structure is based on the 1930s (property taxes, sales taxes, excise taxes) but we live in a 21</a:t>
            </a:r>
            <a:r>
              <a:rPr lang="en-US" sz="2400" baseline="30000" dirty="0" smtClean="0"/>
              <a:t>st</a:t>
            </a:r>
            <a:r>
              <a:rPr lang="en-US" sz="2400" dirty="0" smtClean="0"/>
              <a:t> century economy</a:t>
            </a:r>
          </a:p>
          <a:p>
            <a:r>
              <a:rPr lang="en-US" sz="2400" dirty="0" smtClean="0"/>
              <a:t>Unlike the State government and cities, counties have only two significant tax sources: property tax and sales tax</a:t>
            </a:r>
            <a:endParaRPr lang="en-US" sz="2400" dirty="0"/>
          </a:p>
          <a:p>
            <a:r>
              <a:rPr lang="en-US" sz="2400" dirty="0" smtClean="0"/>
              <a:t>King County has very little commercial property in the unincorporated area: only 3.6% of taxable retail sales occur outside of cities, versus an average of 21.4% for other large counties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7E8C9-233D-4A5E-B949-6893957FFEDD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Property Taxes in Washington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Property taxes are subject to a variety of tax rate and revenue growth limits</a:t>
            </a:r>
          </a:p>
          <a:p>
            <a:r>
              <a:rPr lang="en-US" sz="2400" dirty="0" smtClean="0"/>
              <a:t>For the Road Services Division, the relevant tax base is the unincorporated area</a:t>
            </a:r>
          </a:p>
          <a:p>
            <a:r>
              <a:rPr lang="en-US" sz="2400" dirty="0" smtClean="0"/>
              <a:t>Revenues can grow at a maximum of 1% per year, plus the value of new construction, which is minimal</a:t>
            </a:r>
            <a:endParaRPr lang="en-US" sz="2400" dirty="0"/>
          </a:p>
          <a:p>
            <a:r>
              <a:rPr lang="en-US" sz="2400" dirty="0" smtClean="0"/>
              <a:t>Roads can levy a maximum tax rate of $2.25 per $1000 of assessed value, and has been at this tax rate for several years</a:t>
            </a:r>
          </a:p>
          <a:p>
            <a:r>
              <a:rPr lang="en-US" sz="2400" dirty="0" smtClean="0"/>
              <a:t>Four charts illustrate the overall revenue challenge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7E8C9-233D-4A5E-B949-6893957FFEDD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5136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/>
              <a:t>King County General Fund Property and Sales Taxes per $1000 of Personal Income</a:t>
            </a:r>
            <a:endParaRPr lang="en-US" sz="32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2249488"/>
          <a:ext cx="8229600" cy="4324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7E8C9-233D-4A5E-B949-6893957FFEDD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2800" dirty="0" smtClean="0"/>
              <a:t>Effect of 1% Property Tax Revenue Growth Limit</a:t>
            </a:r>
            <a:br>
              <a:rPr lang="en-US" sz="2800" dirty="0" smtClean="0"/>
            </a:br>
            <a:r>
              <a:rPr lang="en-US" sz="2000" dirty="0" smtClean="0"/>
              <a:t>(King County 2015 regular levy would be $42 million more if growing at inflation plus population)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7E8C9-233D-4A5E-B949-6893957FFEDD}" type="slidenum">
              <a:rPr lang="en-US" smtClean="0"/>
              <a:pPr/>
              <a:t>9</a:t>
            </a:fld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09140846"/>
              </p:ext>
            </p:extLst>
          </p:nvPr>
        </p:nvGraphicFramePr>
        <p:xfrm>
          <a:off x="457200" y="2249488"/>
          <a:ext cx="8229600" cy="4324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2543</TotalTime>
  <Words>281</Words>
  <Application>Microsoft Office PowerPoint</Application>
  <PresentationFormat>On-screen Show (4:3)</PresentationFormat>
  <Paragraphs>43</Paragraphs>
  <Slides>11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Calibri</vt:lpstr>
      <vt:lpstr>Georgia</vt:lpstr>
      <vt:lpstr>Trebuchet MS</vt:lpstr>
      <vt:lpstr>Wingdings 2</vt:lpstr>
      <vt:lpstr>Urban</vt:lpstr>
      <vt:lpstr>Primer on King County’s Finances with a Focus on Roads </vt:lpstr>
      <vt:lpstr>King County 2015/2016 Total Budget (approximately $8.9 billion)</vt:lpstr>
      <vt:lpstr>King County 2015/2016 General Fund Expenditures (contracted and charged services removed)</vt:lpstr>
      <vt:lpstr>King County 2015/2016 General Fund Revenue (approximately $1.5 billion)</vt:lpstr>
      <vt:lpstr>Road Services Division 2015/2016 Budgeted Revenue (approximately $203.5 million)</vt:lpstr>
      <vt:lpstr>Revenue Context</vt:lpstr>
      <vt:lpstr>Property Taxes in Washington</vt:lpstr>
      <vt:lpstr>King County General Fund Property and Sales Taxes per $1000 of Personal Income</vt:lpstr>
      <vt:lpstr>Effect of 1% Property Tax Revenue Growth Limit (King County 2015 regular levy would be $42 million more if growing at inflation plus population)</vt:lpstr>
      <vt:lpstr>Taxable Sales to Income Ratio is Declining (Sales tax is less productive than before)</vt:lpstr>
      <vt:lpstr>Roads Funding is Inadequate to Meet Needs (System replacement cost is about $40 billion)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Rainier Club 4-22-15</dc:title>
  <dc:creator>Dwight Dively</dc:creator>
  <cp:lastModifiedBy>Evan Lewis</cp:lastModifiedBy>
  <cp:revision>217</cp:revision>
  <cp:lastPrinted>2015-04-20T19:47:59Z</cp:lastPrinted>
  <dcterms:created xsi:type="dcterms:W3CDTF">2013-05-03T17:25:15Z</dcterms:created>
  <dcterms:modified xsi:type="dcterms:W3CDTF">2015-09-16T21:45:40Z</dcterms:modified>
</cp:coreProperties>
</file>