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83" r:id="rId4"/>
    <p:sldId id="274" r:id="rId5"/>
    <p:sldId id="269" r:id="rId6"/>
    <p:sldId id="275" r:id="rId7"/>
    <p:sldId id="258" r:id="rId8"/>
    <p:sldId id="259" r:id="rId9"/>
    <p:sldId id="276" r:id="rId10"/>
    <p:sldId id="278" r:id="rId11"/>
    <p:sldId id="279" r:id="rId12"/>
    <p:sldId id="280" r:id="rId13"/>
    <p:sldId id="277" r:id="rId14"/>
    <p:sldId id="284" r:id="rId15"/>
    <p:sldId id="286" r:id="rId16"/>
    <p:sldId id="285" r:id="rId17"/>
    <p:sldId id="28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65918" autoAdjust="0"/>
  </p:normalViewPr>
  <p:slideViewPr>
    <p:cSldViewPr>
      <p:cViewPr varScale="1">
        <p:scale>
          <a:sx n="55" d="100"/>
          <a:sy n="55" d="100"/>
        </p:scale>
        <p:origin x="-1690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1027"/>
    </p:cViewPr>
  </p:sorterViewPr>
  <p:notesViewPr>
    <p:cSldViewPr>
      <p:cViewPr>
        <p:scale>
          <a:sx n="140" d="100"/>
          <a:sy n="140" d="100"/>
        </p:scale>
        <p:origin x="-946" y="85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29BE-E0DA-4223-BCEF-009B23059ADC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5157-187D-4089-BA2B-1B11D9CD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6673742C-2453-4776-91E3-45489AF67D65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696ECC83-B848-4D7B-A3EA-61E99A535C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3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Implemented state-of-the-industry Asset Management and Work Order system - creating $1.2 million/year in efficiencies 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Implementing automatic vehicle location technology for more efficient dispatch, better fleet management, and more efficient data collection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Standardizing software systems for more efficiency and reliability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2014, the Road Services Division successfully implemented Roadworks, a state-of-the-industry asset management system to manage its tens of thousands of maintenance service requests and work orders, replacing paper-based processes.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Roadworks, our new system, is saving about $1.2 million per year through efficiencies including the following: </a:t>
            </a:r>
          </a:p>
          <a:p>
            <a:pPr lvl="0"/>
            <a:r>
              <a:rPr lang="en-US" dirty="0"/>
              <a:t>Replacing paper records with a searchable relational database (e.g., much faster claims research); </a:t>
            </a:r>
          </a:p>
          <a:p>
            <a:pPr lvl="0"/>
            <a:r>
              <a:rPr lang="en-US" dirty="0"/>
              <a:t>Avoiding travel to obtain paper information on asset condition and status; </a:t>
            </a:r>
          </a:p>
          <a:p>
            <a:pPr lvl="0"/>
            <a:r>
              <a:rPr lang="en-US" dirty="0"/>
              <a:t>Mapping service requests and work orders to determine the most efficient daily dispatch routes;</a:t>
            </a:r>
          </a:p>
          <a:p>
            <a:pPr lvl="0"/>
            <a:r>
              <a:rPr lang="en-US" dirty="0"/>
              <a:t>Avoiding repeat investigative work.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addition, Roadworks has eliminated thousands of hours of lag time between customer calls and dispatch--service requests are now logged and mapped in real time and are accessible to legitimate users system-wide.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r>
              <a:rPr lang="en-US" dirty="0" smtClean="0"/>
              <a:t>Maximized asset data collection capabilities by centralizing staffing resources and eliminating the duplication of data collection </a:t>
            </a:r>
          </a:p>
          <a:p>
            <a:r>
              <a:rPr lang="en-US" dirty="0" smtClean="0"/>
              <a:t>Consolidated maintenance clearing and grading permitting from three to one </a:t>
            </a:r>
          </a:p>
          <a:p>
            <a:r>
              <a:rPr lang="en-US" dirty="0" smtClean="0"/>
              <a:t>Incorporating traffic counts into existing signal technology</a:t>
            </a:r>
          </a:p>
          <a:p>
            <a:r>
              <a:rPr lang="en-US" dirty="0" smtClean="0"/>
              <a:t>Improving road closure alert process for more timely and accurate data to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7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Solid Waste Division to take organic street waste material to Cedar Hill Landfill in lieu of costly processing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Labor unions and other agency partners to supplement snow and ice response staff 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Water and Land Resource Division to assess the condition of regional drainage systems in the right-of-way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WSDOT to share maintenance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Transferring orphaned roads to adjacent cities</a:t>
            </a: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Over 65 (67 actual) orphan road ROW segments – comprised of road ROW islands, half-streets, and UGB boundary roads</a:t>
            </a:r>
            <a:endParaRPr lang="en-US" sz="2400" dirty="0">
              <a:ea typeface="Calibri"/>
              <a:cs typeface="Times New Roman"/>
            </a:endParaRP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Approximately 24 centerline miles</a:t>
            </a:r>
            <a:endParaRPr lang="en-US" sz="2400" dirty="0">
              <a:ea typeface="Calibri"/>
              <a:cs typeface="Times New Roman"/>
            </a:endParaRP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Adjacent to or within 21 cities   </a:t>
            </a:r>
            <a:endParaRPr lang="en-US" sz="2400" dirty="0">
              <a:ea typeface="Calibri"/>
              <a:cs typeface="Times New Roman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>
              <a:solidFill>
                <a:prstClr val="black"/>
              </a:solidFill>
              <a:latin typeface="Candara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>
              <a:solidFill>
                <a:prstClr val="black"/>
              </a:solidFill>
              <a:latin typeface="Candara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Vacating roads to other agencies and property owners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Stopped converting private roads to county-maintained roads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30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2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issue with underlying ROW for SR 523 should WSDOT remove from Hwy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E7FC-B2A0-4B36-B9DB-33E5A0685F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B295-830A-4B0F-B748-3255F1C53B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974D-A055-45EE-9323-2AD08DB389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Eliminated over 45% of workforce by combining or eliminating jobs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Reorganized 7 sections into to 3</a:t>
            </a:r>
          </a:p>
          <a:p>
            <a:r>
              <a:rPr lang="en-US" sz="2400" dirty="0"/>
              <a:t>Reduced management 57%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Realigned teams and adjusted job classifications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Worked with unions for efficiencies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Adjusted core work hours and use of flex schedules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Training/retraining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Developed facilities master plan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Re-organized maintenance division boundaries to improve travel time and crew compliments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Closed 3 facilities - consolidated staff, equipment and supplies in remaining 6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Reduced energy consumption associated with field operation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Improving facilities to increase operational efficiency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Selling surplus properties – reduces liability and provides revenue to develop efficient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3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0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Consolidated downtown office space on three floors to half  a floor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Reduced fleet inventory by more than 20 percent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Reduced radios, computers, phones and other operating equipment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Converting county-owned street lighting to LED technology for reduced energy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3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9CB14C-9107-46B6-8616-491FCF0233FB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Services</a:t>
            </a:r>
            <a:br>
              <a:rPr lang="en-US" dirty="0" smtClean="0"/>
            </a:br>
            <a:r>
              <a:rPr lang="en-US" dirty="0" smtClean="0"/>
              <a:t>Business Reset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56000"/>
            <a:ext cx="7162800" cy="170179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i="1" dirty="0" smtClean="0"/>
              <a:t>What has been done to respond to the funding crisis?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Bridges and Roads Task Force</a:t>
            </a:r>
          </a:p>
          <a:p>
            <a:r>
              <a:rPr lang="en-US" sz="1800" dirty="0" smtClean="0"/>
              <a:t>September 16, 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Leveraged T</a:t>
            </a:r>
            <a:r>
              <a:rPr lang="en-US" dirty="0" smtClean="0"/>
              <a:t>echnology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Asset management</a:t>
            </a:r>
          </a:p>
          <a:p>
            <a:r>
              <a:rPr lang="en-US" sz="3200" dirty="0" smtClean="0"/>
              <a:t>Automated vehicle location</a:t>
            </a:r>
          </a:p>
          <a:p>
            <a:r>
              <a:rPr lang="en-US" sz="3200" dirty="0" smtClean="0"/>
              <a:t>Standardized software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I</a:t>
            </a:r>
            <a:r>
              <a:rPr lang="en-US" dirty="0" smtClean="0"/>
              <a:t>mprovements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965448" cy="3447288"/>
          </a:xfrm>
        </p:spPr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ata collection</a:t>
            </a:r>
          </a:p>
          <a:p>
            <a:r>
              <a:rPr lang="en-US" sz="3200" dirty="0" smtClean="0"/>
              <a:t>Permit consolidation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raffic counts</a:t>
            </a:r>
          </a:p>
          <a:p>
            <a:r>
              <a:rPr lang="en-US" sz="3200" dirty="0" smtClean="0"/>
              <a:t>Road closures alerts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2667000"/>
            <a:ext cx="38798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artnerships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Street waste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Snow and ice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Regional drainage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Shared facilities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b="-5541"/>
          <a:stretch/>
        </p:blipFill>
        <p:spPr>
          <a:xfrm>
            <a:off x="6324600" y="4558720"/>
            <a:ext cx="2474827" cy="1856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574666"/>
            <a:ext cx="2731008" cy="182422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4558719"/>
            <a:ext cx="2895600" cy="1853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Road </a:t>
            </a:r>
            <a:r>
              <a:rPr lang="en-US" dirty="0"/>
              <a:t>I</a:t>
            </a:r>
            <a:r>
              <a:rPr lang="en-US" dirty="0" smtClean="0"/>
              <a:t>nventory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Transfer orphaned road segments</a:t>
            </a:r>
          </a:p>
          <a:p>
            <a:endParaRPr lang="en-US" sz="2800" dirty="0" smtClean="0"/>
          </a:p>
          <a:p>
            <a:r>
              <a:rPr lang="en-US" sz="2800" dirty="0" smtClean="0"/>
              <a:t>Vacating </a:t>
            </a:r>
            <a:r>
              <a:rPr lang="en-US" sz="2800" dirty="0" smtClean="0"/>
              <a:t>rights-of-way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Limiting new roads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G:\Everyone\Pictures\Kuzak Rd\05210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6999"/>
            <a:ext cx="41148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105834" cy="63453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Orphan Roads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Over 65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segments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21 </a:t>
            </a: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cities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 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Seattle - N 145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St. Half Street Segments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240BFC-6961-4A46-BDE8-6D5DE714C99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8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4343400"/>
            <a:ext cx="1371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91400" y="4419600"/>
            <a:ext cx="1143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96586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Seattle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6550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Shoreline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6550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Forest </a:t>
            </a:r>
            <a:r>
              <a:rPr lang="en-US" dirty="0"/>
              <a:t>P</a:t>
            </a:r>
            <a:r>
              <a:rPr lang="en-US" dirty="0" smtClean="0"/>
              <a:t>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Lake Forest Park - Orphaned Road &amp;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County Line Half Streets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9FDACD-9838-4E1A-B2E2-D1171307B26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52" y="1600200"/>
            <a:ext cx="8540762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1905000"/>
            <a:ext cx="6096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5223" y="1878716"/>
            <a:ext cx="1524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60825" y="2052577"/>
            <a:ext cx="9906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cross training opportunities with labor</a:t>
            </a:r>
          </a:p>
          <a:p>
            <a:endParaRPr lang="en-US" dirty="0" smtClean="0"/>
          </a:p>
          <a:p>
            <a:r>
              <a:rPr lang="en-US" dirty="0" smtClean="0"/>
              <a:t>Increase use of Lean</a:t>
            </a:r>
          </a:p>
          <a:p>
            <a:endParaRPr lang="en-US" dirty="0" smtClean="0"/>
          </a:p>
          <a:p>
            <a:r>
              <a:rPr lang="en-US" dirty="0" smtClean="0"/>
              <a:t>Increase productivity through mobile technology</a:t>
            </a:r>
          </a:p>
          <a:p>
            <a:endParaRPr lang="en-US" dirty="0" smtClean="0"/>
          </a:p>
          <a:p>
            <a:r>
              <a:rPr lang="en-US" dirty="0" smtClean="0"/>
              <a:t>Facility projects that create more efficient services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ocused on core services</a:t>
            </a:r>
          </a:p>
          <a:p>
            <a:r>
              <a:rPr lang="en-US" dirty="0" smtClean="0"/>
              <a:t>Reduced and reorganized staff</a:t>
            </a:r>
          </a:p>
          <a:p>
            <a:r>
              <a:rPr lang="en-US" dirty="0" smtClean="0"/>
              <a:t>Consolidated facilities </a:t>
            </a:r>
          </a:p>
          <a:p>
            <a:r>
              <a:rPr lang="en-US" dirty="0" smtClean="0"/>
              <a:t>Decreased overhead </a:t>
            </a:r>
          </a:p>
          <a:p>
            <a:r>
              <a:rPr lang="en-US" dirty="0" smtClean="0"/>
              <a:t>Leveraged technology</a:t>
            </a:r>
          </a:p>
          <a:p>
            <a:r>
              <a:rPr lang="en-US" dirty="0" smtClean="0"/>
              <a:t>Implemented process improvements</a:t>
            </a:r>
          </a:p>
          <a:p>
            <a:r>
              <a:rPr lang="en-US" dirty="0" smtClean="0"/>
              <a:t>Formed partnerships</a:t>
            </a:r>
          </a:p>
          <a:p>
            <a:r>
              <a:rPr lang="en-US" dirty="0"/>
              <a:t>Reducing road inventory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Focus On Core Services</a:t>
            </a:r>
          </a:p>
        </p:txBody>
      </p:sp>
      <p:sp>
        <p:nvSpPr>
          <p:cNvPr id="8" name="Freeform 7"/>
          <p:cNvSpPr/>
          <p:nvPr/>
        </p:nvSpPr>
        <p:spPr>
          <a:xfrm>
            <a:off x="1219200" y="2356106"/>
            <a:ext cx="1497785" cy="2139694"/>
          </a:xfrm>
          <a:custGeom>
            <a:avLst/>
            <a:gdLst>
              <a:gd name="connsiteX0" fmla="*/ 0 w 2139693"/>
              <a:gd name="connsiteY0" fmla="*/ 0 h 1497785"/>
              <a:gd name="connsiteX1" fmla="*/ 1390801 w 2139693"/>
              <a:gd name="connsiteY1" fmla="*/ 0 h 1497785"/>
              <a:gd name="connsiteX2" fmla="*/ 2139693 w 2139693"/>
              <a:gd name="connsiteY2" fmla="*/ 748893 h 1497785"/>
              <a:gd name="connsiteX3" fmla="*/ 1390801 w 2139693"/>
              <a:gd name="connsiteY3" fmla="*/ 1497785 h 1497785"/>
              <a:gd name="connsiteX4" fmla="*/ 0 w 2139693"/>
              <a:gd name="connsiteY4" fmla="*/ 1497785 h 1497785"/>
              <a:gd name="connsiteX5" fmla="*/ 748893 w 2139693"/>
              <a:gd name="connsiteY5" fmla="*/ 748893 h 1497785"/>
              <a:gd name="connsiteX6" fmla="*/ 0 w 2139693"/>
              <a:gd name="connsiteY6" fmla="*/ 0 h 149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693" h="1497785">
                <a:moveTo>
                  <a:pt x="2139692" y="0"/>
                </a:moveTo>
                <a:lnTo>
                  <a:pt x="2139692" y="973561"/>
                </a:lnTo>
                <a:lnTo>
                  <a:pt x="1069846" y="1497785"/>
                </a:lnTo>
                <a:lnTo>
                  <a:pt x="1" y="973561"/>
                </a:lnTo>
                <a:lnTo>
                  <a:pt x="1" y="0"/>
                </a:lnTo>
                <a:lnTo>
                  <a:pt x="1069846" y="524225"/>
                </a:lnTo>
                <a:lnTo>
                  <a:pt x="2139692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763499" rIns="14604" bIns="7634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What We Deliver</a:t>
            </a: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2743200" y="2362201"/>
            <a:ext cx="5512615" cy="1828799"/>
          </a:xfrm>
          <a:custGeom>
            <a:avLst/>
            <a:gdLst>
              <a:gd name="connsiteX0" fmla="*/ 231805 w 1390801"/>
              <a:gd name="connsiteY0" fmla="*/ 0 h 5512614"/>
              <a:gd name="connsiteX1" fmla="*/ 1158996 w 1390801"/>
              <a:gd name="connsiteY1" fmla="*/ 0 h 5512614"/>
              <a:gd name="connsiteX2" fmla="*/ 1390801 w 1390801"/>
              <a:gd name="connsiteY2" fmla="*/ 231805 h 5512614"/>
              <a:gd name="connsiteX3" fmla="*/ 1390801 w 1390801"/>
              <a:gd name="connsiteY3" fmla="*/ 5512614 h 5512614"/>
              <a:gd name="connsiteX4" fmla="*/ 1390801 w 1390801"/>
              <a:gd name="connsiteY4" fmla="*/ 5512614 h 5512614"/>
              <a:gd name="connsiteX5" fmla="*/ 0 w 1390801"/>
              <a:gd name="connsiteY5" fmla="*/ 5512614 h 5512614"/>
              <a:gd name="connsiteX6" fmla="*/ 0 w 1390801"/>
              <a:gd name="connsiteY6" fmla="*/ 5512614 h 5512614"/>
              <a:gd name="connsiteX7" fmla="*/ 0 w 1390801"/>
              <a:gd name="connsiteY7" fmla="*/ 231805 h 5512614"/>
              <a:gd name="connsiteX8" fmla="*/ 231805 w 1390801"/>
              <a:gd name="connsiteY8" fmla="*/ 0 h 55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801" h="5512614">
                <a:moveTo>
                  <a:pt x="1390801" y="918789"/>
                </a:moveTo>
                <a:lnTo>
                  <a:pt x="1390801" y="4593825"/>
                </a:lnTo>
                <a:cubicBezTo>
                  <a:pt x="1390801" y="5101255"/>
                  <a:pt x="1364617" y="5512612"/>
                  <a:pt x="1332318" y="5512612"/>
                </a:cubicBezTo>
                <a:lnTo>
                  <a:pt x="0" y="5512612"/>
                </a:lnTo>
                <a:lnTo>
                  <a:pt x="0" y="5512612"/>
                </a:lnTo>
                <a:lnTo>
                  <a:pt x="0" y="2"/>
                </a:lnTo>
                <a:lnTo>
                  <a:pt x="0" y="2"/>
                </a:lnTo>
                <a:lnTo>
                  <a:pt x="1332318" y="2"/>
                </a:lnTo>
                <a:cubicBezTo>
                  <a:pt x="1364617" y="2"/>
                  <a:pt x="1390801" y="411359"/>
                  <a:pt x="1390801" y="91878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78053" rIns="78053" bIns="78054" numCol="1" spcCol="1270" anchor="ctr" anchorCtr="0">
            <a:noAutofit/>
          </a:bodyPr>
          <a:lstStyle/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Prevent &amp; </a:t>
            </a:r>
            <a:r>
              <a:rPr lang="en-US" sz="1600" dirty="0">
                <a:solidFill>
                  <a:schemeClr val="tx1"/>
                </a:solidFill>
              </a:rPr>
              <a:t>respond to immediate operational life safety and property damage </a:t>
            </a:r>
            <a:r>
              <a:rPr lang="en-US" sz="1600" dirty="0" smtClean="0">
                <a:solidFill>
                  <a:schemeClr val="tx1"/>
                </a:solidFill>
              </a:rPr>
              <a:t>hazards</a:t>
            </a:r>
          </a:p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Meet regulatory requirements and standards in cooperation with regulatory agencies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 smtClean="0"/>
              <a:t>Maintain and preserve the network </a:t>
            </a:r>
            <a:endParaRPr lang="en-US" sz="1600" kern="1200" dirty="0"/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 smtClean="0"/>
              <a:t>Enhance mobility  </a:t>
            </a:r>
            <a:endParaRPr lang="en-US" sz="1600" kern="1200" dirty="0"/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 smtClean="0"/>
              <a:t>Address roadway capacity to support growth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219200" y="4337307"/>
            <a:ext cx="1497785" cy="2139693"/>
          </a:xfrm>
          <a:custGeom>
            <a:avLst/>
            <a:gdLst>
              <a:gd name="connsiteX0" fmla="*/ 0 w 2139693"/>
              <a:gd name="connsiteY0" fmla="*/ 0 h 1497785"/>
              <a:gd name="connsiteX1" fmla="*/ 1390801 w 2139693"/>
              <a:gd name="connsiteY1" fmla="*/ 0 h 1497785"/>
              <a:gd name="connsiteX2" fmla="*/ 2139693 w 2139693"/>
              <a:gd name="connsiteY2" fmla="*/ 748893 h 1497785"/>
              <a:gd name="connsiteX3" fmla="*/ 1390801 w 2139693"/>
              <a:gd name="connsiteY3" fmla="*/ 1497785 h 1497785"/>
              <a:gd name="connsiteX4" fmla="*/ 0 w 2139693"/>
              <a:gd name="connsiteY4" fmla="*/ 1497785 h 1497785"/>
              <a:gd name="connsiteX5" fmla="*/ 748893 w 2139693"/>
              <a:gd name="connsiteY5" fmla="*/ 748893 h 1497785"/>
              <a:gd name="connsiteX6" fmla="*/ 0 w 2139693"/>
              <a:gd name="connsiteY6" fmla="*/ 0 h 149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693" h="1497785">
                <a:moveTo>
                  <a:pt x="2139692" y="0"/>
                </a:moveTo>
                <a:lnTo>
                  <a:pt x="2139692" y="973561"/>
                </a:lnTo>
                <a:lnTo>
                  <a:pt x="1069846" y="1497785"/>
                </a:lnTo>
                <a:lnTo>
                  <a:pt x="1" y="973561"/>
                </a:lnTo>
                <a:lnTo>
                  <a:pt x="1" y="0"/>
                </a:lnTo>
                <a:lnTo>
                  <a:pt x="1069846" y="524225"/>
                </a:lnTo>
                <a:lnTo>
                  <a:pt x="2139692" y="0"/>
                </a:lnTo>
                <a:close/>
              </a:path>
            </a:pathLst>
          </a:custGeom>
          <a:solidFill>
            <a:srgbClr val="70B8B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763498" rIns="14604" bIns="7634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How We Deliver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743200" y="4344722"/>
            <a:ext cx="5512614" cy="1598878"/>
          </a:xfrm>
          <a:custGeom>
            <a:avLst/>
            <a:gdLst>
              <a:gd name="connsiteX0" fmla="*/ 266485 w 1598878"/>
              <a:gd name="connsiteY0" fmla="*/ 0 h 5512614"/>
              <a:gd name="connsiteX1" fmla="*/ 1332393 w 1598878"/>
              <a:gd name="connsiteY1" fmla="*/ 0 h 5512614"/>
              <a:gd name="connsiteX2" fmla="*/ 1598878 w 1598878"/>
              <a:gd name="connsiteY2" fmla="*/ 266485 h 5512614"/>
              <a:gd name="connsiteX3" fmla="*/ 1598878 w 1598878"/>
              <a:gd name="connsiteY3" fmla="*/ 5512614 h 5512614"/>
              <a:gd name="connsiteX4" fmla="*/ 1598878 w 1598878"/>
              <a:gd name="connsiteY4" fmla="*/ 5512614 h 5512614"/>
              <a:gd name="connsiteX5" fmla="*/ 0 w 1598878"/>
              <a:gd name="connsiteY5" fmla="*/ 5512614 h 5512614"/>
              <a:gd name="connsiteX6" fmla="*/ 0 w 1598878"/>
              <a:gd name="connsiteY6" fmla="*/ 5512614 h 5512614"/>
              <a:gd name="connsiteX7" fmla="*/ 0 w 1598878"/>
              <a:gd name="connsiteY7" fmla="*/ 266485 h 5512614"/>
              <a:gd name="connsiteX8" fmla="*/ 266485 w 1598878"/>
              <a:gd name="connsiteY8" fmla="*/ 0 h 55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878" h="5512614">
                <a:moveTo>
                  <a:pt x="1598878" y="918787"/>
                </a:moveTo>
                <a:lnTo>
                  <a:pt x="1598878" y="4593827"/>
                </a:lnTo>
                <a:cubicBezTo>
                  <a:pt x="1598878" y="5101260"/>
                  <a:pt x="1564274" y="5512614"/>
                  <a:pt x="1521587" y="5512614"/>
                </a:cubicBezTo>
                <a:lnTo>
                  <a:pt x="0" y="5512614"/>
                </a:lnTo>
                <a:lnTo>
                  <a:pt x="0" y="5512614"/>
                </a:lnTo>
                <a:lnTo>
                  <a:pt x="0" y="0"/>
                </a:lnTo>
                <a:lnTo>
                  <a:pt x="0" y="0"/>
                </a:lnTo>
                <a:lnTo>
                  <a:pt x="1521587" y="0"/>
                </a:lnTo>
                <a:cubicBezTo>
                  <a:pt x="1564274" y="0"/>
                  <a:pt x="1598878" y="411354"/>
                  <a:pt x="1598878" y="918787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88210" rIns="88210" bIns="88212" numCol="1" spcCol="1270" anchor="ctr" anchorCtr="0">
            <a:noAutofit/>
          </a:bodyPr>
          <a:lstStyle/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 smtClean="0"/>
              <a:t>Exercise responsible financial stewardship</a:t>
            </a:r>
            <a:endParaRPr lang="en-US" sz="1600" kern="1200" dirty="0"/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 smtClean="0"/>
              <a:t>Enhance the use of risk assessment in decision making </a:t>
            </a:r>
            <a:endParaRPr lang="en-US" sz="1600" kern="1200" dirty="0"/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 smtClean="0"/>
              <a:t>Provide responsive customer service and public engagement</a:t>
            </a:r>
            <a:endParaRPr lang="en-US" sz="1600" kern="1200" dirty="0"/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Support the effectiveness of our workforce in a rapidly changing environment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8B92FA1-B568-40C3-85B0-D069C13B4BB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Core 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38510" y="2590800"/>
            <a:ext cx="5419345" cy="4069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Reduced contract work</a:t>
            </a:r>
          </a:p>
          <a:p>
            <a:endParaRPr lang="en-US" sz="3200" dirty="0" smtClean="0"/>
          </a:p>
          <a:p>
            <a:r>
              <a:rPr lang="en-US" sz="3200" dirty="0" smtClean="0"/>
              <a:t>Eliminated less essential services</a:t>
            </a:r>
          </a:p>
          <a:p>
            <a:endParaRPr lang="en-US" sz="3200" dirty="0"/>
          </a:p>
          <a:p>
            <a:r>
              <a:rPr lang="en-US" sz="3200" dirty="0" smtClean="0"/>
              <a:t>County </a:t>
            </a:r>
            <a:r>
              <a:rPr lang="en-US" sz="3200" dirty="0"/>
              <a:t>R</a:t>
            </a:r>
            <a:r>
              <a:rPr lang="en-US" sz="3200" dirty="0" smtClean="0"/>
              <a:t>oads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17800"/>
            <a:ext cx="2286000" cy="2667000"/>
          </a:xfrm>
        </p:spPr>
      </p:pic>
    </p:spTree>
    <p:extLst>
      <p:ext uri="{BB962C8B-B14F-4D97-AF65-F5344CB8AC3E}">
        <p14:creationId xmlns:p14="http://schemas.microsoft.com/office/powerpoint/2010/main" val="3023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 Reduction and Reorganization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88408" y="2679192"/>
            <a:ext cx="4126992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Reduced </a:t>
            </a:r>
            <a:r>
              <a:rPr lang="en-US" dirty="0"/>
              <a:t>workforce 45% </a:t>
            </a:r>
          </a:p>
          <a:p>
            <a:r>
              <a:rPr lang="en-US" dirty="0" smtClean="0"/>
              <a:t>Downsized 7 </a:t>
            </a:r>
            <a:r>
              <a:rPr lang="en-US" dirty="0"/>
              <a:t>sections to 3</a:t>
            </a:r>
          </a:p>
          <a:p>
            <a:r>
              <a:rPr lang="en-US" dirty="0" smtClean="0"/>
              <a:t>Realigned </a:t>
            </a:r>
            <a:r>
              <a:rPr lang="en-US" dirty="0"/>
              <a:t>teams </a:t>
            </a:r>
          </a:p>
          <a:p>
            <a:r>
              <a:rPr lang="en-US" dirty="0"/>
              <a:t>Adjusted classifications</a:t>
            </a:r>
          </a:p>
          <a:p>
            <a:r>
              <a:rPr lang="en-US" dirty="0"/>
              <a:t>Worked with unions </a:t>
            </a:r>
          </a:p>
          <a:p>
            <a:r>
              <a:rPr lang="en-US" dirty="0"/>
              <a:t>Adjusted schedules</a:t>
            </a:r>
          </a:p>
          <a:p>
            <a:r>
              <a:rPr lang="en-US" dirty="0" smtClean="0"/>
              <a:t>Providing </a:t>
            </a:r>
            <a:r>
              <a:rPr lang="en-US" dirty="0"/>
              <a:t>c</a:t>
            </a:r>
            <a:r>
              <a:rPr lang="en-US" dirty="0" smtClean="0"/>
              <a:t>ritical training</a:t>
            </a:r>
            <a:endParaRPr lang="en-US" dirty="0"/>
          </a:p>
          <a:p>
            <a:endParaRPr lang="en-US" dirty="0"/>
          </a:p>
        </p:txBody>
      </p:sp>
      <p:pic>
        <p:nvPicPr>
          <p:cNvPr id="6149" name="Picture 5" descr="J:\PolicyPlanning\PerformanceMeasures\SPRS\SPRS 2010\images\additionalImages\Baring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336574"/>
            <a:ext cx="1970122" cy="14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:\PolicyPlanning\PerformanceMeasures\SPRS\SPRS 2010\images\photos\ph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08" y="2149196"/>
            <a:ext cx="2210146" cy="16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:\PolicyPlanning\PerformanceMeasures\SPRS\SPRS 2010\images\additionalImages\CrewsCleaningCloggedDrai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72" y="4253042"/>
            <a:ext cx="2244782" cy="16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arveyr\AppData\Local\Microsoft\Windows\Temporary Internet Files\Content.Outlook\A6ZOBL2H\20150911_114127 (2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070" y="4226821"/>
            <a:ext cx="1817982" cy="17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237" y="2070364"/>
            <a:ext cx="7408333" cy="3450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Facility </a:t>
            </a:r>
            <a:r>
              <a:rPr lang="en-US" dirty="0"/>
              <a:t>M</a:t>
            </a:r>
            <a:r>
              <a:rPr lang="en-US" dirty="0" smtClean="0"/>
              <a:t>aster Plan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New service boundaries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Closed </a:t>
            </a:r>
            <a:r>
              <a:rPr lang="en-US" dirty="0"/>
              <a:t>3</a:t>
            </a:r>
            <a:r>
              <a:rPr lang="en-US" dirty="0" smtClean="0"/>
              <a:t> facilities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Reduced </a:t>
            </a:r>
            <a:r>
              <a:rPr lang="en-US" dirty="0"/>
              <a:t>energy consumption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Improving facilities to better deliver service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Facility Consolidation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862512"/>
            <a:ext cx="24477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osbornej\AppData\Local\Microsoft\Windows\INetCache\Content.Outlook\97MFI8FD\07090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2721"/>
            <a:ext cx="2438400" cy="182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21881"/>
            <a:ext cx="2238348" cy="1670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1668"/>
            <a:ext cx="5486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redistricting and facilities consolidation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063B-EDF9-4075-AEAC-6355C4BA8E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5486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redistricting and facilities consolidation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063B-EDF9-4075-AEAC-6355C4BA8E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Decreased </a:t>
            </a:r>
            <a:r>
              <a:rPr lang="en-US" dirty="0" smtClean="0"/>
              <a:t>Overhead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733546" cy="34472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Consolidated office space</a:t>
            </a:r>
          </a:p>
          <a:p>
            <a:r>
              <a:rPr lang="en-US" sz="3200" dirty="0" smtClean="0"/>
              <a:t>Reduced fleet by 20%</a:t>
            </a:r>
          </a:p>
          <a:p>
            <a:r>
              <a:rPr lang="en-US" sz="3200" dirty="0" smtClean="0"/>
              <a:t>Reduced computers, phones, etc.</a:t>
            </a:r>
          </a:p>
          <a:p>
            <a:r>
              <a:rPr lang="en-US" sz="3200" dirty="0" smtClean="0"/>
              <a:t>Converting street lighting to LED </a:t>
            </a:r>
          </a:p>
          <a:p>
            <a:r>
              <a:rPr lang="en-US" sz="3200" dirty="0"/>
              <a:t>Selling surplus properties</a:t>
            </a:r>
          </a:p>
          <a:p>
            <a:endParaRPr lang="en-US" sz="3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078480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702</Words>
  <Application>Microsoft Office PowerPoint</Application>
  <PresentationFormat>On-screen Show (4:3)</PresentationFormat>
  <Paragraphs>169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Road Services Business Reset </vt:lpstr>
      <vt:lpstr>2010 - 2015</vt:lpstr>
      <vt:lpstr>Focus On Core Services</vt:lpstr>
      <vt:lpstr>Focus on Core Services</vt:lpstr>
      <vt:lpstr>Staff Reduction and Reorganization</vt:lpstr>
      <vt:lpstr>Maintenance Facility Consolidation</vt:lpstr>
      <vt:lpstr>PowerPoint Presentation</vt:lpstr>
      <vt:lpstr>PowerPoint Presentation</vt:lpstr>
      <vt:lpstr>Decreased Overhead </vt:lpstr>
      <vt:lpstr>Leveraged Technology</vt:lpstr>
      <vt:lpstr>Process Improvements</vt:lpstr>
      <vt:lpstr>Partnerships</vt:lpstr>
      <vt:lpstr>Reducing Road Inventory</vt:lpstr>
      <vt:lpstr>                                 Orphan Roads</vt:lpstr>
      <vt:lpstr>Seattle - N 145th St. Half Street Segments</vt:lpstr>
      <vt:lpstr>Lake Forest Park - Orphaned Road &amp; County Line Half Streets</vt:lpstr>
      <vt:lpstr>Next Steps</vt:lpstr>
    </vt:vector>
  </TitlesOfParts>
  <Company>KC DOT-IT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Road’s Efficiencies</dc:title>
  <dc:creator>Jay Osborne</dc:creator>
  <cp:lastModifiedBy>Jay Osborne</cp:lastModifiedBy>
  <cp:revision>92</cp:revision>
  <cp:lastPrinted>2015-09-16T18:36:37Z</cp:lastPrinted>
  <dcterms:created xsi:type="dcterms:W3CDTF">2015-09-04T22:18:15Z</dcterms:created>
  <dcterms:modified xsi:type="dcterms:W3CDTF">2015-09-18T17:39:10Z</dcterms:modified>
</cp:coreProperties>
</file>