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86" r:id="rId4"/>
    <p:sldId id="274" r:id="rId5"/>
    <p:sldId id="273" r:id="rId6"/>
    <p:sldId id="283" r:id="rId7"/>
    <p:sldId id="269" r:id="rId8"/>
    <p:sldId id="275" r:id="rId9"/>
    <p:sldId id="276" r:id="rId10"/>
    <p:sldId id="278" r:id="rId11"/>
    <p:sldId id="279" r:id="rId12"/>
    <p:sldId id="281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ffernan, Peter" initials="H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4" autoAdjust="0"/>
    <p:restoredTop sz="84123" autoAdjust="0"/>
  </p:normalViewPr>
  <p:slideViewPr>
    <p:cSldViewPr>
      <p:cViewPr>
        <p:scale>
          <a:sx n="100" d="100"/>
          <a:sy n="100" d="100"/>
        </p:scale>
        <p:origin x="-240" y="6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1027"/>
    </p:cViewPr>
  </p:sorterViewPr>
  <p:notesViewPr>
    <p:cSldViewPr>
      <p:cViewPr>
        <p:scale>
          <a:sx n="140" d="100"/>
          <a:sy n="140" d="100"/>
        </p:scale>
        <p:origin x="-946" y="857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29BE-E0DA-4223-BCEF-009B23059ADC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65157-187D-4089-BA2B-1B11D9CD1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25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673742C-2453-4776-91E3-45489AF67D65}" type="datetimeFigureOut">
              <a:rPr lang="en-US" smtClean="0"/>
              <a:t>10/30/2015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647" tIns="46324" rIns="92647" bIns="46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696ECC83-B848-4D7B-A3EA-61E99A535C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35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31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50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71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647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6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8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26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7941" indent="-277941" defTabSz="92647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23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2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7974D-A055-45EE-9323-2AD08DB389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6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50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11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CC83-B848-4D7B-A3EA-61E99A535C0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3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7857-1FD1-4FAF-BE63-480F904703EA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113B-4EB1-4A24-933A-07A186608C5F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9C3B-E9F5-41A5-85ED-626E28F26804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4826-B617-4568-9C88-EDD6F138C73E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A867-1397-475E-990D-B3B232F57F67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AF23-8F44-4D3E-AED0-163D255D029B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F5AB-B326-4460-A1C4-E9AA721B7D33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738-E1D1-46DF-A2FB-2254E4794939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C130-16B2-4495-9993-43D28F76D0F1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84F4-C866-4D42-87D7-1C8ED9733034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C05-DFE0-4310-9C83-B5D2B72CF851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8E3F5A-A17F-4A86-BD93-454A9E75F607}" type="datetime1">
              <a:rPr lang="en-US" smtClean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80FFD8D-87F2-444D-BDF2-D0C783CBD8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Road Services</a:t>
            </a:r>
            <a:br>
              <a:rPr lang="en-US" dirty="0" smtClean="0"/>
            </a:br>
            <a:r>
              <a:rPr lang="en-US" dirty="0" smtClean="0"/>
              <a:t>Funding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56000"/>
            <a:ext cx="7162800" cy="170179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Bridges and Roads Task Force</a:t>
            </a:r>
          </a:p>
          <a:p>
            <a:r>
              <a:rPr lang="en-US" sz="1800" dirty="0" smtClean="0"/>
              <a:t>October 28, 2015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include Road Improvement </a:t>
            </a:r>
            <a:r>
              <a:rPr lang="en-US" dirty="0"/>
              <a:t>District (RID) and Local </a:t>
            </a:r>
            <a:r>
              <a:rPr lang="en-US" dirty="0" smtClean="0"/>
              <a:t>Improvement </a:t>
            </a:r>
            <a:r>
              <a:rPr lang="en-US" dirty="0"/>
              <a:t>District (LID) </a:t>
            </a:r>
            <a:r>
              <a:rPr lang="en-US" dirty="0" smtClean="0"/>
              <a:t>tools that allow </a:t>
            </a:r>
            <a:r>
              <a:rPr lang="en-US" dirty="0"/>
              <a:t>property owners to establish a district boundary specifically for a transportation improvement. </a:t>
            </a:r>
            <a:endParaRPr lang="en-US" dirty="0" smtClean="0"/>
          </a:p>
          <a:p>
            <a:r>
              <a:rPr lang="en-US" dirty="0" smtClean="0"/>
              <a:t>It would be </a:t>
            </a:r>
            <a:r>
              <a:rPr lang="en-US" dirty="0"/>
              <a:t>expensive for homeowners to fund </a:t>
            </a:r>
            <a:r>
              <a:rPr lang="en-US" dirty="0" smtClean="0"/>
              <a:t>large </a:t>
            </a:r>
            <a:r>
              <a:rPr lang="en-US" dirty="0"/>
              <a:t>projects.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Crowd-funding for </a:t>
            </a:r>
            <a:r>
              <a:rPr lang="en-US" dirty="0" smtClean="0"/>
              <a:t>Road </a:t>
            </a:r>
            <a:r>
              <a:rPr lang="en-US" dirty="0"/>
              <a:t>F</a:t>
            </a:r>
            <a:r>
              <a:rPr lang="en-US" dirty="0" smtClean="0"/>
              <a:t>ixes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Statewide, </a:t>
            </a:r>
            <a:r>
              <a:rPr lang="en-US" sz="3200" dirty="0" smtClean="0"/>
              <a:t>total lottery </a:t>
            </a:r>
            <a:r>
              <a:rPr lang="en-US" sz="3200" dirty="0"/>
              <a:t>proceeds for public programs is ~$130m to ~$160m </a:t>
            </a:r>
            <a:r>
              <a:rPr lang="en-US" sz="3200" dirty="0" smtClean="0"/>
              <a:t>annually.</a:t>
            </a:r>
          </a:p>
          <a:p>
            <a:r>
              <a:rPr lang="en-US" sz="3200" dirty="0" smtClean="0"/>
              <a:t>Would </a:t>
            </a:r>
            <a:r>
              <a:rPr lang="en-US" sz="3200" dirty="0"/>
              <a:t>need the state to authorize specific game or dedicated fund for KC </a:t>
            </a:r>
            <a:r>
              <a:rPr lang="en-US" sz="3200" dirty="0" smtClean="0"/>
              <a:t>Roads.</a:t>
            </a:r>
          </a:p>
          <a:p>
            <a:r>
              <a:rPr lang="en-US" sz="3200" dirty="0" smtClean="0"/>
              <a:t> Unknown whether there would be interest for a narrow purpose.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Lottery </a:t>
            </a:r>
            <a:r>
              <a:rPr lang="en-US" dirty="0"/>
              <a:t>G</a:t>
            </a:r>
            <a:r>
              <a:rPr lang="en-US" dirty="0" smtClean="0"/>
              <a:t>ame for Roads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11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247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collection of donations </a:t>
            </a:r>
            <a:r>
              <a:rPr lang="en-US" dirty="0"/>
              <a:t>at the gas pump.  “Would you like to contribute $1, $5 or $10 to help roads</a:t>
            </a:r>
            <a:r>
              <a:rPr lang="en-US" dirty="0" smtClean="0"/>
              <a:t>?”  Probable low level of revenue produced.</a:t>
            </a:r>
          </a:p>
          <a:p>
            <a:endParaRPr lang="en-US" dirty="0" smtClean="0"/>
          </a:p>
          <a:p>
            <a:r>
              <a:rPr lang="en-US" dirty="0" smtClean="0"/>
              <a:t>Tax auto parts.  Would need to tax sales in cities, currently no state authority.  Probable low level of revenue produced.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Authorizes about $15 billion over 16 years.</a:t>
            </a:r>
          </a:p>
          <a:p>
            <a:pPr lvl="1"/>
            <a:r>
              <a:rPr lang="en-US" dirty="0" smtClean="0"/>
              <a:t>King County will receive $500k in 2016 and 2017 and about $1M per year following</a:t>
            </a:r>
            <a:r>
              <a:rPr lang="en-US" dirty="0"/>
              <a:t> </a:t>
            </a:r>
            <a:r>
              <a:rPr lang="en-US" dirty="0" smtClean="0"/>
              <a:t>from the increase in the gas tax.</a:t>
            </a:r>
          </a:p>
          <a:p>
            <a:pPr lvl="2"/>
            <a:r>
              <a:rPr lang="en-US" dirty="0" smtClean="0"/>
              <a:t>Uses of funding restricted to “highway purposes” as stated in the  18</a:t>
            </a:r>
            <a:r>
              <a:rPr lang="en-US" baseline="30000" dirty="0" smtClean="0"/>
              <a:t>th</a:t>
            </a:r>
            <a:r>
              <a:rPr lang="en-US" dirty="0" smtClean="0"/>
              <a:t> Amendment.</a:t>
            </a:r>
          </a:p>
          <a:p>
            <a:pPr lvl="2"/>
            <a:r>
              <a:rPr lang="en-US" dirty="0"/>
              <a:t>These funds would be programmed starting in the </a:t>
            </a:r>
            <a:r>
              <a:rPr lang="en-US" dirty="0" err="1" smtClean="0"/>
              <a:t>midbiennium</a:t>
            </a:r>
            <a:r>
              <a:rPr lang="en-US" dirty="0" smtClean="0"/>
              <a:t> </a:t>
            </a:r>
            <a:r>
              <a:rPr lang="en-US" dirty="0"/>
              <a:t>update.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State Transportation Package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13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Transportation Benefit District (TBD) rules allow the council to implement a countywide $20 vehicle fee, and after 24 months,  the fee can go up to $40. (RCW 36.73.065)</a:t>
            </a:r>
          </a:p>
          <a:p>
            <a:pPr lvl="1"/>
            <a:r>
              <a:rPr lang="en-US" dirty="0" smtClean="0"/>
              <a:t>County would receive about $17 - $38 million annually.</a:t>
            </a:r>
          </a:p>
          <a:p>
            <a:r>
              <a:rPr lang="en-US" dirty="0" smtClean="0"/>
              <a:t>If </a:t>
            </a:r>
            <a:r>
              <a:rPr lang="en-US" dirty="0"/>
              <a:t>imposed by councilmanic vote, </a:t>
            </a:r>
            <a:r>
              <a:rPr lang="en-US" dirty="0" smtClean="0"/>
              <a:t>it would </a:t>
            </a:r>
            <a:r>
              <a:rPr lang="en-US" dirty="0"/>
              <a:t>require crediting cities for the amount </a:t>
            </a:r>
            <a:r>
              <a:rPr lang="en-US" dirty="0" smtClean="0"/>
              <a:t>they have already approved through local TBD’s.</a:t>
            </a:r>
          </a:p>
          <a:p>
            <a:r>
              <a:rPr lang="en-US" dirty="0" smtClean="0"/>
              <a:t>Countywide TBD would require an interlocal agreement with cities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State Transportation Package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590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Transportation </a:t>
            </a:r>
            <a:r>
              <a:rPr lang="en-US" dirty="0"/>
              <a:t>Benefit District  options available would require voter approval to raise enough funding. </a:t>
            </a:r>
            <a:endParaRPr lang="en-US" dirty="0" smtClean="0"/>
          </a:p>
          <a:p>
            <a:r>
              <a:rPr lang="en-US" dirty="0" smtClean="0"/>
              <a:t>These include: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0.2% sales tax increase that could </a:t>
            </a:r>
            <a:r>
              <a:rPr lang="en-US" dirty="0" smtClean="0"/>
              <a:t>raise up to ~$116m annually;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100 fee per vehicle that could </a:t>
            </a:r>
            <a:r>
              <a:rPr lang="en-US" dirty="0" smtClean="0"/>
              <a:t>raise up to </a:t>
            </a:r>
            <a:r>
              <a:rPr lang="en-US" dirty="0"/>
              <a:t>~$</a:t>
            </a:r>
            <a:r>
              <a:rPr lang="en-US" dirty="0" smtClean="0"/>
              <a:t>109m annually.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2015 State Transportation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36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Transportation </a:t>
            </a:r>
            <a:r>
              <a:rPr lang="en-US" dirty="0"/>
              <a:t>Benefit </a:t>
            </a:r>
            <a:r>
              <a:rPr lang="en-US" dirty="0" smtClean="0"/>
              <a:t>District  </a:t>
            </a:r>
            <a:r>
              <a:rPr lang="en-US" dirty="0"/>
              <a:t>authority </a:t>
            </a:r>
            <a:r>
              <a:rPr lang="en-US" dirty="0" smtClean="0"/>
              <a:t>allows </a:t>
            </a:r>
            <a:r>
              <a:rPr lang="en-US" dirty="0"/>
              <a:t>one year excess levy </a:t>
            </a:r>
            <a:r>
              <a:rPr lang="en-US" dirty="0" smtClean="0"/>
              <a:t>and/or </a:t>
            </a:r>
            <a:r>
              <a:rPr lang="en-US" dirty="0"/>
              <a:t>excess levy for capital purposes.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/>
              <a:t>cent per thousand property tax lift in </a:t>
            </a:r>
            <a:r>
              <a:rPr lang="en-US" dirty="0" smtClean="0"/>
              <a:t>county could </a:t>
            </a:r>
            <a:r>
              <a:rPr lang="en-US" dirty="0"/>
              <a:t>raise about </a:t>
            </a:r>
            <a:r>
              <a:rPr lang="en-US" dirty="0" smtClean="0"/>
              <a:t>$42m annually ($4.2m </a:t>
            </a:r>
            <a:r>
              <a:rPr lang="en-US" dirty="0"/>
              <a:t>per 1 cent)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Lift 1% cap on property </a:t>
            </a:r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56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962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User charges are </a:t>
            </a:r>
            <a:r>
              <a:rPr lang="en-US" sz="1600" dirty="0"/>
              <a:t>currently being investigated by the Washington State Transportation </a:t>
            </a:r>
            <a:r>
              <a:rPr lang="en-US" sz="1600" dirty="0" smtClean="0"/>
              <a:t>Commission.  Oregon </a:t>
            </a:r>
            <a:r>
              <a:rPr lang="en-US" sz="1600" dirty="0"/>
              <a:t>State is moving into a second level of a pilot project </a:t>
            </a:r>
            <a:r>
              <a:rPr lang="en-US" sz="1600" dirty="0" smtClean="0"/>
              <a:t>on implementing a road </a:t>
            </a:r>
            <a:r>
              <a:rPr lang="en-US" sz="1600" dirty="0"/>
              <a:t>user charge.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There are low </a:t>
            </a:r>
            <a:r>
              <a:rPr lang="en-US" sz="1600" dirty="0" smtClean="0"/>
              <a:t>to high </a:t>
            </a:r>
            <a:r>
              <a:rPr lang="en-US" sz="1600" dirty="0"/>
              <a:t>tech methods that could be used to implement such a financing </a:t>
            </a:r>
            <a:r>
              <a:rPr lang="en-US" sz="1600" dirty="0" smtClean="0"/>
              <a:t>mechanism, including:  license </a:t>
            </a:r>
            <a:r>
              <a:rPr lang="en-US" sz="1600" dirty="0"/>
              <a:t>plate camera technology, odometer </a:t>
            </a:r>
            <a:r>
              <a:rPr lang="en-US" sz="1600" dirty="0" smtClean="0"/>
              <a:t>readings, and a </a:t>
            </a:r>
            <a:r>
              <a:rPr lang="en-US" sz="1600" dirty="0"/>
              <a:t>GPS based data collection system.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Each method has its pros and cons, costs for implementation and revenue collection, and </a:t>
            </a:r>
            <a:r>
              <a:rPr lang="en-US" sz="1600" dirty="0" smtClean="0"/>
              <a:t>timelines </a:t>
            </a:r>
            <a:r>
              <a:rPr lang="en-US" sz="1600" dirty="0"/>
              <a:t>for implementation.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Need </a:t>
            </a:r>
            <a:r>
              <a:rPr lang="en-US" sz="1600" dirty="0"/>
              <a:t>to be implemented on a regional or statewide </a:t>
            </a:r>
            <a:r>
              <a:rPr lang="en-US" sz="1600" dirty="0" smtClean="0"/>
              <a:t>basis to be effective.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 smtClean="0"/>
              <a:t>Potential revenue is unknown as these fees aren’t currently broadly authorized.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6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Create a toll/user fee solution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706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590800"/>
            <a:ext cx="7408333" cy="3733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Transportation </a:t>
            </a:r>
            <a:r>
              <a:rPr lang="en-US" dirty="0"/>
              <a:t>Utility District fees are paid to jurisdictions by property owners in those jurisdictions based on the amount of trips the property is estimated to generate.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 </a:t>
            </a:r>
            <a:r>
              <a:rPr lang="en-US" dirty="0" smtClean="0"/>
              <a:t>Utility District</a:t>
            </a:r>
            <a:r>
              <a:rPr lang="en-US" dirty="0"/>
              <a:t>, under most state constitutions and laws, must charge fees based upon a direct measurable relationship between the fee and the benefits received.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Funds </a:t>
            </a:r>
            <a:r>
              <a:rPr lang="en-US" dirty="0"/>
              <a:t>raised are generally used for local streets such as street improvements and maintenance, </a:t>
            </a:r>
            <a:r>
              <a:rPr lang="en-US" dirty="0" smtClean="0"/>
              <a:t>and </a:t>
            </a:r>
            <a:r>
              <a:rPr lang="en-US" dirty="0"/>
              <a:t>street operational improvements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Would require State Legislative action to provide authorization for county use.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Transportation Utility Fee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5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Would need State Legislature to approve an MVET authority for local governments to collect. In KC a 0.8% MVET would collect ~$75m </a:t>
            </a:r>
            <a:r>
              <a:rPr lang="en-US" dirty="0" smtClean="0"/>
              <a:t>annually.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Reinstate the MVET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Would need State Legislature to approve an impact fee that the </a:t>
            </a:r>
            <a:r>
              <a:rPr lang="en-US" sz="3200" dirty="0" smtClean="0"/>
              <a:t>county </a:t>
            </a:r>
            <a:r>
              <a:rPr lang="en-US" sz="3200" dirty="0"/>
              <a:t>could collect in cities and use for unincorporated areas. </a:t>
            </a:r>
          </a:p>
          <a:p>
            <a:r>
              <a:rPr lang="en-US" sz="3200" dirty="0" smtClean="0"/>
              <a:t>Impact </a:t>
            </a:r>
            <a:r>
              <a:rPr lang="en-US" sz="3200" dirty="0"/>
              <a:t>fee </a:t>
            </a:r>
            <a:r>
              <a:rPr lang="en-US" sz="3200" dirty="0" smtClean="0"/>
              <a:t>for </a:t>
            </a:r>
            <a:r>
              <a:rPr lang="en-US" sz="3200" dirty="0"/>
              <a:t>unincorporated </a:t>
            </a:r>
            <a:r>
              <a:rPr lang="en-US" sz="3200" dirty="0" smtClean="0"/>
              <a:t>area would collect little </a:t>
            </a:r>
            <a:r>
              <a:rPr lang="en-US" sz="3200" dirty="0"/>
              <a:t>revenue due to </a:t>
            </a:r>
            <a:r>
              <a:rPr lang="en-US" sz="3200" dirty="0" smtClean="0"/>
              <a:t>very limited developable properties.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Impact Fees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FFD8D-87F2-444D-BDF2-D0C783CBD835}" type="slidenum">
              <a:rPr lang="en-US" sz="1600" smtClean="0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87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711</Words>
  <Application>Microsoft Office PowerPoint</Application>
  <PresentationFormat>On-screen Show (4:3)</PresentationFormat>
  <Paragraphs>85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Road Services Funding Options</vt:lpstr>
      <vt:lpstr>2015 State Transportation Package</vt:lpstr>
      <vt:lpstr>2015 State Transportation Package</vt:lpstr>
      <vt:lpstr>2015 State Transportation Package</vt:lpstr>
      <vt:lpstr>Lift 1% cap on property taxes</vt:lpstr>
      <vt:lpstr>Create a toll/user fee solution</vt:lpstr>
      <vt:lpstr>Transportation Utility Fee</vt:lpstr>
      <vt:lpstr>Reinstate the MVET</vt:lpstr>
      <vt:lpstr>Impact Fees</vt:lpstr>
      <vt:lpstr>Crowd-funding for Road Fixes</vt:lpstr>
      <vt:lpstr>Lottery Game for Roads</vt:lpstr>
      <vt:lpstr>Other Ideas </vt:lpstr>
    </vt:vector>
  </TitlesOfParts>
  <Company>KC DOT-IT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Road’s Efficiencies</dc:title>
  <dc:creator>Jay Osborne</dc:creator>
  <cp:lastModifiedBy>West, Susan</cp:lastModifiedBy>
  <cp:revision>130</cp:revision>
  <cp:lastPrinted>2015-10-27T15:11:18Z</cp:lastPrinted>
  <dcterms:created xsi:type="dcterms:W3CDTF">2015-09-04T22:18:15Z</dcterms:created>
  <dcterms:modified xsi:type="dcterms:W3CDTF">2015-10-30T19:09:05Z</dcterms:modified>
</cp:coreProperties>
</file>