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82" r:id="rId6"/>
    <p:sldId id="283" r:id="rId7"/>
    <p:sldId id="278" r:id="rId8"/>
    <p:sldId id="276" r:id="rId9"/>
    <p:sldId id="277" r:id="rId10"/>
    <p:sldId id="270" r:id="rId11"/>
    <p:sldId id="285" r:id="rId12"/>
    <p:sldId id="257" r:id="rId13"/>
    <p:sldId id="258" r:id="rId14"/>
    <p:sldId id="279" r:id="rId15"/>
    <p:sldId id="280" r:id="rId16"/>
    <p:sldId id="281" r:id="rId17"/>
    <p:sldId id="28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Hannah" initials="JH" lastIdx="1" clrIdx="0">
    <p:extLst>
      <p:ext uri="{19B8F6BF-5375-455C-9EA6-DF929625EA0E}">
        <p15:presenceInfo xmlns:p15="http://schemas.microsoft.com/office/powerpoint/2012/main" userId="S::Hannah.Johnson@kingcounty.gov::9d47970b-5879-4ec1-ab68-8a3bff600249" providerId="AD"/>
      </p:ext>
    </p:extLst>
  </p:cmAuthor>
  <p:cmAuthor id="2" name="Li-Vollmer, Meredith" initials="LM" lastIdx="1" clrIdx="1">
    <p:extLst>
      <p:ext uri="{19B8F6BF-5375-455C-9EA6-DF929625EA0E}">
        <p15:presenceInfo xmlns:p15="http://schemas.microsoft.com/office/powerpoint/2012/main" userId="S::meredith.li-vollmer@kingcounty.gov::edf60c0a-d5e0-4e90-892a-64f3750c1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CF595-D60E-46EE-8C5E-B79D29F753FA}" v="312" dt="2020-04-23T16:23:47.470"/>
    <p1510:client id="{9A79BF02-1762-E914-AAB3-492CCAA76ACC}" v="2" dt="2020-04-23T01:42:17.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76" autoAdjust="0"/>
  </p:normalViewPr>
  <p:slideViewPr>
    <p:cSldViewPr snapToGrid="0">
      <p:cViewPr varScale="1">
        <p:scale>
          <a:sx n="85" d="100"/>
          <a:sy n="85" d="100"/>
        </p:scale>
        <p:origin x="954" y="96"/>
      </p:cViewPr>
      <p:guideLst>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EEC67-E45F-41F7-B620-211AB751154D}" type="datetimeFigureOut">
              <a:rPr lang="en-US" smtClean="0"/>
              <a:t>7/20/2020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F08D8-43CE-4A55-A9F5-191796F82AD2}" type="slidenum">
              <a:rPr lang="en-US" smtClean="0"/>
              <a:t>‹#›</a:t>
            </a:fld>
            <a:endParaRPr lang="en-US"/>
          </a:p>
        </p:txBody>
      </p:sp>
    </p:spTree>
    <p:extLst>
      <p:ext uri="{BB962C8B-B14F-4D97-AF65-F5344CB8AC3E}">
        <p14:creationId xmlns:p14="http://schemas.microsoft.com/office/powerpoint/2010/main" val="273800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Novel coronavirus (COVID-19) is a new virus strain that was only</a:t>
            </a:r>
            <a:r>
              <a:rPr lang="en-US" sz="1200" b="0" i="0" u="none" strike="noStrike" kern="1200" baseline="0" dirty="0" smtClean="0">
                <a:solidFill>
                  <a:schemeClr val="tx1"/>
                </a:solidFill>
                <a:effectLst/>
                <a:latin typeface="+mn-lt"/>
                <a:ea typeface="+mn-ea"/>
                <a:cs typeface="+mn-cs"/>
              </a:rPr>
              <a:t> identified in 2019</a:t>
            </a:r>
            <a:r>
              <a:rPr lang="en-US" sz="1200" b="0" i="0" u="none" strike="noStrike" kern="1200" dirty="0" smtClean="0">
                <a:solidFill>
                  <a:schemeClr val="tx1"/>
                </a:solidFill>
                <a:effectLst/>
                <a:latin typeface="+mn-lt"/>
                <a:ea typeface="+mn-ea"/>
                <a:cs typeface="+mn-cs"/>
              </a:rPr>
              <a:t>. It has the potential to cause severe illness and pneumonia.</a:t>
            </a:r>
            <a:r>
              <a:rPr lang="en-US" sz="1200" b="0" i="0" u="none" strike="noStrike" kern="1200" baseline="0" dirty="0" smtClean="0">
                <a:solidFill>
                  <a:schemeClr val="tx1"/>
                </a:solidFill>
                <a:effectLst/>
                <a:latin typeface="+mn-lt"/>
                <a:ea typeface="+mn-ea"/>
                <a:cs typeface="+mn-cs"/>
              </a:rPr>
              <a:t> Anyone can get a severe illness from COVID, and </a:t>
            </a:r>
            <a:r>
              <a:rPr lang="en-US" sz="1200" b="0" i="0" u="none" strike="noStrike" kern="1200" dirty="0" smtClean="0">
                <a:solidFill>
                  <a:schemeClr val="tx1"/>
                </a:solidFill>
                <a:effectLst/>
                <a:latin typeface="+mn-lt"/>
                <a:ea typeface="+mn-ea"/>
                <a:cs typeface="+mn-cs"/>
              </a:rPr>
              <a:t>especially people over age 60 or who have health conditions</a:t>
            </a:r>
            <a:r>
              <a:rPr lang="en-US" sz="1200" b="0" i="0" u="none" strike="noStrike" kern="1200" baseline="0" dirty="0" smtClean="0">
                <a:solidFill>
                  <a:schemeClr val="tx1"/>
                </a:solidFill>
                <a:effectLst/>
                <a:latin typeface="+mn-lt"/>
                <a:ea typeface="+mn-ea"/>
                <a:cs typeface="+mn-cs"/>
              </a:rPr>
              <a:t> such as heart disease, diabetes, obesity, or kidney disease</a:t>
            </a:r>
            <a:r>
              <a:rPr lang="en-US" sz="1200" b="0" i="0" u="none" strike="noStrike" kern="1200" dirty="0" smtClean="0">
                <a:solidFill>
                  <a:schemeClr val="tx1"/>
                </a:solidFill>
                <a:effectLst/>
                <a:latin typeface="+mn-lt"/>
                <a:ea typeface="+mn-ea"/>
                <a:cs typeface="+mn-cs"/>
              </a:rPr>
              <a:t>. As health</a:t>
            </a:r>
            <a:r>
              <a:rPr lang="en-US" sz="1200" b="0" i="0" u="none" strike="noStrike" kern="1200" baseline="0" dirty="0" smtClean="0">
                <a:solidFill>
                  <a:schemeClr val="tx1"/>
                </a:solidFill>
                <a:effectLst/>
                <a:latin typeface="+mn-lt"/>
                <a:ea typeface="+mn-ea"/>
                <a:cs typeface="+mn-cs"/>
              </a:rPr>
              <a:t> experts learn more about COVID, they are finding that many other conditions may put people at higher risk, including asthma, pregnancy, smoking, and high blood pressure.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More information on who’s at risk: https://www.cdc.gov/coronavirus/2019-ncov/need-extra-precautions/index.html</a:t>
            </a:r>
          </a:p>
          <a:p>
            <a:endParaRPr lang="en-US" sz="1200" b="0" i="0" u="none" strike="noStrike" kern="1200" baseline="0" dirty="0" smtClean="0">
              <a:solidFill>
                <a:schemeClr val="tx1"/>
              </a:solidFill>
              <a:effectLst/>
              <a:latin typeface="+mn-lt"/>
              <a:ea typeface="+mn-ea"/>
              <a:cs typeface="+mn-cs"/>
            </a:endParaRPr>
          </a:p>
          <a:p>
            <a:r>
              <a:rPr lang="en-US" dirty="0" smtClean="0"/>
              <a:t>Because this is a new virus, anyone</a:t>
            </a:r>
            <a:r>
              <a:rPr lang="en-US" baseline="0" dirty="0" smtClean="0"/>
              <a:t> can get it. Some people will get a milder illness or even not have any symptoms, but anyone of any age can get a more severe case. Those people who don’t have symptoms are still contagious and can spread it without knowing.</a:t>
            </a:r>
          </a:p>
          <a:p>
            <a:endParaRPr lang="en-US" baseline="0" dirty="0" smtClean="0"/>
          </a:p>
          <a:p>
            <a:r>
              <a:rPr lang="en-US" dirty="0" smtClean="0"/>
              <a:t>To prevent</a:t>
            </a:r>
            <a:r>
              <a:rPr lang="en-US" baseline="0" dirty="0" smtClean="0"/>
              <a:t> any outbreak in our workplace, and to prevent workers from getting sick or taking the virus back to loved ones at home, we need to take precautions for COVID-19 very seriously.</a:t>
            </a:r>
            <a:endParaRPr lang="en-US" dirty="0"/>
          </a:p>
        </p:txBody>
      </p:sp>
      <p:sp>
        <p:nvSpPr>
          <p:cNvPr id="4" name="Slide Number Placeholder 3"/>
          <p:cNvSpPr>
            <a:spLocks noGrp="1"/>
          </p:cNvSpPr>
          <p:nvPr>
            <p:ph type="sldNum" sz="quarter" idx="10"/>
          </p:nvPr>
        </p:nvSpPr>
        <p:spPr/>
        <p:txBody>
          <a:bodyPr/>
          <a:lstStyle/>
          <a:p>
            <a:fld id="{EE0F08D8-43CE-4A55-A9F5-191796F82AD2}" type="slidenum">
              <a:rPr lang="en-US" smtClean="0"/>
              <a:t>2</a:t>
            </a:fld>
            <a:endParaRPr lang="en-US"/>
          </a:p>
        </p:txBody>
      </p:sp>
    </p:spTree>
    <p:extLst>
      <p:ext uri="{BB962C8B-B14F-4D97-AF65-F5344CB8AC3E}">
        <p14:creationId xmlns:p14="http://schemas.microsoft.com/office/powerpoint/2010/main" val="253442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If you have any COVID-19 symptoms or have been in close contact with somebody who has the virus, you should get tested as soon as possible. The sooner you know whether or not it’s COVID, the sooner you will know whether you need to isolate</a:t>
            </a:r>
            <a:r>
              <a:rPr lang="en-US" sz="1200" b="0" i="0" u="none" strike="noStrike" kern="1200" baseline="0" dirty="0" smtClean="0">
                <a:solidFill>
                  <a:schemeClr val="tx1"/>
                </a:solidFill>
                <a:effectLst/>
                <a:latin typeface="+mn-lt"/>
                <a:ea typeface="+mn-ea"/>
                <a:cs typeface="+mn-cs"/>
              </a:rPr>
              <a:t> yourself to prevent spreading it.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Call your doctor to arrange a test. If you don’t have a doctor, call the King County call center at 206-477-3977. They can help you arrange a free test if you do not have a doctor or health insurance.</a:t>
            </a:r>
            <a:endParaRPr lang="en-US" b="0" dirty="0"/>
          </a:p>
        </p:txBody>
      </p:sp>
      <p:sp>
        <p:nvSpPr>
          <p:cNvPr id="4" name="Slide Number Placeholder 3"/>
          <p:cNvSpPr>
            <a:spLocks noGrp="1"/>
          </p:cNvSpPr>
          <p:nvPr>
            <p:ph type="sldNum" sz="quarter" idx="10"/>
          </p:nvPr>
        </p:nvSpPr>
        <p:spPr/>
        <p:txBody>
          <a:bodyPr/>
          <a:lstStyle/>
          <a:p>
            <a:fld id="{EE0F08D8-43CE-4A55-A9F5-191796F82AD2}" type="slidenum">
              <a:rPr lang="en-US" smtClean="0"/>
              <a:t>11</a:t>
            </a:fld>
            <a:endParaRPr lang="en-US"/>
          </a:p>
        </p:txBody>
      </p:sp>
    </p:spTree>
    <p:extLst>
      <p:ext uri="{BB962C8B-B14F-4D97-AF65-F5344CB8AC3E}">
        <p14:creationId xmlns:p14="http://schemas.microsoft.com/office/powerpoint/2010/main" val="202298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have</a:t>
            </a:r>
            <a:r>
              <a:rPr lang="en-US" baseline="0" dirty="0" smtClean="0"/>
              <a:t> coronavirus without having any symptoms, so it’s possible to be infected without even knowing it. It’s also possible to spread it before you start </a:t>
            </a:r>
            <a:r>
              <a:rPr lang="en-US" baseline="0" dirty="0" err="1" smtClean="0"/>
              <a:t>ot</a:t>
            </a:r>
            <a:r>
              <a:rPr lang="en-US" baseline="0" dirty="0" smtClean="0"/>
              <a:t> feel sick. That means you could also spread it without knowing it. So if you’ve had close contact with someone who has COVID, please stay home so that you don’t potentially infect people at work.</a:t>
            </a:r>
          </a:p>
          <a:p>
            <a:endParaRPr lang="en-US" baseline="0" dirty="0" smtClean="0"/>
          </a:p>
          <a:p>
            <a:r>
              <a:rPr lang="en-US" baseline="0" dirty="0" smtClean="0"/>
              <a:t>You will need to stay home for 14 days after your first exposure to the infected person since you could develop an infection up to 14 days after that exposure.</a:t>
            </a:r>
            <a:endParaRPr lang="en-US" dirty="0"/>
          </a:p>
        </p:txBody>
      </p:sp>
      <p:sp>
        <p:nvSpPr>
          <p:cNvPr id="4" name="Slide Number Placeholder 3"/>
          <p:cNvSpPr>
            <a:spLocks noGrp="1"/>
          </p:cNvSpPr>
          <p:nvPr>
            <p:ph type="sldNum" sz="quarter" idx="10"/>
          </p:nvPr>
        </p:nvSpPr>
        <p:spPr/>
        <p:txBody>
          <a:bodyPr/>
          <a:lstStyle/>
          <a:p>
            <a:fld id="{EE0F08D8-43CE-4A55-A9F5-191796F82AD2}" type="slidenum">
              <a:rPr lang="en-US" smtClean="0"/>
              <a:t>12</a:t>
            </a:fld>
            <a:endParaRPr lang="en-US"/>
          </a:p>
        </p:txBody>
      </p:sp>
    </p:spTree>
    <p:extLst>
      <p:ext uri="{BB962C8B-B14F-4D97-AF65-F5344CB8AC3E}">
        <p14:creationId xmlns:p14="http://schemas.microsoft.com/office/powerpoint/2010/main" val="14752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Federal government requires us to provide two weeks of sick leave so you can isolate or quarantine.  We also must provide leave so that you can take care of a child who is out of school or whose daycare is closed.</a:t>
            </a:r>
          </a:p>
          <a:p>
            <a:r>
              <a:rPr lang="en-US" baseline="0" dirty="0" smtClean="0"/>
              <a:t>You can find more information on paid leave specified in the Families First Coronavirus Response Act: https://www.dol.gov/agencies/whd/pandemic/ffcra-employee-paid-leave</a:t>
            </a:r>
          </a:p>
          <a:p>
            <a:endParaRPr lang="en-US" baseline="0" dirty="0" smtClean="0"/>
          </a:p>
        </p:txBody>
      </p:sp>
      <p:sp>
        <p:nvSpPr>
          <p:cNvPr id="4" name="Slide Number Placeholder 3"/>
          <p:cNvSpPr>
            <a:spLocks noGrp="1"/>
          </p:cNvSpPr>
          <p:nvPr>
            <p:ph type="sldNum" sz="quarter" idx="10"/>
          </p:nvPr>
        </p:nvSpPr>
        <p:spPr/>
        <p:txBody>
          <a:bodyPr/>
          <a:lstStyle/>
          <a:p>
            <a:fld id="{EE0F08D8-43CE-4A55-A9F5-191796F82AD2}" type="slidenum">
              <a:rPr lang="en-US" smtClean="0"/>
              <a:t>13</a:t>
            </a:fld>
            <a:endParaRPr lang="en-US"/>
          </a:p>
        </p:txBody>
      </p:sp>
    </p:spTree>
    <p:extLst>
      <p:ext uri="{BB962C8B-B14F-4D97-AF65-F5344CB8AC3E}">
        <p14:creationId xmlns:p14="http://schemas.microsoft.com/office/powerpoint/2010/main" val="1955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your workplace’s additional policies and procedures</a:t>
            </a:r>
            <a:r>
              <a:rPr lang="en-US" baseline="0" dirty="0" smtClean="0"/>
              <a:t> for COVID-19.</a:t>
            </a:r>
            <a:endParaRPr lang="en-US" dirty="0"/>
          </a:p>
        </p:txBody>
      </p:sp>
      <p:sp>
        <p:nvSpPr>
          <p:cNvPr id="4" name="Slide Number Placeholder 3"/>
          <p:cNvSpPr>
            <a:spLocks noGrp="1"/>
          </p:cNvSpPr>
          <p:nvPr>
            <p:ph type="sldNum" sz="quarter" idx="10"/>
          </p:nvPr>
        </p:nvSpPr>
        <p:spPr/>
        <p:txBody>
          <a:bodyPr/>
          <a:lstStyle/>
          <a:p>
            <a:fld id="{EE0F08D8-43CE-4A55-A9F5-191796F82AD2}" type="slidenum">
              <a:rPr lang="en-US" smtClean="0"/>
              <a:t>14</a:t>
            </a:fld>
            <a:endParaRPr lang="en-US"/>
          </a:p>
        </p:txBody>
      </p:sp>
    </p:spTree>
    <p:extLst>
      <p:ext uri="{BB962C8B-B14F-4D97-AF65-F5344CB8AC3E}">
        <p14:creationId xmlns:p14="http://schemas.microsoft.com/office/powerpoint/2010/main" val="212800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COVID-19 mainly spreads through close contact from person-to-person, when people are within</a:t>
            </a:r>
            <a:r>
              <a:rPr lang="en-US" sz="1200" b="0" i="0" u="none" strike="noStrike" kern="1200" baseline="0" dirty="0" smtClean="0">
                <a:solidFill>
                  <a:schemeClr val="tx1"/>
                </a:solidFill>
                <a:effectLst/>
                <a:latin typeface="+mn-lt"/>
                <a:ea typeface="+mn-ea"/>
                <a:cs typeface="+mn-cs"/>
              </a:rPr>
              <a:t> six feet of each other for 15 minutes or more</a:t>
            </a:r>
            <a:r>
              <a:rPr lang="en-US" sz="1200" b="0" i="0" u="none" strike="noStrike" kern="1200" dirty="0" smtClean="0">
                <a:solidFill>
                  <a:schemeClr val="tx1"/>
                </a:solidFill>
                <a:effectLst/>
                <a:latin typeface="+mn-lt"/>
                <a:ea typeface="+mn-ea"/>
                <a:cs typeface="+mn-cs"/>
              </a:rPr>
              <a:t>. Someone</a:t>
            </a:r>
            <a:r>
              <a:rPr lang="en-US" sz="1200" b="0" i="0" u="none" strike="noStrike" kern="1200" baseline="0" dirty="0" smtClean="0">
                <a:solidFill>
                  <a:schemeClr val="tx1"/>
                </a:solidFill>
                <a:effectLst/>
                <a:latin typeface="+mn-lt"/>
                <a:ea typeface="+mn-ea"/>
                <a:cs typeface="+mn-cs"/>
              </a:rPr>
              <a:t> who is infected can spread the virus through the spray of droplets from their mouth when they cough, sneeze, or talk. </a:t>
            </a:r>
            <a:r>
              <a:rPr lang="en-US" sz="1200" b="0" i="0" u="none" strike="noStrike" kern="1200" dirty="0" smtClean="0">
                <a:solidFill>
                  <a:schemeClr val="tx1"/>
                </a:solidFill>
                <a:effectLst/>
                <a:latin typeface="+mn-lt"/>
                <a:ea typeface="+mn-ea"/>
                <a:cs typeface="+mn-cs"/>
              </a:rPr>
              <a:t>Some people without symptoms may be able to spread the virus.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COVID-19 may also be spread by a person touching a surface or object that has the virus on it, then touching their own mouth, nose, or eyes. But health experts don’t think that this is a the main way this virus is spreading—the main way it spreads is through people in close contact.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If</a:t>
            </a:r>
            <a:r>
              <a:rPr lang="en-US" sz="1200" b="0" i="0" u="none" strike="noStrike" kern="1200" baseline="0" dirty="0" smtClean="0">
                <a:solidFill>
                  <a:schemeClr val="tx1"/>
                </a:solidFill>
                <a:effectLst/>
                <a:latin typeface="+mn-lt"/>
                <a:ea typeface="+mn-ea"/>
                <a:cs typeface="+mn-cs"/>
              </a:rPr>
              <a:t> you are exposed to the virus, you can develop COVID anytime between 2-14 </a:t>
            </a:r>
            <a:r>
              <a:rPr lang="en-US" sz="1200" b="0" i="0" u="none" strike="noStrike" kern="1200" baseline="0" dirty="0" smtClean="0">
                <a:solidFill>
                  <a:schemeClr val="tx1"/>
                </a:solidFill>
                <a:effectLst/>
                <a:latin typeface="+mn-lt"/>
                <a:ea typeface="+mn-ea"/>
                <a:cs typeface="+mn-cs"/>
              </a:rPr>
              <a:t>days </a:t>
            </a:r>
            <a:r>
              <a:rPr lang="en-US" sz="1200" b="0" i="0" u="none" strike="noStrike" kern="1200" baseline="0" dirty="0" smtClean="0">
                <a:solidFill>
                  <a:schemeClr val="tx1"/>
                </a:solidFill>
                <a:effectLst/>
                <a:latin typeface="+mn-lt"/>
                <a:ea typeface="+mn-ea"/>
                <a:cs typeface="+mn-cs"/>
              </a:rPr>
              <a:t>after you were exposed.</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0F08D8-43CE-4A55-A9F5-191796F82AD2}" type="slidenum">
              <a:rPr lang="en-US" smtClean="0"/>
              <a:t>3</a:t>
            </a:fld>
            <a:endParaRPr lang="en-US"/>
          </a:p>
        </p:txBody>
      </p:sp>
    </p:spTree>
    <p:extLst>
      <p:ext uri="{BB962C8B-B14F-4D97-AF65-F5344CB8AC3E}">
        <p14:creationId xmlns:p14="http://schemas.microsoft.com/office/powerpoint/2010/main" val="82521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Since</a:t>
            </a:r>
            <a:r>
              <a:rPr lang="en-US" sz="1200" b="0" i="0" u="none" strike="noStrike" kern="1200" baseline="0" dirty="0" smtClean="0">
                <a:solidFill>
                  <a:schemeClr val="tx1"/>
                </a:solidFill>
                <a:effectLst/>
                <a:latin typeface="+mn-lt"/>
                <a:ea typeface="+mn-ea"/>
                <a:cs typeface="+mn-cs"/>
              </a:rPr>
              <a:t> the main way that COVID spreads is through close contact, w</a:t>
            </a:r>
            <a:r>
              <a:rPr lang="en-US" sz="1200" b="0" i="0" u="none" strike="noStrike" kern="1200" dirty="0" smtClean="0">
                <a:solidFill>
                  <a:schemeClr val="tx1"/>
                </a:solidFill>
                <a:effectLst/>
                <a:latin typeface="+mn-lt"/>
                <a:ea typeface="+mn-ea"/>
                <a:cs typeface="+mn-cs"/>
              </a:rPr>
              <a:t>e need to protect</a:t>
            </a:r>
            <a:r>
              <a:rPr lang="en-US" sz="1200" b="0" i="0" u="none" strike="noStrike" kern="1200" baseline="0" dirty="0" smtClean="0">
                <a:solidFill>
                  <a:schemeClr val="tx1"/>
                </a:solidFill>
                <a:effectLst/>
                <a:latin typeface="+mn-lt"/>
                <a:ea typeface="+mn-ea"/>
                <a:cs typeface="+mn-cs"/>
              </a:rPr>
              <a:t> ourselves and each other by keeping space between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cases where you cannot maintain at least six feet of distance, we will provide</a:t>
            </a:r>
            <a:r>
              <a:rPr lang="en-US" sz="1200" b="0" i="0" u="none" strike="noStrike" kern="1200" baseline="0" dirty="0" smtClean="0">
                <a:solidFill>
                  <a:schemeClr val="tx1"/>
                </a:solidFill>
                <a:effectLst/>
                <a:latin typeface="+mn-lt"/>
                <a:ea typeface="+mn-ea"/>
                <a:cs typeface="+mn-cs"/>
              </a:rPr>
              <a:t> alternative protections, such as</a:t>
            </a:r>
            <a:r>
              <a:rPr lang="en-US" sz="1200" b="0" i="0" u="none" strike="noStrike" kern="1200" dirty="0" smtClean="0">
                <a:solidFill>
                  <a:schemeClr val="tx1"/>
                </a:solidFill>
                <a:effectLst/>
                <a:latin typeface="+mn-lt"/>
                <a:ea typeface="+mn-ea"/>
                <a:cs typeface="+mn-cs"/>
              </a:rPr>
              <a:t> installing plastic shields between you and the closest work station, or finding an alternate location where you can perform the necessary tasks. </a:t>
            </a:r>
          </a:p>
          <a:p>
            <a:endParaRPr lang="en-US" dirty="0"/>
          </a:p>
        </p:txBody>
      </p:sp>
      <p:sp>
        <p:nvSpPr>
          <p:cNvPr id="4" name="Slide Number Placeholder 3"/>
          <p:cNvSpPr>
            <a:spLocks noGrp="1"/>
          </p:cNvSpPr>
          <p:nvPr>
            <p:ph type="sldNum" sz="quarter" idx="10"/>
          </p:nvPr>
        </p:nvSpPr>
        <p:spPr/>
        <p:txBody>
          <a:bodyPr/>
          <a:lstStyle/>
          <a:p>
            <a:fld id="{A6389233-8CAC-4A77-B402-793A1922545E}" type="slidenum">
              <a:rPr lang="en-US" smtClean="0"/>
              <a:t>4</a:t>
            </a:fld>
            <a:endParaRPr lang="en-US"/>
          </a:p>
        </p:txBody>
      </p:sp>
    </p:spTree>
    <p:extLst>
      <p:ext uri="{BB962C8B-B14F-4D97-AF65-F5344CB8AC3E}">
        <p14:creationId xmlns:p14="http://schemas.microsoft.com/office/powerpoint/2010/main" val="245059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0" i="0" u="none" strike="noStrike" kern="1200" dirty="0" smtClean="0">
                <a:solidFill>
                  <a:schemeClr val="tx1"/>
                </a:solidFill>
                <a:effectLst/>
                <a:latin typeface="+mn-lt"/>
                <a:ea typeface="+mn-ea"/>
                <a:cs typeface="+mn-cs"/>
              </a:rPr>
              <a:t>We also need to prevent exposing each other to droplets from our mouths and</a:t>
            </a:r>
            <a:r>
              <a:rPr lang="en-US" sz="1400" b="0" i="0" u="none" strike="noStrike" kern="1200" baseline="0" dirty="0" smtClean="0">
                <a:solidFill>
                  <a:schemeClr val="tx1"/>
                </a:solidFill>
                <a:effectLst/>
                <a:latin typeface="+mn-lt"/>
                <a:ea typeface="+mn-ea"/>
                <a:cs typeface="+mn-cs"/>
              </a:rPr>
              <a:t> noses</a:t>
            </a:r>
            <a:r>
              <a:rPr lang="en-US" sz="1400" b="0" i="0" u="none" strike="noStrike" kern="1200" dirty="0" smtClean="0">
                <a:solidFill>
                  <a:schemeClr val="tx1"/>
                </a:solidFill>
                <a:effectLst/>
                <a:latin typeface="+mn-lt"/>
                <a:ea typeface="+mn-ea"/>
                <a:cs typeface="+mn-cs"/>
              </a:rPr>
              <a:t>.</a:t>
            </a:r>
          </a:p>
          <a:p>
            <a:pPr marL="0" indent="0">
              <a:buFont typeface="Arial" panose="020B0604020202020204" pitchFamily="34" charset="0"/>
              <a:buNone/>
            </a:pPr>
            <a:endParaRPr lang="en-US" sz="1400" b="0" i="0" u="none" strike="noStrike"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b="0" i="0" u="none" strike="noStrike" kern="1200" dirty="0" smtClean="0">
                <a:solidFill>
                  <a:schemeClr val="tx1"/>
                </a:solidFill>
                <a:effectLst/>
                <a:latin typeface="+mn-lt"/>
                <a:ea typeface="+mn-ea"/>
                <a:cs typeface="+mn-cs"/>
              </a:rPr>
              <a:t>All employees must wear cloth face coverings, unless they have a medical condition or disability that makes this unsafe or impractical. </a:t>
            </a:r>
          </a:p>
          <a:p>
            <a:pPr marL="285750" indent="-285750">
              <a:buFont typeface="Arial" panose="020B0604020202020204" pitchFamily="34" charset="0"/>
              <a:buChar char="•"/>
            </a:pPr>
            <a:endParaRPr lang="en-US" sz="1400" b="0" i="0" u="none" strike="noStrike"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b="0" i="0" u="none" strike="noStrike" kern="1200" dirty="0" smtClean="0">
                <a:solidFill>
                  <a:schemeClr val="tx1"/>
                </a:solidFill>
                <a:effectLst/>
                <a:latin typeface="+mn-lt"/>
                <a:ea typeface="+mn-ea"/>
                <a:cs typeface="+mn-cs"/>
              </a:rPr>
              <a:t>If you don’t have one, we will provide one for you. </a:t>
            </a:r>
          </a:p>
          <a:p>
            <a:pPr marL="285750" indent="-285750">
              <a:buFont typeface="Arial" panose="020B0604020202020204" pitchFamily="34" charset="0"/>
              <a:buChar char="•"/>
            </a:pPr>
            <a:endParaRPr lang="en-US" sz="1400" b="0" i="0" u="none" strike="noStrike"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b="0" i="0" u="none" strike="noStrike" kern="1200" dirty="0" smtClean="0">
                <a:solidFill>
                  <a:schemeClr val="tx1"/>
                </a:solidFill>
                <a:effectLst/>
                <a:latin typeface="+mn-lt"/>
                <a:ea typeface="+mn-ea"/>
                <a:cs typeface="+mn-cs"/>
              </a:rPr>
              <a:t>It is important to wear the mask properly, ensuring that it covers both your nose and mouth. </a:t>
            </a:r>
          </a:p>
          <a:p>
            <a:pPr marL="285750" indent="-285750">
              <a:buFont typeface="Arial" panose="020B0604020202020204" pitchFamily="34" charset="0"/>
              <a:buChar char="•"/>
            </a:pPr>
            <a:endParaRPr lang="en-US" sz="1400" b="0" i="0" u="none" strike="noStrike"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b="0" i="0" u="none" strike="noStrike" kern="1200" dirty="0" smtClean="0">
                <a:solidFill>
                  <a:schemeClr val="tx1"/>
                </a:solidFill>
                <a:effectLst/>
                <a:latin typeface="+mn-lt"/>
                <a:ea typeface="+mn-ea"/>
                <a:cs typeface="+mn-cs"/>
              </a:rPr>
              <a:t>If you do</a:t>
            </a:r>
            <a:r>
              <a:rPr lang="en-US" sz="1400" b="0" i="0" u="none" strike="noStrike" kern="1200" baseline="0" dirty="0" smtClean="0">
                <a:solidFill>
                  <a:schemeClr val="tx1"/>
                </a:solidFill>
                <a:effectLst/>
                <a:latin typeface="+mn-lt"/>
                <a:ea typeface="+mn-ea"/>
                <a:cs typeface="+mn-cs"/>
              </a:rPr>
              <a:t> a job that puts you at higher risk, we will provide masks that provide a higher level of protection.</a:t>
            </a:r>
            <a:endParaRPr lang="en-US" sz="1400" b="0" i="0" u="none" strike="noStrike"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400" b="0" i="0" u="none" strike="noStrike"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b="0" i="0" u="none" strike="noStrike" kern="1200" dirty="0" smtClean="0">
                <a:solidFill>
                  <a:schemeClr val="tx1"/>
                </a:solidFill>
                <a:effectLst/>
                <a:latin typeface="+mn-lt"/>
                <a:ea typeface="+mn-ea"/>
                <a:cs typeface="+mn-cs"/>
              </a:rPr>
              <a:t>If you have a job that makes it impractical to wear a mask, we can provide other</a:t>
            </a:r>
            <a:r>
              <a:rPr lang="en-US" sz="1400" b="0" i="0" u="none" strike="noStrike" kern="1200" baseline="0" dirty="0" smtClean="0">
                <a:solidFill>
                  <a:schemeClr val="tx1"/>
                </a:solidFill>
                <a:effectLst/>
                <a:latin typeface="+mn-lt"/>
                <a:ea typeface="+mn-ea"/>
                <a:cs typeface="+mn-cs"/>
              </a:rPr>
              <a:t> protective options, such as</a:t>
            </a:r>
            <a:r>
              <a:rPr lang="en-US" sz="1400" b="0" i="0" u="none" strike="noStrike" kern="1200" dirty="0" smtClean="0">
                <a:solidFill>
                  <a:schemeClr val="tx1"/>
                </a:solidFill>
                <a:effectLst/>
                <a:latin typeface="+mn-lt"/>
                <a:ea typeface="+mn-ea"/>
                <a:cs typeface="+mn-cs"/>
              </a:rPr>
              <a:t> installing a plastic barrier between you and your co-workers or finding a location where you can perform your job at a distance from other people.</a:t>
            </a:r>
          </a:p>
          <a:p>
            <a:pPr marL="285750" indent="-285750">
              <a:buFont typeface="Arial" panose="020B0604020202020204" pitchFamily="34" charset="0"/>
              <a:buChar char="•"/>
            </a:pPr>
            <a:endParaRPr lang="en-US" sz="1400" b="0" i="0" u="none" strike="noStrike"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b="0" i="0" u="none" strike="noStrike" kern="1200" dirty="0" smtClean="0">
                <a:solidFill>
                  <a:schemeClr val="tx1"/>
                </a:solidFill>
                <a:effectLst/>
                <a:latin typeface="+mn-lt"/>
                <a:ea typeface="+mn-ea"/>
                <a:cs typeface="+mn-cs"/>
              </a:rPr>
              <a:t>If you have a condition that makes it unsafe</a:t>
            </a:r>
            <a:r>
              <a:rPr lang="en-US" sz="1400" b="0" i="0" u="none" strike="noStrike" kern="1200" baseline="0" dirty="0" smtClean="0">
                <a:solidFill>
                  <a:schemeClr val="tx1"/>
                </a:solidFill>
                <a:effectLst/>
                <a:latin typeface="+mn-lt"/>
                <a:ea typeface="+mn-ea"/>
                <a:cs typeface="+mn-cs"/>
              </a:rPr>
              <a:t> to wear a mask, we will provide other protective options or make other reasonable accommodations.</a:t>
            </a:r>
            <a:endParaRPr lang="en-US" sz="1400" b="0" dirty="0"/>
          </a:p>
        </p:txBody>
      </p:sp>
      <p:sp>
        <p:nvSpPr>
          <p:cNvPr id="4" name="Slide Number Placeholder 3"/>
          <p:cNvSpPr>
            <a:spLocks noGrp="1"/>
          </p:cNvSpPr>
          <p:nvPr>
            <p:ph type="sldNum" sz="quarter" idx="10"/>
          </p:nvPr>
        </p:nvSpPr>
        <p:spPr/>
        <p:txBody>
          <a:bodyPr/>
          <a:lstStyle/>
          <a:p>
            <a:fld id="{A6389233-8CAC-4A77-B402-793A1922545E}" type="slidenum">
              <a:rPr lang="en-US" smtClean="0"/>
              <a:t>5</a:t>
            </a:fld>
            <a:endParaRPr lang="en-US"/>
          </a:p>
        </p:txBody>
      </p:sp>
    </p:spTree>
    <p:extLst>
      <p:ext uri="{BB962C8B-B14F-4D97-AF65-F5344CB8AC3E}">
        <p14:creationId xmlns:p14="http://schemas.microsoft.com/office/powerpoint/2010/main" val="51269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you wear your mask makes a big difference in whether it works to prevent exposure to COVID.</a:t>
            </a:r>
            <a:endParaRPr lang="en-US" baseline="0" dirty="0" smtClean="0"/>
          </a:p>
          <a:p>
            <a:endParaRPr lang="en-US" baseline="0" dirty="0" smtClean="0"/>
          </a:p>
          <a:p>
            <a:r>
              <a:rPr lang="en-US" baseline="0" dirty="0" smtClean="0"/>
              <a:t>Try not to touch the front of your mask, and remove it using the ties or ear loops.</a:t>
            </a:r>
          </a:p>
          <a:p>
            <a:endParaRPr lang="en-US" baseline="0" dirty="0" smtClean="0"/>
          </a:p>
          <a:p>
            <a:r>
              <a:rPr lang="en-US" baseline="0" dirty="0" smtClean="0"/>
              <a:t>Wash cloth masks regularly, and wash your hands before putting on a mask and after taking it off.</a:t>
            </a:r>
          </a:p>
          <a:p>
            <a:endParaRPr lang="en-US" baseline="0" dirty="0" smtClean="0"/>
          </a:p>
          <a:p>
            <a:r>
              <a:rPr lang="en-US" baseline="0" dirty="0" smtClean="0"/>
              <a:t>Keep it in a clean, dry place when you’re not wearing it.</a:t>
            </a:r>
            <a:endParaRPr lang="en-US" dirty="0"/>
          </a:p>
        </p:txBody>
      </p:sp>
      <p:sp>
        <p:nvSpPr>
          <p:cNvPr id="4" name="Slide Number Placeholder 3"/>
          <p:cNvSpPr>
            <a:spLocks noGrp="1"/>
          </p:cNvSpPr>
          <p:nvPr>
            <p:ph type="sldNum" sz="quarter" idx="10"/>
          </p:nvPr>
        </p:nvSpPr>
        <p:spPr/>
        <p:txBody>
          <a:bodyPr/>
          <a:lstStyle/>
          <a:p>
            <a:fld id="{A6389233-8CAC-4A77-B402-793A1922545E}" type="slidenum">
              <a:rPr lang="en-US" smtClean="0"/>
              <a:t>6</a:t>
            </a:fld>
            <a:endParaRPr lang="en-US"/>
          </a:p>
        </p:txBody>
      </p:sp>
    </p:spTree>
    <p:extLst>
      <p:ext uri="{BB962C8B-B14F-4D97-AF65-F5344CB8AC3E}">
        <p14:creationId xmlns:p14="http://schemas.microsoft.com/office/powerpoint/2010/main" val="248143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Basic</a:t>
            </a:r>
            <a:r>
              <a:rPr lang="en-US" sz="1200" b="0" i="0" u="none" strike="noStrike" kern="1200" baseline="0" dirty="0" smtClean="0">
                <a:solidFill>
                  <a:schemeClr val="tx1"/>
                </a:solidFill>
                <a:effectLst/>
                <a:latin typeface="+mn-lt"/>
                <a:ea typeface="+mn-ea"/>
                <a:cs typeface="+mn-cs"/>
              </a:rPr>
              <a:t> steps are effective in preventing the spread of coronavirus:</a:t>
            </a:r>
            <a:r>
              <a:rPr lang="en-US" sz="1200" b="0" i="0" u="none" strike="noStrike"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Wash your hands frequently and thoroughly with soap and water – for at least 20 seconds each time. If</a:t>
            </a:r>
            <a:r>
              <a:rPr lang="en-US" sz="1200" b="0" i="0" u="none" strike="noStrike" kern="1200" baseline="0" dirty="0" smtClean="0">
                <a:solidFill>
                  <a:schemeClr val="tx1"/>
                </a:solidFill>
                <a:effectLst/>
                <a:latin typeface="+mn-lt"/>
                <a:ea typeface="+mn-ea"/>
                <a:cs typeface="+mn-cs"/>
              </a:rPr>
              <a:t> you don’t have soap and water handy, use hand </a:t>
            </a:r>
            <a:r>
              <a:rPr lang="en-US" sz="1200" b="0" i="0" u="none" strike="noStrike" kern="1200" baseline="0" dirty="0" err="1" smtClean="0">
                <a:solidFill>
                  <a:schemeClr val="tx1"/>
                </a:solidFill>
                <a:effectLst/>
                <a:latin typeface="+mn-lt"/>
                <a:ea typeface="+mn-ea"/>
                <a:cs typeface="+mn-cs"/>
              </a:rPr>
              <a:t>santizer</a:t>
            </a:r>
            <a:r>
              <a:rPr lang="en-US" sz="1200" b="0" i="0" u="none" strike="noStrike" kern="1200" baseline="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Cough or</a:t>
            </a:r>
            <a:r>
              <a:rPr lang="en-US" sz="1200" b="0" i="0" u="none" strike="noStrike" kern="1200" baseline="0" dirty="0" smtClean="0">
                <a:solidFill>
                  <a:schemeClr val="tx1"/>
                </a:solidFill>
                <a:effectLst/>
                <a:latin typeface="+mn-lt"/>
                <a:ea typeface="+mn-ea"/>
                <a:cs typeface="+mn-cs"/>
              </a:rPr>
              <a:t> sneeze into your sleeve or elbow. </a:t>
            </a:r>
            <a:r>
              <a:rPr lang="en-US" sz="1200" b="0" i="0" u="none" strike="noStrike" kern="1200" dirty="0" smtClean="0">
                <a:solidFill>
                  <a:schemeClr val="tx1"/>
                </a:solidFill>
                <a:effectLst/>
                <a:latin typeface="+mn-lt"/>
                <a:ea typeface="+mn-ea"/>
                <a:cs typeface="+mn-cs"/>
              </a:rPr>
              <a:t>If you cough or sneeze into your hands, make sure you wash them immediately. If you are wearing gloves and cough or sneeze on them, replace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Avoid</a:t>
            </a:r>
            <a:r>
              <a:rPr lang="en-US" sz="1200" b="0" i="0" u="none" strike="noStrike" kern="1200" baseline="0" dirty="0" smtClean="0">
                <a:solidFill>
                  <a:schemeClr val="tx1"/>
                </a:solidFill>
                <a:effectLst/>
                <a:latin typeface="+mn-lt"/>
                <a:ea typeface="+mn-ea"/>
                <a:cs typeface="+mn-cs"/>
              </a:rPr>
              <a:t> touching your face with unwashed hands or gloves.</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0F08D8-43CE-4A55-A9F5-191796F82AD2}" type="slidenum">
              <a:rPr lang="en-US" smtClean="0"/>
              <a:t>7</a:t>
            </a:fld>
            <a:endParaRPr lang="en-US"/>
          </a:p>
        </p:txBody>
      </p:sp>
    </p:spTree>
    <p:extLst>
      <p:ext uri="{BB962C8B-B14F-4D97-AF65-F5344CB8AC3E}">
        <p14:creationId xmlns:p14="http://schemas.microsoft.com/office/powerpoint/2010/main" val="209100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a:t>
            </a:r>
            <a:r>
              <a:rPr lang="en-US" baseline="0" dirty="0" smtClean="0"/>
              <a:t> the workplace clean is also an important part of preventing spread of viruses. We will have a regular schedule for cleaning and disinfecting, especially for surfaces that people touch frequently, like door handles, elevator buttons and light switches.  Some of these surfaces will need to be cleaned and disinfected before each use. Others will be cleaned hourly. Cleaning and disinfecting will be done according to CDC cleaning guidelines using an approved disinfectant. </a:t>
            </a:r>
            <a:endParaRPr lang="en-US" dirty="0" smtClean="0"/>
          </a:p>
          <a:p>
            <a:endParaRPr lang="en-US" dirty="0" smtClean="0"/>
          </a:p>
          <a:p>
            <a:r>
              <a:rPr lang="en-US" dirty="0" smtClean="0"/>
              <a:t>https://www.epa.gov/pesticide-registration/list-n-disinfectants-use-against-sars-cov-2-covid-19</a:t>
            </a:r>
          </a:p>
          <a:p>
            <a:endParaRPr lang="en-US" dirty="0"/>
          </a:p>
        </p:txBody>
      </p:sp>
      <p:sp>
        <p:nvSpPr>
          <p:cNvPr id="4" name="Slide Number Placeholder 3"/>
          <p:cNvSpPr>
            <a:spLocks noGrp="1"/>
          </p:cNvSpPr>
          <p:nvPr>
            <p:ph type="sldNum" sz="quarter" idx="10"/>
          </p:nvPr>
        </p:nvSpPr>
        <p:spPr/>
        <p:txBody>
          <a:bodyPr/>
          <a:lstStyle/>
          <a:p>
            <a:fld id="{EE0F08D8-43CE-4A55-A9F5-191796F82AD2}" type="slidenum">
              <a:rPr lang="en-US" smtClean="0"/>
              <a:t>8</a:t>
            </a:fld>
            <a:endParaRPr lang="en-US"/>
          </a:p>
        </p:txBody>
      </p:sp>
    </p:spTree>
    <p:extLst>
      <p:ext uri="{BB962C8B-B14F-4D97-AF65-F5344CB8AC3E}">
        <p14:creationId xmlns:p14="http://schemas.microsoft.com/office/powerpoint/2010/main" val="314609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Before you come to work, it’s important</a:t>
            </a:r>
            <a:r>
              <a:rPr lang="en-US" sz="1200" b="0" i="0" u="none" strike="noStrike" kern="1200" baseline="0" dirty="0" smtClean="0">
                <a:solidFill>
                  <a:schemeClr val="tx1"/>
                </a:solidFill>
                <a:effectLst/>
                <a:latin typeface="+mn-lt"/>
                <a:ea typeface="+mn-ea"/>
                <a:cs typeface="+mn-cs"/>
              </a:rPr>
              <a:t> to </a:t>
            </a:r>
            <a:r>
              <a:rPr lang="en-US" sz="1200" b="0" i="0" u="none" strike="noStrike" kern="1200" dirty="0" smtClean="0">
                <a:solidFill>
                  <a:schemeClr val="tx1"/>
                </a:solidFill>
                <a:effectLst/>
                <a:latin typeface="+mn-lt"/>
                <a:ea typeface="+mn-ea"/>
                <a:cs typeface="+mn-cs"/>
              </a:rPr>
              <a:t>check</a:t>
            </a:r>
            <a:r>
              <a:rPr lang="en-US" sz="1200" b="0" i="0" u="none" strike="noStrike" kern="1200" baseline="0" dirty="0" smtClean="0">
                <a:solidFill>
                  <a:schemeClr val="tx1"/>
                </a:solidFill>
                <a:effectLst/>
                <a:latin typeface="+mn-lt"/>
                <a:ea typeface="+mn-ea"/>
                <a:cs typeface="+mn-cs"/>
              </a:rPr>
              <a:t> to see if you feel any signs of illness.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Common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COVID-19 symptoms include those shown.</a:t>
            </a:r>
            <a:r>
              <a:rPr lang="en-US" sz="1200" b="0" i="0" u="none" strike="noStrike" kern="1200" baseline="0" dirty="0" smtClean="0">
                <a:solidFill>
                  <a:schemeClr val="tx1"/>
                </a:solidFill>
                <a:effectLst/>
                <a:latin typeface="+mn-lt"/>
                <a:ea typeface="+mn-ea"/>
                <a:cs typeface="+mn-cs"/>
              </a:rPr>
              <a:t> They can also include</a:t>
            </a:r>
            <a:r>
              <a:rPr lang="en-US" sz="1200" b="0" i="0" u="none" strike="noStrike" kern="1200" dirty="0" smtClean="0">
                <a:solidFill>
                  <a:schemeClr val="tx1"/>
                </a:solidFill>
                <a:effectLst/>
                <a:latin typeface="+mn-lt"/>
                <a:ea typeface="+mn-ea"/>
                <a:cs typeface="+mn-cs"/>
              </a:rPr>
              <a:t> fatigue; loss of taste or smell; or nausea and vomiting.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To</a:t>
            </a:r>
            <a:r>
              <a:rPr lang="en-US" sz="1200" b="0" i="0" u="none" strike="noStrike" kern="1200" baseline="0" dirty="0" smtClean="0">
                <a:solidFill>
                  <a:schemeClr val="tx1"/>
                </a:solidFill>
                <a:effectLst/>
                <a:latin typeface="+mn-lt"/>
                <a:ea typeface="+mn-ea"/>
                <a:cs typeface="+mn-cs"/>
              </a:rPr>
              <a:t> keep everyone safe, w</a:t>
            </a:r>
            <a:r>
              <a:rPr lang="en-US" sz="1200" b="0" i="0" u="none" strike="noStrike" kern="1200" dirty="0" smtClean="0">
                <a:solidFill>
                  <a:schemeClr val="tx1"/>
                </a:solidFill>
                <a:effectLst/>
                <a:latin typeface="+mn-lt"/>
                <a:ea typeface="+mn-ea"/>
                <a:cs typeface="+mn-cs"/>
              </a:rPr>
              <a:t>e will also screen employees daily to make sure no one has symptoms.</a:t>
            </a:r>
          </a:p>
          <a:p>
            <a:endParaRPr lang="en-US" dirty="0"/>
          </a:p>
        </p:txBody>
      </p:sp>
      <p:sp>
        <p:nvSpPr>
          <p:cNvPr id="4" name="Slide Number Placeholder 3"/>
          <p:cNvSpPr>
            <a:spLocks noGrp="1"/>
          </p:cNvSpPr>
          <p:nvPr>
            <p:ph type="sldNum" sz="quarter" idx="10"/>
          </p:nvPr>
        </p:nvSpPr>
        <p:spPr/>
        <p:txBody>
          <a:bodyPr/>
          <a:lstStyle/>
          <a:p>
            <a:fld id="{EE0F08D8-43CE-4A55-A9F5-191796F82AD2}" type="slidenum">
              <a:rPr lang="en-US" smtClean="0"/>
              <a:t>9</a:t>
            </a:fld>
            <a:endParaRPr lang="en-US"/>
          </a:p>
        </p:txBody>
      </p:sp>
    </p:spTree>
    <p:extLst>
      <p:ext uri="{BB962C8B-B14F-4D97-AF65-F5344CB8AC3E}">
        <p14:creationId xmlns:p14="http://schemas.microsoft.com/office/powerpoint/2010/main" val="1741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If you have any coronavirus symptoms, even if they are mild</a:t>
            </a:r>
            <a:r>
              <a:rPr lang="en-US" sz="1200" b="1" i="0" u="none" strike="noStrike" kern="1200" dirty="0" smtClean="0">
                <a:solidFill>
                  <a:schemeClr val="tx1"/>
                </a:solidFill>
                <a:effectLst/>
                <a:latin typeface="+mn-lt"/>
                <a:ea typeface="+mn-ea"/>
                <a:cs typeface="+mn-cs"/>
              </a:rPr>
              <a:t>, you must stay home</a:t>
            </a:r>
            <a:r>
              <a:rPr lang="en-US" sz="1200" b="0" i="0" u="none" strike="noStrike" kern="1200" dirty="0" smtClean="0">
                <a:solidFill>
                  <a:schemeClr val="tx1"/>
                </a:solidFill>
                <a:effectLst/>
                <a:latin typeface="+mn-lt"/>
                <a:ea typeface="+mn-ea"/>
                <a:cs typeface="+mn-cs"/>
              </a:rPr>
              <a:t>. If you</a:t>
            </a:r>
            <a:r>
              <a:rPr lang="en-US" sz="1200" b="0" i="0" u="none" strike="noStrike" kern="1200" baseline="0" dirty="0" smtClean="0">
                <a:solidFill>
                  <a:schemeClr val="tx1"/>
                </a:solidFill>
                <a:effectLst/>
                <a:latin typeface="+mn-lt"/>
                <a:ea typeface="+mn-ea"/>
                <a:cs typeface="+mn-cs"/>
              </a:rPr>
              <a:t> develop symptoms after you get to work, you will need to go home.</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If</a:t>
            </a:r>
            <a:r>
              <a:rPr lang="en-US" sz="1200" b="0" i="0" u="none" strike="noStrike" kern="1200" baseline="0" dirty="0" smtClean="0">
                <a:solidFill>
                  <a:schemeClr val="tx1"/>
                </a:solidFill>
                <a:effectLst/>
                <a:latin typeface="+mn-lt"/>
                <a:ea typeface="+mn-ea"/>
                <a:cs typeface="+mn-cs"/>
              </a:rPr>
              <a:t> you feel sick, keep apart from others as much as possible, even inside your home, so that you don’t expose them.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Call your doctor for medical</a:t>
            </a:r>
            <a:r>
              <a:rPr lang="en-US" sz="1200" b="0" i="0" u="none" strike="noStrike" kern="1200" baseline="0" dirty="0" smtClean="0">
                <a:solidFill>
                  <a:schemeClr val="tx1"/>
                </a:solidFill>
                <a:effectLst/>
                <a:latin typeface="+mn-lt"/>
                <a:ea typeface="+mn-ea"/>
                <a:cs typeface="+mn-cs"/>
              </a:rPr>
              <a:t> advice</a:t>
            </a:r>
            <a:r>
              <a:rPr lang="en-US" sz="1200" b="0" i="0" u="none" strike="noStrike" kern="1200" dirty="0" smtClean="0">
                <a:solidFill>
                  <a:schemeClr val="tx1"/>
                </a:solidFill>
                <a:effectLst/>
                <a:latin typeface="+mn-lt"/>
                <a:ea typeface="+mn-ea"/>
                <a:cs typeface="+mn-cs"/>
              </a:rPr>
              <a:t>. If you do not have a healthcare provider, call the King County COVID-19 call center between 8 a.m. and 7 p.m. The number is 206-477-3977.</a:t>
            </a:r>
            <a:endParaRPr lang="en-US" b="0" dirty="0"/>
          </a:p>
        </p:txBody>
      </p:sp>
      <p:sp>
        <p:nvSpPr>
          <p:cNvPr id="4" name="Slide Number Placeholder 3"/>
          <p:cNvSpPr>
            <a:spLocks noGrp="1"/>
          </p:cNvSpPr>
          <p:nvPr>
            <p:ph type="sldNum" sz="quarter" idx="10"/>
          </p:nvPr>
        </p:nvSpPr>
        <p:spPr/>
        <p:txBody>
          <a:bodyPr/>
          <a:lstStyle/>
          <a:p>
            <a:fld id="{EE0F08D8-43CE-4A55-A9F5-191796F82AD2}" type="slidenum">
              <a:rPr lang="en-US" smtClean="0"/>
              <a:t>10</a:t>
            </a:fld>
            <a:endParaRPr lang="en-US"/>
          </a:p>
        </p:txBody>
      </p:sp>
    </p:spTree>
    <p:extLst>
      <p:ext uri="{BB962C8B-B14F-4D97-AF65-F5344CB8AC3E}">
        <p14:creationId xmlns:p14="http://schemas.microsoft.com/office/powerpoint/2010/main" val="278851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290D-5C13-4F74-83DF-BED84DF56FD7}"/>
              </a:ext>
            </a:extLst>
          </p:cNvPr>
          <p:cNvSpPr>
            <a:spLocks noGrp="1"/>
          </p:cNvSpPr>
          <p:nvPr>
            <p:ph type="ctrTitle" hasCustomPrompt="1"/>
          </p:nvPr>
        </p:nvSpPr>
        <p:spPr>
          <a:xfrm>
            <a:off x="1143000" y="1122363"/>
            <a:ext cx="6858000" cy="2387600"/>
          </a:xfrm>
        </p:spPr>
        <p:txBody>
          <a:bodyPr anchor="b"/>
          <a:lstStyle>
            <a:lvl1pPr algn="ctr">
              <a:defRPr sz="45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9AF56CE-B7EA-44F4-881C-4EAB532902C1}"/>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7AF2C3-C4A9-416C-A5CB-E13101D4B67E}"/>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5" name="Footer Placeholder 4">
            <a:extLst>
              <a:ext uri="{FF2B5EF4-FFF2-40B4-BE49-F238E27FC236}">
                <a16:creationId xmlns:a16="http://schemas.microsoft.com/office/drawing/2014/main" id="{6F7FB4BD-A9F4-4D66-A842-D4EB03EAA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55AB5-1078-4342-86FB-AB47CE73526E}"/>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7201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
        <p:nvSpPr>
          <p:cNvPr id="5" name="Rectangle 4">
            <a:extLst>
              <a:ext uri="{FF2B5EF4-FFF2-40B4-BE49-F238E27FC236}">
                <a16:creationId xmlns:a16="http://schemas.microsoft.com/office/drawing/2014/main" id="{AD855F76-A42A-4074-9F95-B987EB045AE9}"/>
              </a:ext>
            </a:extLst>
          </p:cNvPr>
          <p:cNvSpPr/>
          <p:nvPr userDrawn="1"/>
        </p:nvSpPr>
        <p:spPr>
          <a:xfrm>
            <a:off x="0" y="0"/>
            <a:ext cx="91440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258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17D-8C86-4E46-B2EE-C608594AF9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C58134-63F8-4337-98DD-2B1BE5B78E28}"/>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7EC38-8151-4D2D-8B05-34D4412B3AC8}"/>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F9F342-A99D-43E8-9A2C-091FA2EEB1FC}"/>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6" name="Footer Placeholder 5">
            <a:extLst>
              <a:ext uri="{FF2B5EF4-FFF2-40B4-BE49-F238E27FC236}">
                <a16:creationId xmlns:a16="http://schemas.microsoft.com/office/drawing/2014/main" id="{14DF97C7-9742-4A07-9928-A45EE08877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15F81-6710-4205-9C66-9D2E9190BA52}"/>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121053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CE03-6704-492D-8DC7-373E12D46C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4F6A659-EFA5-4BA9-B41C-61E48871B8F0}"/>
              </a:ext>
            </a:extLst>
          </p:cNvPr>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BE75BA7A-0D2A-4722-91C7-DA855BB45B01}"/>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C76C7D-E7C0-4088-9866-58FEF85EFF06}"/>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6" name="Footer Placeholder 5">
            <a:extLst>
              <a:ext uri="{FF2B5EF4-FFF2-40B4-BE49-F238E27FC236}">
                <a16:creationId xmlns:a16="http://schemas.microsoft.com/office/drawing/2014/main" id="{59F179F8-D7F7-4187-979D-A96AF8F92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E765B-77D4-4FD6-A27F-302294FD77E7}"/>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166509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B0CD-B69E-4AB3-ABA5-3AE6988A3A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737449-988A-4FF9-949F-CE960BC69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2FBB0-3AF9-4AD1-94D9-B8D381656E05}"/>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5" name="Footer Placeholder 4">
            <a:extLst>
              <a:ext uri="{FF2B5EF4-FFF2-40B4-BE49-F238E27FC236}">
                <a16:creationId xmlns:a16="http://schemas.microsoft.com/office/drawing/2014/main" id="{09F01E55-1F19-453C-917D-0D1BEC79D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265E3-9979-4309-A3E6-07D9AECD50A5}"/>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265486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1CE39F-99F9-40B3-A1E5-CD8C33FD6E3B}"/>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A50A00-2F5E-4DD1-949E-5FBE3C293B74}"/>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D5B67-A5B6-4208-8CEB-2245C0E614B8}"/>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5" name="Footer Placeholder 4">
            <a:extLst>
              <a:ext uri="{FF2B5EF4-FFF2-40B4-BE49-F238E27FC236}">
                <a16:creationId xmlns:a16="http://schemas.microsoft.com/office/drawing/2014/main" id="{5D47C247-C929-43C5-8B7B-CE231CB39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30120-EE76-4C22-8B6F-FC995DC576B4}"/>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22218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A363-5B9F-4220-BE52-FCA008911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735E5-0497-4186-BB65-6F5F9F59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1D678-97EC-462F-900A-8FADE325C3B3}"/>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5" name="Footer Placeholder 4">
            <a:extLst>
              <a:ext uri="{FF2B5EF4-FFF2-40B4-BE49-F238E27FC236}">
                <a16:creationId xmlns:a16="http://schemas.microsoft.com/office/drawing/2014/main" id="{7F48259B-7D48-4AA4-ACA5-581D3C95F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9FBC8-A895-468E-909F-270302771C1D}"/>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90449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0914-BE28-4515-9782-19937ACF16DF}"/>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41F187-4920-4F5E-8265-6D56553FCA24}"/>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E67C9-9AA6-4E0D-A0D9-74E0CB52AFC6}"/>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5" name="Footer Placeholder 4">
            <a:extLst>
              <a:ext uri="{FF2B5EF4-FFF2-40B4-BE49-F238E27FC236}">
                <a16:creationId xmlns:a16="http://schemas.microsoft.com/office/drawing/2014/main" id="{2BFA3DA0-E7BB-4EEC-A26D-5866D83FB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85E27-C734-4431-AEAC-E02BF4B42329}"/>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25900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C29C-9168-45BB-A781-E51FC3430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46FC1-260F-4097-A713-3FF112A138A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A8FB4-8F99-40EC-B807-8A34E32A0AF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197E8-FB3B-4F9A-8A67-AECC8384FA02}"/>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6" name="Footer Placeholder 5">
            <a:extLst>
              <a:ext uri="{FF2B5EF4-FFF2-40B4-BE49-F238E27FC236}">
                <a16:creationId xmlns:a16="http://schemas.microsoft.com/office/drawing/2014/main" id="{3A7AE35B-C5D3-4C3E-8E90-77FD54C85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4672C-36B9-4B3A-A44A-ACD28093D42E}"/>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23265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B73E-A836-4057-8D64-2D2CECBE6708}"/>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D09CB-B57A-4D55-B6F5-A16E92F98FE5}"/>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38179-7649-4FE6-9D6D-4E95B37788C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C5A200-9692-4402-9328-702BBD3111CC}"/>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2E2249-6CF2-4DAA-A0A0-CD309CE3B532}"/>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E76C8B-84DA-427D-BA36-D598A11ACA64}"/>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8" name="Footer Placeholder 7">
            <a:extLst>
              <a:ext uri="{FF2B5EF4-FFF2-40B4-BE49-F238E27FC236}">
                <a16:creationId xmlns:a16="http://schemas.microsoft.com/office/drawing/2014/main" id="{49E7ECDA-3B45-4AB0-B228-CF891899F4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286F45-E38E-4E26-A4E9-1D1DA97B9CF4}"/>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17725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92F1-57A1-4533-823D-2F7D1802E3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2ACAE-3523-49A3-8739-524AC66C2F5E}"/>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4" name="Footer Placeholder 3">
            <a:extLst>
              <a:ext uri="{FF2B5EF4-FFF2-40B4-BE49-F238E27FC236}">
                <a16:creationId xmlns:a16="http://schemas.microsoft.com/office/drawing/2014/main" id="{23C81C1E-2F1B-4E11-BAAB-8B34F4943E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74DCF-4A32-4CF3-9544-1C3868D180EC}"/>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84944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208091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
        <p:nvSpPr>
          <p:cNvPr id="5" name="Rectangle 4">
            <a:extLst>
              <a:ext uri="{FF2B5EF4-FFF2-40B4-BE49-F238E27FC236}">
                <a16:creationId xmlns:a16="http://schemas.microsoft.com/office/drawing/2014/main" id="{AD855F76-A42A-4074-9F95-B987EB045AE9}"/>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530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7/20/2020</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
        <p:nvSpPr>
          <p:cNvPr id="5" name="Rectangle 4">
            <a:extLst>
              <a:ext uri="{FF2B5EF4-FFF2-40B4-BE49-F238E27FC236}">
                <a16:creationId xmlns:a16="http://schemas.microsoft.com/office/drawing/2014/main" id="{AD855F76-A42A-4074-9F95-B987EB045AE9}"/>
              </a:ext>
            </a:extLst>
          </p:cNvPr>
          <p:cNvSpPr/>
          <p:nvPr userDrawn="1"/>
        </p:nvSpPr>
        <p:spPr>
          <a:xfrm>
            <a:off x="0" y="0"/>
            <a:ext cx="9144000" cy="6858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4602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CD3A5-F1A2-4112-95DB-BC18F2DD686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519B80-2C47-4DA2-96C5-CB9750C71A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7F9C4-4A0D-4900-AE7B-102A44506FAA}"/>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4BC4F3-2769-429E-AA19-A32C00EB80B8}" type="datetimeFigureOut">
              <a:rPr lang="en-US" smtClean="0"/>
              <a:t>7/20/2020</a:t>
            </a:fld>
            <a:endParaRPr lang="en-US"/>
          </a:p>
        </p:txBody>
      </p:sp>
      <p:sp>
        <p:nvSpPr>
          <p:cNvPr id="5" name="Footer Placeholder 4">
            <a:extLst>
              <a:ext uri="{FF2B5EF4-FFF2-40B4-BE49-F238E27FC236}">
                <a16:creationId xmlns:a16="http://schemas.microsoft.com/office/drawing/2014/main" id="{0B2F094E-645E-42C7-B20A-0C2F41D27647}"/>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904E5C-2967-40ED-960A-79D114A62F49}"/>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04E4D0-44E6-420F-9FFE-C7FD217BA644}" type="slidenum">
              <a:rPr lang="en-US" smtClean="0"/>
              <a:t>‹#›</a:t>
            </a:fld>
            <a:endParaRPr lang="en-US"/>
          </a:p>
        </p:txBody>
      </p:sp>
    </p:spTree>
    <p:extLst>
      <p:ext uri="{BB962C8B-B14F-4D97-AF65-F5344CB8AC3E}">
        <p14:creationId xmlns:p14="http://schemas.microsoft.com/office/powerpoint/2010/main" val="428318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74" r:id="rId10"/>
    <p:sldLayoutId id="2147483668" r:id="rId11"/>
    <p:sldLayoutId id="2147483669" r:id="rId12"/>
    <p:sldLayoutId id="2147483670" r:id="rId13"/>
    <p:sldLayoutId id="2147483671" r:id="rId14"/>
  </p:sldLayoutIdLst>
  <p:txStyles>
    <p:title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9.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8.png"/><Relationship Id="rId4" Type="http://schemas.openxmlformats.org/officeDocument/2006/relationships/image" Target="../media/image59.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07019B-3009-48C4-939A-5AD55520FB8A}"/>
              </a:ext>
            </a:extLst>
          </p:cNvPr>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7BF461E0-1911-43D5-A48B-C7312758D9A9}"/>
              </a:ext>
            </a:extLst>
          </p:cNvPr>
          <p:cNvSpPr>
            <a:spLocks noGrp="1"/>
          </p:cNvSpPr>
          <p:nvPr>
            <p:ph type="title" idx="4294967295"/>
          </p:nvPr>
        </p:nvSpPr>
        <p:spPr>
          <a:xfrm>
            <a:off x="697537" y="1350362"/>
            <a:ext cx="6102350" cy="2112962"/>
          </a:xfrm>
        </p:spPr>
        <p:txBody>
          <a:bodyPr>
            <a:noAutofit/>
          </a:bodyPr>
          <a:lstStyle/>
          <a:p>
            <a:pPr>
              <a:lnSpc>
                <a:spcPct val="100000"/>
              </a:lnSpc>
            </a:pPr>
            <a:r>
              <a:rPr lang="en-US" sz="4500" dirty="0">
                <a:solidFill>
                  <a:schemeClr val="bg1"/>
                </a:solidFill>
                <a:latin typeface="Century Gothic" panose="020B0502020202020204" pitchFamily="34" charset="0"/>
              </a:rPr>
              <a:t>SAFETY REQUIREMENTS </a:t>
            </a:r>
            <a:br>
              <a:rPr lang="en-US" sz="4500" dirty="0">
                <a:solidFill>
                  <a:schemeClr val="bg1"/>
                </a:solidFill>
                <a:latin typeface="Century Gothic" panose="020B0502020202020204" pitchFamily="34" charset="0"/>
              </a:rPr>
            </a:br>
            <a:r>
              <a:rPr lang="en-US" sz="4500" dirty="0">
                <a:solidFill>
                  <a:schemeClr val="bg1"/>
                </a:solidFill>
                <a:latin typeface="Century Gothic" panose="020B0502020202020204" pitchFamily="34" charset="0"/>
              </a:rPr>
              <a:t>FOR</a:t>
            </a:r>
          </a:p>
        </p:txBody>
      </p:sp>
      <p:sp>
        <p:nvSpPr>
          <p:cNvPr id="6" name="Rectangle 5">
            <a:extLst>
              <a:ext uri="{FF2B5EF4-FFF2-40B4-BE49-F238E27FC236}">
                <a16:creationId xmlns:a16="http://schemas.microsoft.com/office/drawing/2014/main" id="{B7D5EF04-15DF-4877-8760-BF4AAE6BE239}"/>
              </a:ext>
            </a:extLst>
          </p:cNvPr>
          <p:cNvSpPr/>
          <p:nvPr/>
        </p:nvSpPr>
        <p:spPr>
          <a:xfrm>
            <a:off x="1931409" y="2528355"/>
            <a:ext cx="5798467" cy="1419619"/>
          </a:xfrm>
          <a:prstGeom prst="rect">
            <a:avLst/>
          </a:prstGeom>
        </p:spPr>
        <p:txBody>
          <a:bodyPr wrap="square">
            <a:spAutoFit/>
          </a:bodyPr>
          <a:lstStyle/>
          <a:p>
            <a:r>
              <a:rPr lang="en-US" sz="8625" b="1">
                <a:solidFill>
                  <a:schemeClr val="bg1"/>
                </a:solidFill>
                <a:latin typeface="Century Gothic" panose="020B0502020202020204" pitchFamily="34" charset="0"/>
              </a:rPr>
              <a:t>COVID-19</a:t>
            </a:r>
            <a:endParaRPr lang="en-US" sz="8625">
              <a:solidFill>
                <a:schemeClr val="bg1"/>
              </a:solidFill>
            </a:endParaRPr>
          </a:p>
        </p:txBody>
      </p:sp>
      <p:pic>
        <p:nvPicPr>
          <p:cNvPr id="7" name="Graphic 6">
            <a:extLst>
              <a:ext uri="{FF2B5EF4-FFF2-40B4-BE49-F238E27FC236}">
                <a16:creationId xmlns:a16="http://schemas.microsoft.com/office/drawing/2014/main" id="{8CBA76C6-C15D-4BD2-BF1C-418E739881B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126472" y="1093628"/>
            <a:ext cx="1722474" cy="1722474"/>
          </a:xfrm>
          <a:prstGeom prst="rect">
            <a:avLst/>
          </a:prstGeom>
        </p:spPr>
      </p:pic>
      <p:pic>
        <p:nvPicPr>
          <p:cNvPr id="8" name="Picture 7">
            <a:extLst>
              <a:ext uri="{FF2B5EF4-FFF2-40B4-BE49-F238E27FC236}">
                <a16:creationId xmlns:a16="http://schemas.microsoft.com/office/drawing/2014/main" id="{74AABD62-A23C-4A09-8412-862C923B117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34856" y="6084328"/>
            <a:ext cx="2828393" cy="610960"/>
          </a:xfrm>
          <a:prstGeom prst="rect">
            <a:avLst/>
          </a:prstGeom>
        </p:spPr>
      </p:pic>
      <p:sp>
        <p:nvSpPr>
          <p:cNvPr id="12" name="Subtitle 2"/>
          <p:cNvSpPr txBox="1">
            <a:spLocks/>
          </p:cNvSpPr>
          <p:nvPr/>
        </p:nvSpPr>
        <p:spPr>
          <a:xfrm>
            <a:off x="149469" y="4010723"/>
            <a:ext cx="9144000" cy="520783"/>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200" b="1" dirty="0" smtClean="0"/>
              <a:t>Health and Safety Guidance for Employees During the Pandemic</a:t>
            </a:r>
            <a:r>
              <a:rPr lang="en-US" sz="2200" dirty="0" smtClean="0"/>
              <a:t> </a:t>
            </a:r>
          </a:p>
          <a:p>
            <a:pPr marL="0" indent="0">
              <a:buNone/>
            </a:pPr>
            <a:endParaRPr lang="en-US" dirty="0"/>
          </a:p>
        </p:txBody>
      </p:sp>
    </p:spTree>
    <p:extLst>
      <p:ext uri="{BB962C8B-B14F-4D97-AF65-F5344CB8AC3E}">
        <p14:creationId xmlns:p14="http://schemas.microsoft.com/office/powerpoint/2010/main" val="163170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FE5536-35E4-4D02-A552-0253EBF8D284}"/>
              </a:ext>
            </a:extLst>
          </p:cNvPr>
          <p:cNvSpPr/>
          <p:nvPr/>
        </p:nvSpPr>
        <p:spPr>
          <a:xfrm>
            <a:off x="0" y="-21981"/>
            <a:ext cx="9144000" cy="1124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58B5F30-B33A-463C-A547-AD3224F63FD6}"/>
              </a:ext>
            </a:extLst>
          </p:cNvPr>
          <p:cNvSpPr>
            <a:spLocks noGrp="1"/>
          </p:cNvSpPr>
          <p:nvPr>
            <p:ph type="title" idx="4294967295"/>
          </p:nvPr>
        </p:nvSpPr>
        <p:spPr>
          <a:xfrm>
            <a:off x="690196" y="1612534"/>
            <a:ext cx="7886700" cy="3763962"/>
          </a:xfrm>
        </p:spPr>
        <p:txBody>
          <a:bodyPr>
            <a:normAutofit/>
          </a:bodyPr>
          <a:lstStyle/>
          <a:p>
            <a:pPr algn="ctr">
              <a:spcAft>
                <a:spcPts val="900"/>
              </a:spcAft>
            </a:pPr>
            <a:r>
              <a:rPr lang="en-US" sz="3000" b="0" dirty="0">
                <a:solidFill>
                  <a:srgbClr val="000000"/>
                </a:solidFill>
                <a:latin typeface="Century Gothic" panose="020B0502020202020204" pitchFamily="34" charset="0"/>
              </a:rPr>
              <a:t>If you don’t have a doctor, call the King County COVID-19 call center. </a:t>
            </a:r>
            <a:r>
              <a:rPr lang="en-US" b="0" i="0" u="none" strike="noStrike" baseline="0" dirty="0">
                <a:solidFill>
                  <a:srgbClr val="000000"/>
                </a:solidFill>
                <a:latin typeface="Century Gothic" panose="020B0502020202020204" pitchFamily="34" charset="0"/>
              </a:rPr>
              <a:t/>
            </a:r>
            <a:br>
              <a:rPr lang="en-US" b="0" i="0" u="none" strike="noStrike" baseline="0" dirty="0">
                <a:solidFill>
                  <a:srgbClr val="000000"/>
                </a:solidFill>
                <a:latin typeface="Century Gothic" panose="020B0502020202020204" pitchFamily="34" charset="0"/>
              </a:rPr>
            </a:br>
            <a:r>
              <a:rPr lang="en-US" b="0" i="0" u="none" strike="noStrike" baseline="0" dirty="0">
                <a:solidFill>
                  <a:srgbClr val="000000"/>
                </a:solidFill>
                <a:latin typeface="Century Gothic" panose="020B0502020202020204" pitchFamily="34" charset="0"/>
              </a:rPr>
              <a:t/>
            </a:r>
            <a:br>
              <a:rPr lang="en-US" b="0" i="0" u="none" strike="noStrike" baseline="0" dirty="0">
                <a:solidFill>
                  <a:srgbClr val="000000"/>
                </a:solidFill>
                <a:latin typeface="Century Gothic" panose="020B0502020202020204" pitchFamily="34" charset="0"/>
              </a:rPr>
            </a:br>
            <a:r>
              <a:rPr lang="en-US" sz="5025" dirty="0">
                <a:solidFill>
                  <a:schemeClr val="accent1"/>
                </a:solidFill>
                <a:latin typeface="Century Gothic" panose="020B0502020202020204" pitchFamily="34" charset="0"/>
              </a:rPr>
              <a:t>206-477-3977</a:t>
            </a:r>
            <a:r>
              <a:rPr lang="en-US" b="0" dirty="0">
                <a:solidFill>
                  <a:srgbClr val="000000"/>
                </a:solidFill>
                <a:latin typeface="Century Gothic" panose="020B0502020202020204" pitchFamily="34" charset="0"/>
              </a:rPr>
              <a:t/>
            </a:r>
            <a:br>
              <a:rPr lang="en-US" b="0" dirty="0">
                <a:solidFill>
                  <a:srgbClr val="000000"/>
                </a:solidFill>
                <a:latin typeface="Century Gothic" panose="020B0502020202020204" pitchFamily="34" charset="0"/>
              </a:rPr>
            </a:br>
            <a:r>
              <a:rPr lang="en-US" b="0" i="0" u="none" strike="noStrike" baseline="0" dirty="0">
                <a:solidFill>
                  <a:srgbClr val="000000"/>
                </a:solidFill>
                <a:latin typeface="Century Gothic" panose="020B0502020202020204" pitchFamily="34" charset="0"/>
              </a:rPr>
              <a:t/>
            </a:r>
            <a:br>
              <a:rPr lang="en-US" b="0" i="0" u="none" strike="noStrike" baseline="0" dirty="0">
                <a:solidFill>
                  <a:srgbClr val="000000"/>
                </a:solidFill>
                <a:latin typeface="Century Gothic" panose="020B0502020202020204" pitchFamily="34" charset="0"/>
              </a:rPr>
            </a:br>
            <a:r>
              <a:rPr lang="en-US" sz="2700" b="0" dirty="0">
                <a:solidFill>
                  <a:srgbClr val="000000"/>
                </a:solidFill>
                <a:latin typeface="Century Gothic" panose="020B0502020202020204" pitchFamily="34" charset="0"/>
              </a:rPr>
              <a:t>Interpreters available </a:t>
            </a:r>
            <a:br>
              <a:rPr lang="en-US" sz="2700" b="0" dirty="0">
                <a:solidFill>
                  <a:srgbClr val="000000"/>
                </a:solidFill>
                <a:latin typeface="Century Gothic" panose="020B0502020202020204" pitchFamily="34" charset="0"/>
              </a:rPr>
            </a:br>
            <a:r>
              <a:rPr lang="en-US" sz="2700" b="0" dirty="0">
                <a:solidFill>
                  <a:srgbClr val="000000"/>
                </a:solidFill>
                <a:latin typeface="Century Gothic" panose="020B0502020202020204" pitchFamily="34" charset="0"/>
              </a:rPr>
              <a:t>Open 8 am – 7pm</a:t>
            </a:r>
            <a:endParaRPr lang="en-US" b="0" i="0" u="none" strike="noStrike" baseline="0" dirty="0">
              <a:solidFill>
                <a:srgbClr val="000000"/>
              </a:solidFill>
              <a:latin typeface="Century Gothic" panose="020B0502020202020204" pitchFamily="34" charset="0"/>
            </a:endParaRPr>
          </a:p>
        </p:txBody>
      </p:sp>
      <p:pic>
        <p:nvPicPr>
          <p:cNvPr id="13" name="Graphic 12">
            <a:extLst>
              <a:ext uri="{FF2B5EF4-FFF2-40B4-BE49-F238E27FC236}">
                <a16:creationId xmlns:a16="http://schemas.microsoft.com/office/drawing/2014/main" id="{DF581F7C-BC64-4A22-8046-53EA6479B2C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83000" y="3278614"/>
            <a:ext cx="629981" cy="629981"/>
          </a:xfrm>
          <a:prstGeom prst="rect">
            <a:avLst/>
          </a:prstGeom>
        </p:spPr>
      </p:pic>
      <p:sp>
        <p:nvSpPr>
          <p:cNvPr id="6" name="Rectangle 5">
            <a:extLst>
              <a:ext uri="{FF2B5EF4-FFF2-40B4-BE49-F238E27FC236}">
                <a16:creationId xmlns:a16="http://schemas.microsoft.com/office/drawing/2014/main" id="{54846270-FBAD-4B1C-B0ED-B975B8BEBB8A}"/>
              </a:ext>
            </a:extLst>
          </p:cNvPr>
          <p:cNvSpPr/>
          <p:nvPr/>
        </p:nvSpPr>
        <p:spPr>
          <a:xfrm>
            <a:off x="494432" y="240134"/>
            <a:ext cx="8278228" cy="600164"/>
          </a:xfrm>
          <a:prstGeom prst="rect">
            <a:avLst/>
          </a:prstGeom>
        </p:spPr>
        <p:txBody>
          <a:bodyPr wrap="none">
            <a:spAutoFit/>
          </a:bodyPr>
          <a:lstStyle/>
          <a:p>
            <a:r>
              <a:rPr lang="en-US" sz="3300" b="1" dirty="0" smtClean="0">
                <a:solidFill>
                  <a:schemeClr val="bg1"/>
                </a:solidFill>
                <a:latin typeface="Century Gothic" panose="020B0502020202020204" pitchFamily="34" charset="0"/>
              </a:rPr>
              <a:t>Feel sick? Stay home and call a doctor.</a:t>
            </a:r>
            <a:endParaRPr lang="en-US" sz="3300" b="1" dirty="0">
              <a:solidFill>
                <a:schemeClr val="bg1"/>
              </a:solidFill>
            </a:endParaRPr>
          </a:p>
        </p:txBody>
      </p:sp>
      <p:pic>
        <p:nvPicPr>
          <p:cNvPr id="7" name="Graphic 3">
            <a:extLst>
              <a:ext uri="{FF2B5EF4-FFF2-40B4-BE49-F238E27FC236}">
                <a16:creationId xmlns:a16="http://schemas.microsoft.com/office/drawing/2014/main" id="{683F0436-A6A0-4AC4-B804-905CE116B1E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550100" y="4899378"/>
            <a:ext cx="3222560" cy="1658211"/>
          </a:xfrm>
          <a:prstGeom prst="rect">
            <a:avLst/>
          </a:prstGeom>
        </p:spPr>
      </p:pic>
    </p:spTree>
    <p:extLst>
      <p:ext uri="{BB962C8B-B14F-4D97-AF65-F5344CB8AC3E}">
        <p14:creationId xmlns:p14="http://schemas.microsoft.com/office/powerpoint/2010/main" val="874692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FE5536-35E4-4D02-A552-0253EBF8D284}"/>
              </a:ext>
            </a:extLst>
          </p:cNvPr>
          <p:cNvSpPr/>
          <p:nvPr/>
        </p:nvSpPr>
        <p:spPr>
          <a:xfrm>
            <a:off x="0" y="-21981"/>
            <a:ext cx="9144000" cy="1124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58B5F30-B33A-463C-A547-AD3224F63FD6}"/>
              </a:ext>
            </a:extLst>
          </p:cNvPr>
          <p:cNvSpPr>
            <a:spLocks noGrp="1"/>
          </p:cNvSpPr>
          <p:nvPr>
            <p:ph type="title" idx="4294967295"/>
          </p:nvPr>
        </p:nvSpPr>
        <p:spPr>
          <a:xfrm>
            <a:off x="735352" y="1725066"/>
            <a:ext cx="7886700" cy="3763962"/>
          </a:xfrm>
        </p:spPr>
        <p:txBody>
          <a:bodyPr>
            <a:normAutofit/>
          </a:bodyPr>
          <a:lstStyle/>
          <a:p>
            <a:pPr algn="ctr">
              <a:spcAft>
                <a:spcPts val="900"/>
              </a:spcAft>
            </a:pPr>
            <a:r>
              <a:rPr lang="en-US" sz="3000" b="0" dirty="0" smtClean="0">
                <a:solidFill>
                  <a:srgbClr val="000000"/>
                </a:solidFill>
                <a:latin typeface="Century Gothic" panose="020B0502020202020204" pitchFamily="34" charset="0"/>
              </a:rPr>
              <a:t>Ask your doctor to arrange a test, even if your symptoms are mild. If </a:t>
            </a:r>
            <a:r>
              <a:rPr lang="en-US" sz="3000" b="0" dirty="0">
                <a:solidFill>
                  <a:srgbClr val="000000"/>
                </a:solidFill>
                <a:latin typeface="Century Gothic" panose="020B0502020202020204" pitchFamily="34" charset="0"/>
              </a:rPr>
              <a:t>you don’t have a doctor, call the King County COVID-19 call center. </a:t>
            </a:r>
            <a:r>
              <a:rPr lang="en-US" b="0" i="0" u="none" strike="noStrike" baseline="0" dirty="0">
                <a:solidFill>
                  <a:srgbClr val="000000"/>
                </a:solidFill>
                <a:latin typeface="Century Gothic" panose="020B0502020202020204" pitchFamily="34" charset="0"/>
              </a:rPr>
              <a:t/>
            </a:r>
            <a:br>
              <a:rPr lang="en-US" b="0" i="0" u="none" strike="noStrike" baseline="0" dirty="0">
                <a:solidFill>
                  <a:srgbClr val="000000"/>
                </a:solidFill>
                <a:latin typeface="Century Gothic" panose="020B0502020202020204" pitchFamily="34" charset="0"/>
              </a:rPr>
            </a:br>
            <a:r>
              <a:rPr lang="en-US" b="0" i="0" u="none" strike="noStrike" baseline="0" dirty="0" smtClean="0">
                <a:solidFill>
                  <a:srgbClr val="000000"/>
                </a:solidFill>
                <a:latin typeface="Century Gothic" panose="020B0502020202020204" pitchFamily="34" charset="0"/>
              </a:rPr>
              <a:t>		</a:t>
            </a:r>
            <a:br>
              <a:rPr lang="en-US" b="0" i="0" u="none" strike="noStrike" baseline="0" dirty="0" smtClean="0">
                <a:solidFill>
                  <a:srgbClr val="000000"/>
                </a:solidFill>
                <a:latin typeface="Century Gothic" panose="020B0502020202020204" pitchFamily="34" charset="0"/>
              </a:rPr>
            </a:br>
            <a:r>
              <a:rPr lang="en-US" b="0" dirty="0">
                <a:solidFill>
                  <a:srgbClr val="000000"/>
                </a:solidFill>
                <a:latin typeface="Century Gothic" panose="020B0502020202020204" pitchFamily="34" charset="0"/>
              </a:rPr>
              <a:t>	</a:t>
            </a:r>
            <a:r>
              <a:rPr lang="en-US" b="0" dirty="0" smtClean="0">
                <a:solidFill>
                  <a:srgbClr val="000000"/>
                </a:solidFill>
                <a:latin typeface="Century Gothic" panose="020B0502020202020204" pitchFamily="34" charset="0"/>
              </a:rPr>
              <a:t>		</a:t>
            </a:r>
            <a:r>
              <a:rPr lang="en-US" sz="5025" dirty="0" smtClean="0">
                <a:solidFill>
                  <a:schemeClr val="accent1"/>
                </a:solidFill>
                <a:latin typeface="Century Gothic" panose="020B0502020202020204" pitchFamily="34" charset="0"/>
              </a:rPr>
              <a:t>206-477-3977</a:t>
            </a:r>
            <a:r>
              <a:rPr lang="en-US" b="0" dirty="0">
                <a:solidFill>
                  <a:srgbClr val="000000"/>
                </a:solidFill>
                <a:latin typeface="Century Gothic" panose="020B0502020202020204" pitchFamily="34" charset="0"/>
              </a:rPr>
              <a:t/>
            </a:r>
            <a:br>
              <a:rPr lang="en-US" b="0" dirty="0">
                <a:solidFill>
                  <a:srgbClr val="000000"/>
                </a:solidFill>
                <a:latin typeface="Century Gothic" panose="020B0502020202020204" pitchFamily="34" charset="0"/>
              </a:rPr>
            </a:br>
            <a:endParaRPr lang="en-US" b="0" i="0" u="none" strike="noStrike" baseline="0" dirty="0">
              <a:solidFill>
                <a:srgbClr val="000000"/>
              </a:solidFill>
              <a:latin typeface="Century Gothic" panose="020B0502020202020204" pitchFamily="34" charset="0"/>
            </a:endParaRPr>
          </a:p>
        </p:txBody>
      </p:sp>
      <p:sp>
        <p:nvSpPr>
          <p:cNvPr id="6" name="Rectangle 5">
            <a:extLst>
              <a:ext uri="{FF2B5EF4-FFF2-40B4-BE49-F238E27FC236}">
                <a16:creationId xmlns:a16="http://schemas.microsoft.com/office/drawing/2014/main" id="{54846270-FBAD-4B1C-B0ED-B975B8BEBB8A}"/>
              </a:ext>
            </a:extLst>
          </p:cNvPr>
          <p:cNvSpPr/>
          <p:nvPr/>
        </p:nvSpPr>
        <p:spPr>
          <a:xfrm>
            <a:off x="1039725" y="254028"/>
            <a:ext cx="7277954" cy="600164"/>
          </a:xfrm>
          <a:prstGeom prst="rect">
            <a:avLst/>
          </a:prstGeom>
        </p:spPr>
        <p:txBody>
          <a:bodyPr wrap="none">
            <a:spAutoFit/>
          </a:bodyPr>
          <a:lstStyle/>
          <a:p>
            <a:pPr algn="ctr"/>
            <a:r>
              <a:rPr lang="en-US" sz="3300" b="1" dirty="0" smtClean="0">
                <a:solidFill>
                  <a:schemeClr val="bg1"/>
                </a:solidFill>
                <a:latin typeface="Century Gothic" panose="020B0502020202020204" pitchFamily="34" charset="0"/>
              </a:rPr>
              <a:t>Get tested at the first sign of illness.</a:t>
            </a:r>
            <a:endParaRPr lang="en-US" sz="3300" b="1" dirty="0">
              <a:solidFill>
                <a:schemeClr val="bg1"/>
              </a:solidFill>
            </a:endParaRPr>
          </a:p>
        </p:txBody>
      </p:sp>
      <p:pic>
        <p:nvPicPr>
          <p:cNvPr id="8" name="Graphic 3">
            <a:extLst>
              <a:ext uri="{FF2B5EF4-FFF2-40B4-BE49-F238E27FC236}">
                <a16:creationId xmlns:a16="http://schemas.microsoft.com/office/drawing/2014/main" id="{8E7086DC-1DBD-4417-89F8-83041D85CFD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435" y="3855268"/>
            <a:ext cx="3476846" cy="3002732"/>
          </a:xfrm>
          <a:prstGeom prst="rect">
            <a:avLst/>
          </a:prstGeom>
        </p:spPr>
      </p:pic>
    </p:spTree>
    <p:extLst>
      <p:ext uri="{BB962C8B-B14F-4D97-AF65-F5344CB8AC3E}">
        <p14:creationId xmlns:p14="http://schemas.microsoft.com/office/powerpoint/2010/main" val="4182258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FE5536-35E4-4D02-A552-0253EBF8D284}"/>
              </a:ext>
            </a:extLst>
          </p:cNvPr>
          <p:cNvSpPr/>
          <p:nvPr/>
        </p:nvSpPr>
        <p:spPr>
          <a:xfrm>
            <a:off x="0" y="-21982"/>
            <a:ext cx="9144000" cy="1873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smtClean="0">
                <a:solidFill>
                  <a:schemeClr val="bg1"/>
                </a:solidFill>
              </a:rPr>
              <a:t>Had close contact with someone with COVID? Stay home.</a:t>
            </a:r>
            <a:endParaRPr lang="en-US" dirty="0">
              <a:solidFill>
                <a:schemeClr val="bg1"/>
              </a:solidFill>
            </a:endParaRPr>
          </a:p>
        </p:txBody>
      </p:sp>
      <p:sp>
        <p:nvSpPr>
          <p:cNvPr id="5" name="Content Placeholder 4"/>
          <p:cNvSpPr>
            <a:spLocks noGrp="1"/>
          </p:cNvSpPr>
          <p:nvPr>
            <p:ph idx="1"/>
          </p:nvPr>
        </p:nvSpPr>
        <p:spPr>
          <a:xfrm>
            <a:off x="628650" y="2238488"/>
            <a:ext cx="7886700" cy="2236510"/>
          </a:xfrm>
          <a:prstGeom prst="rect">
            <a:avLst/>
          </a:prstGeom>
        </p:spPr>
        <p:txBody>
          <a:bodyPr wrap="square">
            <a:spAutoFit/>
          </a:bodyPr>
          <a:lstStyle/>
          <a:p>
            <a:pPr fontAlgn="base"/>
            <a:r>
              <a:rPr lang="en-US" sz="2800" dirty="0"/>
              <a:t>If you have had close contact with someone who has the </a:t>
            </a:r>
            <a:r>
              <a:rPr lang="en-US" sz="2800" dirty="0" smtClean="0"/>
              <a:t>virus, stay home for 14 days.</a:t>
            </a:r>
            <a:r>
              <a:rPr lang="en-US" sz="2800" dirty="0"/>
              <a:t> </a:t>
            </a:r>
            <a:endParaRPr lang="en-US" sz="2800" dirty="0" smtClean="0"/>
          </a:p>
          <a:p>
            <a:pPr fontAlgn="base"/>
            <a:endParaRPr lang="en-US" sz="2800" dirty="0"/>
          </a:p>
          <a:p>
            <a:pPr fontAlgn="base"/>
            <a:r>
              <a:rPr lang="en-US" sz="2800" dirty="0"/>
              <a:t>Do this even if you don’t feel sick yourself. </a:t>
            </a:r>
          </a:p>
        </p:txBody>
      </p:sp>
      <p:pic>
        <p:nvPicPr>
          <p:cNvPr id="7" name="Graphic 10">
            <a:extLst>
              <a:ext uri="{FF2B5EF4-FFF2-40B4-BE49-F238E27FC236}">
                <a16:creationId xmlns:a16="http://schemas.microsoft.com/office/drawing/2014/main" id="{80B4C5A8-47D3-408B-9918-0D5113EDD156}"/>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628650" y="4698144"/>
            <a:ext cx="1787172" cy="1787172"/>
          </a:xfrm>
          <a:prstGeom prst="rect">
            <a:avLst/>
          </a:prstGeom>
        </p:spPr>
      </p:pic>
    </p:spTree>
    <p:extLst>
      <p:ext uri="{BB962C8B-B14F-4D97-AF65-F5344CB8AC3E}">
        <p14:creationId xmlns:p14="http://schemas.microsoft.com/office/powerpoint/2010/main" val="3061570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E5536-35E4-4D02-A552-0253EBF8D284}"/>
              </a:ext>
            </a:extLst>
          </p:cNvPr>
          <p:cNvSpPr/>
          <p:nvPr/>
        </p:nvSpPr>
        <p:spPr>
          <a:xfrm>
            <a:off x="90311" y="27497"/>
            <a:ext cx="9144000" cy="1613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67FE5536-35E4-4D02-A552-0253EBF8D284}"/>
              </a:ext>
            </a:extLst>
          </p:cNvPr>
          <p:cNvSpPr/>
          <p:nvPr/>
        </p:nvSpPr>
        <p:spPr>
          <a:xfrm>
            <a:off x="0" y="-21982"/>
            <a:ext cx="9144000" cy="1613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smtClean="0">
                <a:solidFill>
                  <a:schemeClr val="bg1"/>
                </a:solidFill>
              </a:rPr>
              <a:t>You can use your paid sick leave:</a:t>
            </a:r>
            <a:endParaRPr lang="en-US" dirty="0">
              <a:solidFill>
                <a:schemeClr val="bg1"/>
              </a:solidFill>
            </a:endParaRPr>
          </a:p>
        </p:txBody>
      </p:sp>
      <p:sp>
        <p:nvSpPr>
          <p:cNvPr id="3" name="Content Placeholder 2"/>
          <p:cNvSpPr>
            <a:spLocks noGrp="1"/>
          </p:cNvSpPr>
          <p:nvPr>
            <p:ph idx="1"/>
          </p:nvPr>
        </p:nvSpPr>
        <p:spPr/>
        <p:txBody>
          <a:bodyPr/>
          <a:lstStyle/>
          <a:p>
            <a:pPr fontAlgn="base"/>
            <a:r>
              <a:rPr lang="en-US" sz="2400" dirty="0"/>
              <a:t>If you must isolate yourself because you are sick or have been exposed to someone with the virus. </a:t>
            </a:r>
            <a:endParaRPr lang="en-US" sz="2400" dirty="0" smtClean="0"/>
          </a:p>
          <a:p>
            <a:pPr fontAlgn="base"/>
            <a:endParaRPr lang="en-US" sz="2400" dirty="0"/>
          </a:p>
          <a:p>
            <a:pPr fontAlgn="base"/>
            <a:r>
              <a:rPr lang="en-US" sz="2400" dirty="0"/>
              <a:t>If you must stay home to care for a family member who is sick  </a:t>
            </a:r>
          </a:p>
          <a:p>
            <a:endParaRPr lang="en-US" dirty="0"/>
          </a:p>
        </p:txBody>
      </p:sp>
    </p:spTree>
    <p:extLst>
      <p:ext uri="{BB962C8B-B14F-4D97-AF65-F5344CB8AC3E}">
        <p14:creationId xmlns:p14="http://schemas.microsoft.com/office/powerpoint/2010/main" val="290636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4117" y="3097040"/>
            <a:ext cx="7886700" cy="1325563"/>
          </a:xfrm>
          <a:prstGeom prst="rect">
            <a:avLst/>
          </a:prstGeom>
        </p:spPr>
        <p:txBody>
          <a:bodyPr/>
          <a:lst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a:lstStyle>
          <a:p>
            <a:pPr algn="ctr"/>
            <a:r>
              <a:rPr lang="en-US" dirty="0" smtClean="0">
                <a:solidFill>
                  <a:schemeClr val="bg1"/>
                </a:solidFill>
              </a:rPr>
              <a:t>Other steps we’re taking for safety </a:t>
            </a:r>
          </a:p>
          <a:p>
            <a:pPr algn="ctr"/>
            <a:r>
              <a:rPr lang="en-US" dirty="0" smtClean="0">
                <a:solidFill>
                  <a:schemeClr val="bg1"/>
                </a:solidFill>
              </a:rPr>
              <a:t>in our workplace</a:t>
            </a:r>
            <a:endParaRPr lang="en-US" dirty="0">
              <a:solidFill>
                <a:schemeClr val="bg1"/>
              </a:solidFill>
            </a:endParaRPr>
          </a:p>
        </p:txBody>
      </p:sp>
    </p:spTree>
    <p:extLst>
      <p:ext uri="{BB962C8B-B14F-4D97-AF65-F5344CB8AC3E}">
        <p14:creationId xmlns:p14="http://schemas.microsoft.com/office/powerpoint/2010/main" val="571102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B3167-9147-4151-BDC1-9CC2DB8F67B4}"/>
              </a:ext>
            </a:extLst>
          </p:cNvPr>
          <p:cNvSpPr/>
          <p:nvPr/>
        </p:nvSpPr>
        <p:spPr>
          <a:xfrm>
            <a:off x="0" y="2212905"/>
            <a:ext cx="9144000" cy="3787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a:extLst>
              <a:ext uri="{FF2B5EF4-FFF2-40B4-BE49-F238E27FC236}">
                <a16:creationId xmlns:a16="http://schemas.microsoft.com/office/drawing/2014/main" id="{CAA7C248-23C7-406E-BD7C-41AE1F48B14E}"/>
              </a:ext>
            </a:extLst>
          </p:cNvPr>
          <p:cNvSpPr>
            <a:spLocks noGrp="1"/>
          </p:cNvSpPr>
          <p:nvPr>
            <p:ph type="title" idx="4294967295"/>
          </p:nvPr>
        </p:nvSpPr>
        <p:spPr>
          <a:xfrm>
            <a:off x="827088" y="3552825"/>
            <a:ext cx="8316912" cy="1155700"/>
          </a:xfrm>
        </p:spPr>
        <p:txBody>
          <a:bodyPr>
            <a:normAutofit/>
          </a:bodyPr>
          <a:lstStyle/>
          <a:p>
            <a:pPr algn="ctr">
              <a:lnSpc>
                <a:spcPct val="100000"/>
              </a:lnSpc>
            </a:pPr>
            <a:r>
              <a:rPr lang="en-US" sz="5475">
                <a:solidFill>
                  <a:schemeClr val="bg1"/>
                </a:solidFill>
                <a:latin typeface="Century Gothic" panose="020B0502020202020204" pitchFamily="34" charset="0"/>
              </a:rPr>
              <a:t>kingcounty.gov/</a:t>
            </a:r>
            <a:r>
              <a:rPr lang="en-US" sz="5475" err="1">
                <a:solidFill>
                  <a:schemeClr val="bg1"/>
                </a:solidFill>
                <a:latin typeface="Century Gothic" panose="020B0502020202020204" pitchFamily="34" charset="0"/>
              </a:rPr>
              <a:t>covid</a:t>
            </a:r>
            <a:endParaRPr lang="en-US" i="0" u="none" strike="noStrike" baseline="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2FF98244-A29E-4584-92D1-544203E0C6D8}"/>
              </a:ext>
            </a:extLst>
          </p:cNvPr>
          <p:cNvSpPr/>
          <p:nvPr/>
        </p:nvSpPr>
        <p:spPr>
          <a:xfrm>
            <a:off x="320007" y="3241617"/>
            <a:ext cx="8631581" cy="461665"/>
          </a:xfrm>
          <a:prstGeom prst="rect">
            <a:avLst/>
          </a:prstGeom>
        </p:spPr>
        <p:txBody>
          <a:bodyPr wrap="square">
            <a:spAutoFit/>
          </a:bodyPr>
          <a:lstStyle/>
          <a:p>
            <a:pPr algn="ctr"/>
            <a:r>
              <a:rPr lang="en-US" sz="2400">
                <a:solidFill>
                  <a:schemeClr val="bg1"/>
                </a:solidFill>
                <a:latin typeface="Century Gothic" panose="020B0502020202020204" pitchFamily="34" charset="0"/>
              </a:rPr>
              <a:t>For more information about COVID-19: </a:t>
            </a:r>
            <a:endParaRPr lang="en-US" sz="2400">
              <a:solidFill>
                <a:schemeClr val="bg1"/>
              </a:solidFill>
            </a:endParaRPr>
          </a:p>
        </p:txBody>
      </p:sp>
      <p:pic>
        <p:nvPicPr>
          <p:cNvPr id="11" name="Graphic 10">
            <a:extLst>
              <a:ext uri="{FF2B5EF4-FFF2-40B4-BE49-F238E27FC236}">
                <a16:creationId xmlns:a16="http://schemas.microsoft.com/office/drawing/2014/main" id="{D3046E68-E0C8-4DFC-94DB-A7ABADDC91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980066" y="1620968"/>
            <a:ext cx="1183869" cy="1183869"/>
          </a:xfrm>
          <a:prstGeom prst="rect">
            <a:avLst/>
          </a:prstGeom>
        </p:spPr>
      </p:pic>
      <p:pic>
        <p:nvPicPr>
          <p:cNvPr id="6" name="Picture 5">
            <a:extLst>
              <a:ext uri="{FF2B5EF4-FFF2-40B4-BE49-F238E27FC236}">
                <a16:creationId xmlns:a16="http://schemas.microsoft.com/office/drawing/2014/main" id="{C950CD9C-192E-4507-8D93-996B557891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86100" y="4979870"/>
            <a:ext cx="2971800" cy="641937"/>
          </a:xfrm>
          <a:prstGeom prst="rect">
            <a:avLst/>
          </a:prstGeom>
        </p:spPr>
      </p:pic>
    </p:spTree>
    <p:extLst>
      <p:ext uri="{BB962C8B-B14F-4D97-AF65-F5344CB8AC3E}">
        <p14:creationId xmlns:p14="http://schemas.microsoft.com/office/powerpoint/2010/main" val="9249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2" name="Title 1"/>
          <p:cNvSpPr>
            <a:spLocks noGrp="1"/>
          </p:cNvSpPr>
          <p:nvPr>
            <p:ph type="title"/>
          </p:nvPr>
        </p:nvSpPr>
        <p:spPr>
          <a:xfrm>
            <a:off x="628650" y="137318"/>
            <a:ext cx="7886700" cy="1325563"/>
          </a:xfrm>
        </p:spPr>
        <p:txBody>
          <a:bodyPr/>
          <a:lstStyle/>
          <a:p>
            <a:pPr algn="ctr"/>
            <a:r>
              <a:rPr lang="en-US" dirty="0" smtClean="0">
                <a:solidFill>
                  <a:schemeClr val="bg1"/>
                </a:solidFill>
              </a:rPr>
              <a:t>WHY WE’RE CONCERNED ABOUT COVID-19 IN THE WORKPLACE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Potential for severe illness and pneumonia from COVID-19</a:t>
            </a:r>
          </a:p>
          <a:p>
            <a:pPr marL="0" indent="0">
              <a:buNone/>
            </a:pPr>
            <a:endParaRPr lang="en-US" dirty="0" smtClean="0"/>
          </a:p>
          <a:p>
            <a:r>
              <a:rPr lang="en-US" dirty="0" smtClean="0"/>
              <a:t>Anyone can get it, and </a:t>
            </a:r>
            <a:r>
              <a:rPr lang="en-US" u="sng" dirty="0" smtClean="0"/>
              <a:t>anyone</a:t>
            </a:r>
            <a:r>
              <a:rPr lang="en-US" dirty="0" smtClean="0"/>
              <a:t> can get a serious illness, though some people are at higher risk:</a:t>
            </a:r>
          </a:p>
          <a:p>
            <a:pPr lvl="1"/>
            <a:r>
              <a:rPr lang="en-US" dirty="0" smtClean="0"/>
              <a:t>Age 60 +</a:t>
            </a:r>
          </a:p>
          <a:p>
            <a:pPr lvl="1"/>
            <a:r>
              <a:rPr lang="en-US" dirty="0" smtClean="0"/>
              <a:t>Health conditions</a:t>
            </a:r>
          </a:p>
          <a:p>
            <a:pPr lvl="1"/>
            <a:endParaRPr lang="en-US" dirty="0"/>
          </a:p>
          <a:p>
            <a:r>
              <a:rPr lang="en-US" dirty="0" smtClean="0"/>
              <a:t>You can be infected and not have any symptoms, so you can spread it without knowing</a:t>
            </a:r>
          </a:p>
          <a:p>
            <a:pPr marL="0" indent="0">
              <a:buNone/>
            </a:pPr>
            <a:endParaRPr lang="en-US" dirty="0"/>
          </a:p>
          <a:p>
            <a:pPr marL="0" indent="0">
              <a:buNone/>
            </a:pPr>
            <a:r>
              <a:rPr lang="en-US" b="1" dirty="0" smtClean="0"/>
              <a:t>We must prevent workers from getting sick and taking COVID-19 home.</a:t>
            </a:r>
          </a:p>
          <a:p>
            <a:endParaRPr lang="en-US" dirty="0" smtClean="0"/>
          </a:p>
          <a:p>
            <a:endParaRPr lang="en-US" dirty="0"/>
          </a:p>
        </p:txBody>
      </p:sp>
      <p:pic>
        <p:nvPicPr>
          <p:cNvPr id="5" name="Graphic 6">
            <a:extLst>
              <a:ext uri="{FF2B5EF4-FFF2-40B4-BE49-F238E27FC236}">
                <a16:creationId xmlns:a16="http://schemas.microsoft.com/office/drawing/2014/main" id="{8CBA76C6-C15D-4BD2-BF1C-418E739881B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97761" y="5384799"/>
            <a:ext cx="1878825" cy="1878825"/>
          </a:xfrm>
          <a:prstGeom prst="rect">
            <a:avLst/>
          </a:prstGeom>
        </p:spPr>
      </p:pic>
    </p:spTree>
    <p:extLst>
      <p:ext uri="{BB962C8B-B14F-4D97-AF65-F5344CB8AC3E}">
        <p14:creationId xmlns:p14="http://schemas.microsoft.com/office/powerpoint/2010/main" val="74997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2" name="Title 1"/>
          <p:cNvSpPr>
            <a:spLocks noGrp="1"/>
          </p:cNvSpPr>
          <p:nvPr>
            <p:ph type="title"/>
          </p:nvPr>
        </p:nvSpPr>
        <p:spPr>
          <a:xfrm>
            <a:off x="628650" y="-37194"/>
            <a:ext cx="7886700" cy="1325563"/>
          </a:xfrm>
        </p:spPr>
        <p:txBody>
          <a:bodyPr/>
          <a:lstStyle/>
          <a:p>
            <a:pPr algn="ctr"/>
            <a:r>
              <a:rPr lang="en-US" dirty="0" smtClean="0">
                <a:solidFill>
                  <a:schemeClr val="bg1"/>
                </a:solidFill>
              </a:rPr>
              <a:t>HOW COVID-19 SPREADS</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1441281" y="1325564"/>
            <a:ext cx="6389685" cy="5423580"/>
          </a:xfrm>
          <a:prstGeom prst="rect">
            <a:avLst/>
          </a:prstGeom>
        </p:spPr>
      </p:pic>
    </p:spTree>
    <p:extLst>
      <p:ext uri="{BB962C8B-B14F-4D97-AF65-F5344CB8AC3E}">
        <p14:creationId xmlns:p14="http://schemas.microsoft.com/office/powerpoint/2010/main" val="2841522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0E594B-B247-4836-822F-5FF99A7B49CF}"/>
              </a:ext>
            </a:extLst>
          </p:cNvPr>
          <p:cNvSpPr/>
          <p:nvPr/>
        </p:nvSpPr>
        <p:spPr>
          <a:xfrm>
            <a:off x="0" y="0"/>
            <a:ext cx="9144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2" name="Title 1"/>
          <p:cNvSpPr>
            <a:spLocks noGrp="1"/>
          </p:cNvSpPr>
          <p:nvPr>
            <p:ph type="title"/>
          </p:nvPr>
        </p:nvSpPr>
        <p:spPr/>
        <p:txBody>
          <a:bodyPr/>
          <a:lstStyle/>
          <a:p>
            <a:pPr algn="ctr"/>
            <a:r>
              <a:rPr lang="en-US" dirty="0" smtClean="0">
                <a:solidFill>
                  <a:schemeClr val="bg1"/>
                </a:solidFill>
                <a:latin typeface="Century Gothic" panose="020B0502020202020204" pitchFamily="34" charset="0"/>
              </a:rPr>
              <a:t>MAINTAIN PHYSICAL DISTANCE</a:t>
            </a:r>
            <a:endParaRPr lang="en-US"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3"/>
          <a:stretch>
            <a:fillRect/>
          </a:stretch>
        </p:blipFill>
        <p:spPr>
          <a:xfrm>
            <a:off x="1890217" y="1775529"/>
            <a:ext cx="5363566" cy="4873625"/>
          </a:xfrm>
          <a:prstGeom prst="rect">
            <a:avLst/>
          </a:prstGeom>
        </p:spPr>
      </p:pic>
    </p:spTree>
    <p:extLst>
      <p:ext uri="{BB962C8B-B14F-4D97-AF65-F5344CB8AC3E}">
        <p14:creationId xmlns:p14="http://schemas.microsoft.com/office/powerpoint/2010/main" val="4012359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0E594B-B247-4836-822F-5FF99A7B49CF}"/>
              </a:ext>
            </a:extLst>
          </p:cNvPr>
          <p:cNvSpPr/>
          <p:nvPr/>
        </p:nvSpPr>
        <p:spPr>
          <a:xfrm>
            <a:off x="0" y="0"/>
            <a:ext cx="9144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2" name="Title 1"/>
          <p:cNvSpPr>
            <a:spLocks noGrp="1"/>
          </p:cNvSpPr>
          <p:nvPr>
            <p:ph type="title"/>
          </p:nvPr>
        </p:nvSpPr>
        <p:spPr/>
        <p:txBody>
          <a:bodyPr/>
          <a:lstStyle/>
          <a:p>
            <a:r>
              <a:rPr lang="en-US" dirty="0" smtClean="0">
                <a:solidFill>
                  <a:schemeClr val="bg1"/>
                </a:solidFill>
                <a:latin typeface="Century Gothic" panose="020B0502020202020204" pitchFamily="34" charset="0"/>
              </a:rPr>
              <a:t>WEAR A FACE COVERING AT ALL TIMES</a:t>
            </a:r>
            <a:endParaRPr lang="en-US"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36914" y="1965329"/>
            <a:ext cx="5918208" cy="4537293"/>
          </a:xfrm>
          <a:prstGeom prst="rect">
            <a:avLst/>
          </a:prstGeom>
        </p:spPr>
      </p:pic>
    </p:spTree>
    <p:extLst>
      <p:ext uri="{BB962C8B-B14F-4D97-AF65-F5344CB8AC3E}">
        <p14:creationId xmlns:p14="http://schemas.microsoft.com/office/powerpoint/2010/main" val="1702190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0E594B-B247-4836-822F-5FF99A7B49CF}"/>
              </a:ext>
            </a:extLst>
          </p:cNvPr>
          <p:cNvSpPr/>
          <p:nvPr/>
        </p:nvSpPr>
        <p:spPr>
          <a:xfrm>
            <a:off x="0" y="0"/>
            <a:ext cx="9144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2" name="Title 1"/>
          <p:cNvSpPr>
            <a:spLocks noGrp="1"/>
          </p:cNvSpPr>
          <p:nvPr>
            <p:ph type="title"/>
          </p:nvPr>
        </p:nvSpPr>
        <p:spPr/>
        <p:txBody>
          <a:bodyPr/>
          <a:lstStyle/>
          <a:p>
            <a:pPr algn="ctr"/>
            <a:r>
              <a:rPr lang="en-US" dirty="0" smtClean="0">
                <a:solidFill>
                  <a:schemeClr val="bg1"/>
                </a:solidFill>
              </a:rPr>
              <a:t>WEARING YOUR MASK LIKE THIS </a:t>
            </a:r>
            <a:r>
              <a:rPr lang="en-US" u="sng" dirty="0" smtClean="0">
                <a:solidFill>
                  <a:schemeClr val="bg1"/>
                </a:solidFill>
              </a:rPr>
              <a:t>WON’T</a:t>
            </a:r>
            <a:r>
              <a:rPr lang="en-US" dirty="0" smtClean="0">
                <a:solidFill>
                  <a:schemeClr val="bg1"/>
                </a:solidFill>
              </a:rPr>
              <a:t> PROTECT YOU OR OTHERS</a:t>
            </a:r>
            <a:endParaRPr lang="en-US" dirty="0">
              <a:solidFill>
                <a:schemeClr val="bg1"/>
              </a:solidFill>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2055821"/>
            <a:ext cx="9144000" cy="4095941"/>
          </a:xfrm>
          <a:prstGeom prst="rect">
            <a:avLst/>
          </a:prstGeom>
        </p:spPr>
      </p:pic>
    </p:spTree>
    <p:extLst>
      <p:ext uri="{BB962C8B-B14F-4D97-AF65-F5344CB8AC3E}">
        <p14:creationId xmlns:p14="http://schemas.microsoft.com/office/powerpoint/2010/main" val="299431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FE5536-35E4-4D02-A552-0253EBF8D284}"/>
              </a:ext>
            </a:extLst>
          </p:cNvPr>
          <p:cNvSpPr/>
          <p:nvPr/>
        </p:nvSpPr>
        <p:spPr>
          <a:xfrm>
            <a:off x="0" y="-21982"/>
            <a:ext cx="9144000" cy="1354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9D2A539-94A9-412E-B168-C1C4C481F1F2}"/>
              </a:ext>
            </a:extLst>
          </p:cNvPr>
          <p:cNvSpPr>
            <a:spLocks noGrp="1"/>
          </p:cNvSpPr>
          <p:nvPr>
            <p:ph type="title" idx="4294967295"/>
          </p:nvPr>
        </p:nvSpPr>
        <p:spPr>
          <a:xfrm>
            <a:off x="0" y="214489"/>
            <a:ext cx="9144000" cy="995362"/>
          </a:xfrm>
        </p:spPr>
        <p:txBody>
          <a:bodyPr>
            <a:normAutofit/>
          </a:bodyPr>
          <a:lstStyle/>
          <a:p>
            <a:pPr algn="ctr"/>
            <a:r>
              <a:rPr lang="en-US" i="0" u="none" strike="noStrike" baseline="0" dirty="0" smtClean="0">
                <a:solidFill>
                  <a:schemeClr val="bg1"/>
                </a:solidFill>
                <a:latin typeface="Century Gothic" panose="020B0502020202020204" pitchFamily="34" charset="0"/>
              </a:rPr>
              <a:t>PRACTICE</a:t>
            </a:r>
            <a:r>
              <a:rPr lang="en-US" i="0" u="none" strike="noStrike" dirty="0" smtClean="0">
                <a:solidFill>
                  <a:schemeClr val="bg1"/>
                </a:solidFill>
                <a:latin typeface="Century Gothic" panose="020B0502020202020204" pitchFamily="34" charset="0"/>
              </a:rPr>
              <a:t> GOOD HEALTH HABITS</a:t>
            </a:r>
            <a:endParaRPr lang="en-US" i="0" u="none" strike="noStrike" baseline="0" dirty="0">
              <a:solidFill>
                <a:schemeClr val="bg1"/>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04423062-4745-4A50-A60D-F8FFDF13DA07}"/>
              </a:ext>
            </a:extLst>
          </p:cNvPr>
          <p:cNvSpPr>
            <a:spLocks noGrp="1"/>
          </p:cNvSpPr>
          <p:nvPr>
            <p:ph type="body" idx="4294967295"/>
          </p:nvPr>
        </p:nvSpPr>
        <p:spPr>
          <a:xfrm>
            <a:off x="695225" y="4820274"/>
            <a:ext cx="3816350" cy="531812"/>
          </a:xfrm>
        </p:spPr>
        <p:txBody>
          <a:bodyPr>
            <a:normAutofit/>
          </a:bodyPr>
          <a:lstStyle/>
          <a:p>
            <a:pPr marL="0" indent="0" algn="ctr">
              <a:buNone/>
            </a:pPr>
            <a:r>
              <a:rPr lang="en-US" b="0" i="0" u="none" strike="noStrike" baseline="0" dirty="0">
                <a:solidFill>
                  <a:srgbClr val="000000"/>
                </a:solidFill>
                <a:latin typeface="Century Gothic" panose="020B0502020202020204" pitchFamily="34" charset="0"/>
              </a:rPr>
              <a:t>Cover coughs and sneezes.</a:t>
            </a:r>
          </a:p>
        </p:txBody>
      </p:sp>
      <p:sp>
        <p:nvSpPr>
          <p:cNvPr id="4" name="Rectangle 3">
            <a:extLst>
              <a:ext uri="{FF2B5EF4-FFF2-40B4-BE49-F238E27FC236}">
                <a16:creationId xmlns:a16="http://schemas.microsoft.com/office/drawing/2014/main" id="{A21EE8C5-90E3-43EA-8F54-05A4E0A2D654}"/>
              </a:ext>
            </a:extLst>
          </p:cNvPr>
          <p:cNvSpPr/>
          <p:nvPr/>
        </p:nvSpPr>
        <p:spPr>
          <a:xfrm>
            <a:off x="5078218" y="4716848"/>
            <a:ext cx="3286790" cy="738664"/>
          </a:xfrm>
          <a:prstGeom prst="rect">
            <a:avLst/>
          </a:prstGeom>
        </p:spPr>
        <p:txBody>
          <a:bodyPr wrap="square">
            <a:spAutoFit/>
          </a:bodyPr>
          <a:lstStyle/>
          <a:p>
            <a:pPr lvl="0" algn="ctr"/>
            <a:r>
              <a:rPr lang="en-US" sz="2100" dirty="0">
                <a:solidFill>
                  <a:srgbClr val="000000"/>
                </a:solidFill>
                <a:latin typeface="Century Gothic" panose="020B0502020202020204" pitchFamily="34" charset="0"/>
              </a:rPr>
              <a:t>Wash hands thoroughly and often.</a:t>
            </a:r>
          </a:p>
        </p:txBody>
      </p:sp>
      <p:pic>
        <p:nvPicPr>
          <p:cNvPr id="7" name="Graphic 6">
            <a:extLst>
              <a:ext uri="{FF2B5EF4-FFF2-40B4-BE49-F238E27FC236}">
                <a16:creationId xmlns:a16="http://schemas.microsoft.com/office/drawing/2014/main" id="{522C3C40-41C7-4F8F-AB8A-F27ADF8ECD9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11436" y="2937731"/>
            <a:ext cx="3020355" cy="1267282"/>
          </a:xfrm>
          <a:prstGeom prst="rect">
            <a:avLst/>
          </a:prstGeom>
        </p:spPr>
      </p:pic>
      <p:pic>
        <p:nvPicPr>
          <p:cNvPr id="9" name="Graphic 8">
            <a:extLst>
              <a:ext uri="{FF2B5EF4-FFF2-40B4-BE49-F238E27FC236}">
                <a16:creationId xmlns:a16="http://schemas.microsoft.com/office/drawing/2014/main" id="{3A987CB3-1FD2-4F5F-AD62-B6FABB059601}"/>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2631"/>
          <a:stretch/>
        </p:blipFill>
        <p:spPr>
          <a:xfrm>
            <a:off x="1343224" y="2559943"/>
            <a:ext cx="2589341" cy="2060390"/>
          </a:xfrm>
          <a:prstGeom prst="rect">
            <a:avLst/>
          </a:prstGeom>
        </p:spPr>
      </p:pic>
      <p:cxnSp>
        <p:nvCxnSpPr>
          <p:cNvPr id="10" name="Straight Connector 9">
            <a:extLst>
              <a:ext uri="{FF2B5EF4-FFF2-40B4-BE49-F238E27FC236}">
                <a16:creationId xmlns:a16="http://schemas.microsoft.com/office/drawing/2014/main" id="{C30E9826-BBB2-475F-8C42-BD9508A2D1C1}"/>
              </a:ext>
            </a:extLst>
          </p:cNvPr>
          <p:cNvCxnSpPr>
            <a:cxnSpLocks/>
          </p:cNvCxnSpPr>
          <p:nvPr/>
        </p:nvCxnSpPr>
        <p:spPr>
          <a:xfrm>
            <a:off x="4572000" y="2409274"/>
            <a:ext cx="0" cy="359147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672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FE5536-35E4-4D02-A552-0253EBF8D284}"/>
              </a:ext>
            </a:extLst>
          </p:cNvPr>
          <p:cNvSpPr/>
          <p:nvPr/>
        </p:nvSpPr>
        <p:spPr>
          <a:xfrm>
            <a:off x="0" y="0"/>
            <a:ext cx="9144000" cy="1613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8650" y="288152"/>
            <a:ext cx="7886700" cy="1325563"/>
          </a:xfrm>
        </p:spPr>
        <p:txBody>
          <a:bodyPr/>
          <a:lstStyle/>
          <a:p>
            <a:pPr algn="ctr"/>
            <a:r>
              <a:rPr lang="en-US" dirty="0" smtClean="0">
                <a:solidFill>
                  <a:schemeClr val="bg1"/>
                </a:solidFill>
              </a:rPr>
              <a:t>CLEANING AND DISINFECTING</a:t>
            </a:r>
            <a:endParaRPr lang="en-US" dirty="0">
              <a:solidFill>
                <a:schemeClr val="bg1"/>
              </a:solidFill>
            </a:endParaRPr>
          </a:p>
        </p:txBody>
      </p:sp>
      <p:pic>
        <p:nvPicPr>
          <p:cNvPr id="4" name="Graphic 3">
            <a:extLst>
              <a:ext uri="{FF2B5EF4-FFF2-40B4-BE49-F238E27FC236}">
                <a16:creationId xmlns:a16="http://schemas.microsoft.com/office/drawing/2014/main" id="{C4546ABB-AC8C-4D92-A43F-CB83E35AEEAE}"/>
              </a:ext>
            </a:extLst>
          </p:cNvPr>
          <p:cNvPicPr>
            <a:picLocks noGrp="1" noChangeAspect="1"/>
          </p:cNvPicPr>
          <p:nvPr>
            <p:ph idx="1"/>
          </p:nvPr>
        </p:nvPicPr>
        <p:blipFill>
          <a:blip r:embed="rId3">
            <a:extLst>
              <a:ext uri="{96DAC541-7B7A-43D3-8B79-37D633B846F1}">
                <asvg:svgBlip xmlns="" xmlns:asvg="http://schemas.microsoft.com/office/drawing/2016/SVG/main" r:embed="rId4"/>
              </a:ext>
            </a:extLst>
          </a:blip>
          <a:stretch>
            <a:fillRect/>
          </a:stretch>
        </p:blipFill>
        <p:spPr>
          <a:xfrm>
            <a:off x="876040" y="1901867"/>
            <a:ext cx="7391920" cy="2629343"/>
          </a:xfrm>
          <a:prstGeom prst="rect">
            <a:avLst/>
          </a:prstGeom>
        </p:spPr>
      </p:pic>
      <p:sp>
        <p:nvSpPr>
          <p:cNvPr id="3" name="Rectangle 2"/>
          <p:cNvSpPr/>
          <p:nvPr/>
        </p:nvSpPr>
        <p:spPr>
          <a:xfrm>
            <a:off x="112733" y="4957148"/>
            <a:ext cx="9281787" cy="1569660"/>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000000"/>
                </a:solidFill>
              </a:rPr>
              <a:t>Clean </a:t>
            </a:r>
            <a:r>
              <a:rPr lang="en-US" sz="2400" dirty="0">
                <a:solidFill>
                  <a:srgbClr val="000000"/>
                </a:solidFill>
              </a:rPr>
              <a:t>surfaces using soap and water, then use disinfectant</a:t>
            </a:r>
            <a:r>
              <a:rPr lang="en-US" sz="2400" dirty="0" smtClean="0">
                <a:solidFill>
                  <a:srgbClr val="000000"/>
                </a:solidFill>
              </a:rPr>
              <a:t>.</a:t>
            </a:r>
          </a:p>
          <a:p>
            <a:pPr lvl="1">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Practice </a:t>
            </a:r>
            <a:r>
              <a:rPr lang="en-US" sz="2400" dirty="0">
                <a:solidFill>
                  <a:srgbClr val="000000"/>
                </a:solidFill>
              </a:rPr>
              <a:t>routine cleaning of h</a:t>
            </a:r>
            <a:r>
              <a:rPr lang="en-US" sz="2400" dirty="0" smtClean="0">
                <a:solidFill>
                  <a:srgbClr val="000000"/>
                </a:solidFill>
              </a:rPr>
              <a:t>igh </a:t>
            </a:r>
            <a:r>
              <a:rPr lang="en-US" sz="2400" dirty="0">
                <a:solidFill>
                  <a:srgbClr val="000000"/>
                </a:solidFill>
              </a:rPr>
              <a:t>touch </a:t>
            </a:r>
            <a:r>
              <a:rPr lang="en-US" sz="2400" dirty="0" smtClean="0">
                <a:solidFill>
                  <a:srgbClr val="000000"/>
                </a:solidFill>
              </a:rPr>
              <a:t>surfaces.</a:t>
            </a:r>
            <a:endParaRPr lang="en-US" sz="2400" dirty="0">
              <a:solidFill>
                <a:srgbClr val="000000"/>
              </a:solidFill>
            </a:endParaRPr>
          </a:p>
        </p:txBody>
      </p:sp>
    </p:spTree>
    <p:extLst>
      <p:ext uri="{BB962C8B-B14F-4D97-AF65-F5344CB8AC3E}">
        <p14:creationId xmlns:p14="http://schemas.microsoft.com/office/powerpoint/2010/main" val="419097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06BE-7DCF-41AA-9EBD-85984A19A452}"/>
              </a:ext>
            </a:extLst>
          </p:cNvPr>
          <p:cNvSpPr>
            <a:spLocks noGrp="1"/>
          </p:cNvSpPr>
          <p:nvPr>
            <p:ph type="title" idx="4294967295"/>
          </p:nvPr>
        </p:nvSpPr>
        <p:spPr>
          <a:xfrm>
            <a:off x="496549" y="2304569"/>
            <a:ext cx="7886700" cy="993775"/>
          </a:xfrm>
        </p:spPr>
        <p:txBody>
          <a:bodyPr>
            <a:normAutofit/>
          </a:bodyPr>
          <a:lstStyle/>
          <a:p>
            <a:pPr algn="ctr"/>
            <a:r>
              <a:rPr lang="en-US" sz="2400" i="0" u="none" strike="noStrike" baseline="0" dirty="0">
                <a:solidFill>
                  <a:srgbClr val="000000"/>
                </a:solidFill>
                <a:latin typeface="Century Gothic" panose="020B0502020202020204" pitchFamily="34" charset="0"/>
              </a:rPr>
              <a:t>Common symptoms include:</a:t>
            </a:r>
          </a:p>
        </p:txBody>
      </p:sp>
      <p:sp>
        <p:nvSpPr>
          <p:cNvPr id="20" name="Rectangle 19">
            <a:extLst>
              <a:ext uri="{FF2B5EF4-FFF2-40B4-BE49-F238E27FC236}">
                <a16:creationId xmlns:a16="http://schemas.microsoft.com/office/drawing/2014/main" id="{E40E594B-B247-4836-822F-5FF99A7B49CF}"/>
              </a:ext>
            </a:extLst>
          </p:cNvPr>
          <p:cNvSpPr/>
          <p:nvPr/>
        </p:nvSpPr>
        <p:spPr>
          <a:xfrm>
            <a:off x="0" y="4174608"/>
            <a:ext cx="9144000" cy="268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DE46E3D4-392E-4F21-BE6E-7A58E8DF695C}"/>
              </a:ext>
            </a:extLst>
          </p:cNvPr>
          <p:cNvSpPr/>
          <p:nvPr/>
        </p:nvSpPr>
        <p:spPr>
          <a:xfrm>
            <a:off x="496549" y="5346702"/>
            <a:ext cx="939681" cy="369332"/>
          </a:xfrm>
          <a:prstGeom prst="rect">
            <a:avLst/>
          </a:prstGeom>
        </p:spPr>
        <p:txBody>
          <a:bodyPr wrap="none">
            <a:spAutoFit/>
          </a:bodyPr>
          <a:lstStyle/>
          <a:p>
            <a:pPr lvl="0"/>
            <a:r>
              <a:rPr lang="en-US" b="1">
                <a:solidFill>
                  <a:schemeClr val="bg1"/>
                </a:solidFill>
                <a:latin typeface="Century Gothic" panose="020B0502020202020204" pitchFamily="34" charset="0"/>
              </a:rPr>
              <a:t>Cough</a:t>
            </a:r>
          </a:p>
        </p:txBody>
      </p:sp>
      <p:sp>
        <p:nvSpPr>
          <p:cNvPr id="5" name="Rectangle 4">
            <a:extLst>
              <a:ext uri="{FF2B5EF4-FFF2-40B4-BE49-F238E27FC236}">
                <a16:creationId xmlns:a16="http://schemas.microsoft.com/office/drawing/2014/main" id="{9A811031-038F-48AE-8FFE-1AE6F891DB20}"/>
              </a:ext>
            </a:extLst>
          </p:cNvPr>
          <p:cNvSpPr/>
          <p:nvPr/>
        </p:nvSpPr>
        <p:spPr>
          <a:xfrm>
            <a:off x="1951603" y="5243672"/>
            <a:ext cx="1475027" cy="923330"/>
          </a:xfrm>
          <a:prstGeom prst="rect">
            <a:avLst/>
          </a:prstGeom>
        </p:spPr>
        <p:txBody>
          <a:bodyPr wrap="square">
            <a:spAutoFit/>
          </a:bodyPr>
          <a:lstStyle/>
          <a:p>
            <a:pPr lvl="0" algn="ctr"/>
            <a:r>
              <a:rPr lang="en-US" b="1">
                <a:solidFill>
                  <a:schemeClr val="bg1"/>
                </a:solidFill>
                <a:latin typeface="Century Gothic" panose="020B0502020202020204" pitchFamily="34" charset="0"/>
              </a:rPr>
              <a:t>Fever (higher than 100○F)</a:t>
            </a:r>
          </a:p>
        </p:txBody>
      </p:sp>
      <p:sp>
        <p:nvSpPr>
          <p:cNvPr id="6" name="Rectangle 5">
            <a:extLst>
              <a:ext uri="{FF2B5EF4-FFF2-40B4-BE49-F238E27FC236}">
                <a16:creationId xmlns:a16="http://schemas.microsoft.com/office/drawing/2014/main" id="{013B8603-C6BD-48E3-BDE4-004E03A2D470}"/>
              </a:ext>
            </a:extLst>
          </p:cNvPr>
          <p:cNvSpPr/>
          <p:nvPr/>
        </p:nvSpPr>
        <p:spPr>
          <a:xfrm>
            <a:off x="3687786" y="5255214"/>
            <a:ext cx="1784383" cy="646331"/>
          </a:xfrm>
          <a:prstGeom prst="rect">
            <a:avLst/>
          </a:prstGeom>
        </p:spPr>
        <p:txBody>
          <a:bodyPr wrap="square">
            <a:spAutoFit/>
          </a:bodyPr>
          <a:lstStyle/>
          <a:p>
            <a:pPr lvl="0" algn="ctr"/>
            <a:r>
              <a:rPr lang="en-US" b="1">
                <a:solidFill>
                  <a:schemeClr val="bg1"/>
                </a:solidFill>
                <a:latin typeface="Century Gothic" panose="020B0502020202020204" pitchFamily="34" charset="0"/>
              </a:rPr>
              <a:t>Shortness of </a:t>
            </a:r>
          </a:p>
          <a:p>
            <a:pPr lvl="0" algn="ctr"/>
            <a:r>
              <a:rPr lang="en-US" b="1">
                <a:solidFill>
                  <a:schemeClr val="bg1"/>
                </a:solidFill>
                <a:latin typeface="Century Gothic" panose="020B0502020202020204" pitchFamily="34" charset="0"/>
              </a:rPr>
              <a:t>breath </a:t>
            </a:r>
          </a:p>
        </p:txBody>
      </p:sp>
      <p:sp>
        <p:nvSpPr>
          <p:cNvPr id="7" name="Rectangle 6">
            <a:extLst>
              <a:ext uri="{FF2B5EF4-FFF2-40B4-BE49-F238E27FC236}">
                <a16:creationId xmlns:a16="http://schemas.microsoft.com/office/drawing/2014/main" id="{E5D9091E-B72A-45C7-87F7-0F0B16D5E053}"/>
              </a:ext>
            </a:extLst>
          </p:cNvPr>
          <p:cNvSpPr/>
          <p:nvPr/>
        </p:nvSpPr>
        <p:spPr>
          <a:xfrm>
            <a:off x="5796409" y="5359088"/>
            <a:ext cx="1386918" cy="369332"/>
          </a:xfrm>
          <a:prstGeom prst="rect">
            <a:avLst/>
          </a:prstGeom>
        </p:spPr>
        <p:txBody>
          <a:bodyPr wrap="none">
            <a:spAutoFit/>
          </a:bodyPr>
          <a:lstStyle/>
          <a:p>
            <a:pPr lvl="0"/>
            <a:r>
              <a:rPr lang="en-US" b="1">
                <a:solidFill>
                  <a:schemeClr val="bg1"/>
                </a:solidFill>
                <a:latin typeface="Century Gothic" panose="020B0502020202020204" pitchFamily="34" charset="0"/>
              </a:rPr>
              <a:t>Sore throat</a:t>
            </a:r>
          </a:p>
        </p:txBody>
      </p:sp>
      <p:sp>
        <p:nvSpPr>
          <p:cNvPr id="8" name="Rectangle 7">
            <a:extLst>
              <a:ext uri="{FF2B5EF4-FFF2-40B4-BE49-F238E27FC236}">
                <a16:creationId xmlns:a16="http://schemas.microsoft.com/office/drawing/2014/main" id="{54C372D8-6412-4BB0-AC99-76728AE39D59}"/>
              </a:ext>
            </a:extLst>
          </p:cNvPr>
          <p:cNvSpPr/>
          <p:nvPr/>
        </p:nvSpPr>
        <p:spPr>
          <a:xfrm>
            <a:off x="7315577" y="5231289"/>
            <a:ext cx="1808508" cy="646331"/>
          </a:xfrm>
          <a:prstGeom prst="rect">
            <a:avLst/>
          </a:prstGeom>
        </p:spPr>
        <p:txBody>
          <a:bodyPr wrap="none">
            <a:spAutoFit/>
          </a:bodyPr>
          <a:lstStyle/>
          <a:p>
            <a:pPr lvl="0" algn="ctr"/>
            <a:r>
              <a:rPr lang="en-US" b="1">
                <a:solidFill>
                  <a:schemeClr val="bg1"/>
                </a:solidFill>
                <a:latin typeface="Century Gothic" panose="020B0502020202020204" pitchFamily="34" charset="0"/>
              </a:rPr>
              <a:t>General body </a:t>
            </a:r>
          </a:p>
          <a:p>
            <a:pPr lvl="0" algn="ctr"/>
            <a:r>
              <a:rPr lang="en-US" b="1">
                <a:solidFill>
                  <a:schemeClr val="bg1"/>
                </a:solidFill>
                <a:latin typeface="Century Gothic" panose="020B0502020202020204" pitchFamily="34" charset="0"/>
              </a:rPr>
              <a:t>aches</a:t>
            </a:r>
          </a:p>
        </p:txBody>
      </p:sp>
      <p:pic>
        <p:nvPicPr>
          <p:cNvPr id="10" name="Graphic 9">
            <a:extLst>
              <a:ext uri="{FF2B5EF4-FFF2-40B4-BE49-F238E27FC236}">
                <a16:creationId xmlns:a16="http://schemas.microsoft.com/office/drawing/2014/main" id="{C35659B1-67AC-4D94-A117-73D9E21F563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08371" y="3507749"/>
            <a:ext cx="1323594" cy="1323594"/>
          </a:xfrm>
          <a:prstGeom prst="rect">
            <a:avLst/>
          </a:prstGeom>
        </p:spPr>
      </p:pic>
      <p:pic>
        <p:nvPicPr>
          <p:cNvPr id="11" name="Graphic 10">
            <a:extLst>
              <a:ext uri="{FF2B5EF4-FFF2-40B4-BE49-F238E27FC236}">
                <a16:creationId xmlns:a16="http://schemas.microsoft.com/office/drawing/2014/main" id="{80B4C5A8-47D3-408B-9918-0D5113EDD15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98565" y="3512810"/>
            <a:ext cx="1323594" cy="1323594"/>
          </a:xfrm>
          <a:prstGeom prst="rect">
            <a:avLst/>
          </a:prstGeom>
        </p:spPr>
      </p:pic>
      <p:pic>
        <p:nvPicPr>
          <p:cNvPr id="12" name="Graphic 11">
            <a:extLst>
              <a:ext uri="{FF2B5EF4-FFF2-40B4-BE49-F238E27FC236}">
                <a16:creationId xmlns:a16="http://schemas.microsoft.com/office/drawing/2014/main" id="{1F201BFF-32B2-450B-9662-C947D88DDB6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918177" y="3512810"/>
            <a:ext cx="1323594" cy="1323594"/>
          </a:xfrm>
          <a:prstGeom prst="rect">
            <a:avLst/>
          </a:prstGeom>
        </p:spPr>
      </p:pic>
      <p:pic>
        <p:nvPicPr>
          <p:cNvPr id="15" name="Graphic 14">
            <a:extLst>
              <a:ext uri="{FF2B5EF4-FFF2-40B4-BE49-F238E27FC236}">
                <a16:creationId xmlns:a16="http://schemas.microsoft.com/office/drawing/2014/main" id="{F82B32FD-3FDF-4074-BCAE-24FF96E9084A}"/>
              </a:ext>
            </a:extLst>
          </p:cNvPr>
          <p:cNvPicPr>
            <a:picLocks noChangeAspect="1"/>
          </p:cNvPicPr>
          <p:nvPr/>
        </p:nvPicPr>
        <p:blipFill rotWithShape="1">
          <a:blip r:embed="rId9">
            <a:extLst>
              <a:ext uri="{96DAC541-7B7A-43D3-8B79-37D633B846F1}">
                <asvg:svgBlip xmlns:asvg="http://schemas.microsoft.com/office/drawing/2016/SVG/main" xmlns="" r:embed="rId10"/>
              </a:ext>
            </a:extLst>
          </a:blip>
          <a:srcRect b="10910"/>
          <a:stretch/>
        </p:blipFill>
        <p:spPr>
          <a:xfrm>
            <a:off x="5727987" y="3512810"/>
            <a:ext cx="1296065" cy="1323594"/>
          </a:xfrm>
          <a:prstGeom prst="rect">
            <a:avLst/>
          </a:prstGeom>
        </p:spPr>
      </p:pic>
      <p:pic>
        <p:nvPicPr>
          <p:cNvPr id="19" name="Graphic 18">
            <a:extLst>
              <a:ext uri="{FF2B5EF4-FFF2-40B4-BE49-F238E27FC236}">
                <a16:creationId xmlns:a16="http://schemas.microsoft.com/office/drawing/2014/main" id="{A0EE07D3-C73A-4DA1-8FBA-7983DC65D2FD}"/>
              </a:ext>
            </a:extLst>
          </p:cNvPr>
          <p:cNvPicPr>
            <a:picLocks noChangeAspect="1"/>
          </p:cNvPicPr>
          <p:nvPr/>
        </p:nvPicPr>
        <p:blipFill rotWithShape="1">
          <a:blip r:embed="rId11">
            <a:extLst>
              <a:ext uri="{96DAC541-7B7A-43D3-8B79-37D633B846F1}">
                <asvg:svgBlip xmlns:asvg="http://schemas.microsoft.com/office/drawing/2016/SVG/main" xmlns="" r:embed="rId12"/>
              </a:ext>
            </a:extLst>
          </a:blip>
          <a:srcRect b="24172"/>
          <a:stretch/>
        </p:blipFill>
        <p:spPr>
          <a:xfrm>
            <a:off x="7469507" y="3507753"/>
            <a:ext cx="1263526" cy="1320629"/>
          </a:xfrm>
          <a:prstGeom prst="rect">
            <a:avLst/>
          </a:prstGeom>
        </p:spPr>
      </p:pic>
      <p:sp>
        <p:nvSpPr>
          <p:cNvPr id="14" name="Rectangle 13">
            <a:extLst>
              <a:ext uri="{FF2B5EF4-FFF2-40B4-BE49-F238E27FC236}">
                <a16:creationId xmlns:a16="http://schemas.microsoft.com/office/drawing/2014/main" id="{E40E594B-B247-4836-822F-5FF99A7B49CF}"/>
              </a:ext>
            </a:extLst>
          </p:cNvPr>
          <p:cNvSpPr/>
          <p:nvPr/>
        </p:nvSpPr>
        <p:spPr>
          <a:xfrm>
            <a:off x="0" y="36004"/>
            <a:ext cx="9144000" cy="1449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16" name="Title 1"/>
          <p:cNvSpPr txBox="1">
            <a:spLocks/>
          </p:cNvSpPr>
          <p:nvPr/>
        </p:nvSpPr>
        <p:spPr>
          <a:xfrm>
            <a:off x="628650" y="365126"/>
            <a:ext cx="7886700" cy="1325563"/>
          </a:xfrm>
          <a:prstGeom prst="rect">
            <a:avLst/>
          </a:prstGeom>
        </p:spPr>
        <p:txBody>
          <a:bodyPr>
            <a:normAutofit fontScale="32500" lnSpcReduction="20000"/>
          </a:bodyPr>
          <a:lst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a:lstStyle>
          <a:p>
            <a:pPr algn="ctr">
              <a:lnSpc>
                <a:spcPct val="120000"/>
              </a:lnSpc>
            </a:pPr>
            <a:r>
              <a:rPr lang="en-US" sz="9600" dirty="0" smtClean="0">
                <a:solidFill>
                  <a:schemeClr val="bg1"/>
                </a:solidFill>
                <a:latin typeface="Century Gothic" panose="020B0502020202020204" pitchFamily="34" charset="0"/>
              </a:rPr>
              <a:t>WATCH FOR THE SIGNS AND SYMPTOMS </a:t>
            </a:r>
          </a:p>
          <a:p>
            <a:pPr algn="ctr">
              <a:lnSpc>
                <a:spcPct val="120000"/>
              </a:lnSpc>
            </a:pPr>
            <a:r>
              <a:rPr lang="en-US" sz="9600" dirty="0" smtClean="0">
                <a:solidFill>
                  <a:schemeClr val="bg1"/>
                </a:solidFill>
                <a:latin typeface="Century Gothic" panose="020B0502020202020204" pitchFamily="34" charset="0"/>
              </a:rPr>
              <a:t>OF COVID-19 </a:t>
            </a:r>
            <a:r>
              <a:rPr lang="en-US" dirty="0" smtClean="0"/>
              <a:t/>
            </a:r>
            <a:br>
              <a:rPr lang="en-US" dirty="0" smtClean="0"/>
            </a:br>
            <a:endParaRPr lang="en-US" dirty="0"/>
          </a:p>
        </p:txBody>
      </p:sp>
    </p:spTree>
    <p:extLst>
      <p:ext uri="{BB962C8B-B14F-4D97-AF65-F5344CB8AC3E}">
        <p14:creationId xmlns:p14="http://schemas.microsoft.com/office/powerpoint/2010/main" val="3674488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F8200"/>
      </a:accent1>
      <a:accent2>
        <a:srgbClr val="165C7D"/>
      </a:accent2>
      <a:accent3>
        <a:srgbClr val="C8D8EB"/>
      </a:accent3>
      <a:accent4>
        <a:srgbClr val="323F4F"/>
      </a:accent4>
      <a:accent5>
        <a:srgbClr val="C55A11"/>
      </a:accent5>
      <a:accent6>
        <a:srgbClr val="636466"/>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339B50A228434D9228CF94ECD07A95" ma:contentTypeVersion="13" ma:contentTypeDescription="Create a new document." ma:contentTypeScope="" ma:versionID="fc478765a5912c2afe840711019a3c47">
  <xsd:schema xmlns:xsd="http://www.w3.org/2001/XMLSchema" xmlns:xs="http://www.w3.org/2001/XMLSchema" xmlns:p="http://schemas.microsoft.com/office/2006/metadata/properties" xmlns:ns3="7a791864-8c03-4d51-b6d8-08373d1471ee" xmlns:ns4="032420d9-cf83-4955-8111-b853344bd51c" targetNamespace="http://schemas.microsoft.com/office/2006/metadata/properties" ma:root="true" ma:fieldsID="84e1576008b032b95c81826312dda6f1" ns3:_="" ns4:_="">
    <xsd:import namespace="7a791864-8c03-4d51-b6d8-08373d1471ee"/>
    <xsd:import namespace="032420d9-cf83-4955-8111-b853344bd5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91864-8c03-4d51-b6d8-08373d147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2420d9-cf83-4955-8111-b853344bd5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3B41B-6915-49C2-A33D-239C4F543644}">
  <ds:schemaRefs>
    <ds:schemaRef ds:uri="http://purl.org/dc/dcmitype/"/>
    <ds:schemaRef ds:uri="http://schemas.microsoft.com/office/infopath/2007/PartnerControls"/>
    <ds:schemaRef ds:uri="http://purl.org/dc/elements/1.1/"/>
    <ds:schemaRef ds:uri="http://schemas.microsoft.com/office/2006/metadata/properties"/>
    <ds:schemaRef ds:uri="032420d9-cf83-4955-8111-b853344bd51c"/>
    <ds:schemaRef ds:uri="7a791864-8c03-4d51-b6d8-08373d1471ee"/>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59A754-68DD-4324-8A62-1C42F1207D20}">
  <ds:schemaRefs>
    <ds:schemaRef ds:uri="http://schemas.microsoft.com/sharepoint/v3/contenttype/forms"/>
  </ds:schemaRefs>
</ds:datastoreItem>
</file>

<file path=customXml/itemProps3.xml><?xml version="1.0" encoding="utf-8"?>
<ds:datastoreItem xmlns:ds="http://schemas.openxmlformats.org/officeDocument/2006/customXml" ds:itemID="{F5A15137-1469-47C9-BC92-D7EB7C092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791864-8c03-4d51-b6d8-08373d1471ee"/>
    <ds:schemaRef ds:uri="032420d9-cf83-4955-8111-b853344bd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3911</TotalTime>
  <Words>1478</Words>
  <Application>Microsoft Office PowerPoint</Application>
  <PresentationFormat>On-screen Show (4:3)</PresentationFormat>
  <Paragraphs>127</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1_Office Theme</vt:lpstr>
      <vt:lpstr>SAFETY REQUIREMENTS  FOR</vt:lpstr>
      <vt:lpstr>WHY WE’RE CONCERNED ABOUT COVID-19 IN THE WORKPLACE</vt:lpstr>
      <vt:lpstr>HOW COVID-19 SPREADS</vt:lpstr>
      <vt:lpstr>MAINTAIN PHYSICAL DISTANCE</vt:lpstr>
      <vt:lpstr>WEAR A FACE COVERING AT ALL TIMES</vt:lpstr>
      <vt:lpstr>WEARING YOUR MASK LIKE THIS WON’T PROTECT YOU OR OTHERS</vt:lpstr>
      <vt:lpstr>PRACTICE GOOD HEALTH HABITS</vt:lpstr>
      <vt:lpstr>CLEANING AND DISINFECTING</vt:lpstr>
      <vt:lpstr>Common symptoms include:</vt:lpstr>
      <vt:lpstr>If you don’t have a doctor, call the King County COVID-19 call center.   206-477-3977  Interpreters available  Open 8 am – 7pm</vt:lpstr>
      <vt:lpstr>Ask your doctor to arrange a test, even if your symptoms are mild. If you don’t have a doctor, call the King County COVID-19 call center.        206-477-3977 </vt:lpstr>
      <vt:lpstr>Had close contact with someone with COVID? Stay home.</vt:lpstr>
      <vt:lpstr>You can use your paid sick leave:</vt:lpstr>
      <vt:lpstr>PowerPoint Presentation</vt:lpstr>
      <vt:lpstr>kingcounty.gov/covid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CARE FOR YOURSELF OR OTHERS  WITH</dc:title>
  <dc:creator>Johnson, Hannah</dc:creator>
  <cp:lastModifiedBy>Li-vollmer, Meredith</cp:lastModifiedBy>
  <cp:revision>35</cp:revision>
  <dcterms:created xsi:type="dcterms:W3CDTF">2020-04-23T14:32:59Z</dcterms:created>
  <dcterms:modified xsi:type="dcterms:W3CDTF">2020-07-20T22:25:18Z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0x010100D9339B50A228434D9228CF94ECD07A95</vt:lpwstr>
  </property>
</Properties>
</file>