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1" r:id="rId3"/>
    <p:sldId id="283" r:id="rId4"/>
    <p:sldId id="294" r:id="rId5"/>
    <p:sldId id="285" r:id="rId6"/>
    <p:sldId id="298" r:id="rId7"/>
    <p:sldId id="286" r:id="rId8"/>
    <p:sldId id="287" r:id="rId9"/>
    <p:sldId id="288" r:id="rId10"/>
    <p:sldId id="289" r:id="rId11"/>
    <p:sldId id="295" r:id="rId12"/>
    <p:sldId id="297" r:id="rId13"/>
    <p:sldId id="258" r:id="rId14"/>
    <p:sldId id="261" r:id="rId15"/>
    <p:sldId id="290" r:id="rId16"/>
    <p:sldId id="291" r:id="rId17"/>
    <p:sldId id="292" r:id="rId18"/>
    <p:sldId id="267" r:id="rId19"/>
    <p:sldId id="26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7" autoAdjust="0"/>
    <p:restoredTop sz="71785" autoAdjust="0"/>
  </p:normalViewPr>
  <p:slideViewPr>
    <p:cSldViewPr>
      <p:cViewPr varScale="1">
        <p:scale>
          <a:sx n="47" d="100"/>
          <a:sy n="47" d="100"/>
        </p:scale>
        <p:origin x="-13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D15B9E78-C03D-4C0F-93FF-4CA5435D0DE1}" type="datetimeFigureOut">
              <a:rPr lang="en-US" smtClean="0"/>
              <a:t>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9B464DD1-BBFD-4416-B60A-7AE9AB814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20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FBF344B9-2D1D-4358-A9CD-14E7C5843775}" type="datetimeFigureOut">
              <a:rPr lang="en-US" smtClean="0"/>
              <a:t>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DCEA911A-78D8-4E6D-A382-73FD62E8BF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22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A911A-78D8-4E6D-A382-73FD62E8BF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76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A911A-78D8-4E6D-A382-73FD62E8BFB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09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26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1167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9E7FC-B2A0-4B36-B9DB-33E5A0685F0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10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A911A-78D8-4E6D-A382-73FD62E8BFB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86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A911A-78D8-4E6D-A382-73FD62E8BFB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82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A911A-78D8-4E6D-A382-73FD62E8BFB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4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A911A-78D8-4E6D-A382-73FD62E8BFB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35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A911A-78D8-4E6D-A382-73FD62E8BFB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30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A911A-78D8-4E6D-A382-73FD62E8BFB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5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A911A-78D8-4E6D-A382-73FD62E8BFB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7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A911A-78D8-4E6D-A382-73FD62E8BF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A911A-78D8-4E6D-A382-73FD62E8BF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4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1167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1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A911A-78D8-4E6D-A382-73FD62E8BF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0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9CF3-1839-46E7-9D16-3615AEA39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64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A911A-78D8-4E6D-A382-73FD62E8BF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09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A911A-78D8-4E6D-A382-73FD62E8BF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66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A911A-78D8-4E6D-A382-73FD62E8BF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6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4975C1E-7E04-4611-A5B4-137EDCABA00D}" type="datetime1">
              <a:rPr lang="en-US" smtClean="0"/>
              <a:t>2/12/2016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King County Bridges and Roads Task Force – January 20, 2016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9B02-D545-415A-A9D3-B4C535F176BE}" type="datetime1">
              <a:rPr lang="en-US" smtClean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King County Bridges and Roads Task Force – January 20,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1831-9ED2-44E8-8F4A-ED62A8323E1A}" type="datetime1">
              <a:rPr lang="en-US" smtClean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King County Bridges and Roads Task Force – January 20,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8DCF0CE5-7C80-4300-8E69-E6EAA2F91B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248206"/>
            <a:ext cx="57150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King County Bridges and Roads Task Force – January 20, 2016</a:t>
            </a:r>
            <a:endParaRPr lang="en-US" b="1" dirty="0" smtClean="0"/>
          </a:p>
        </p:txBody>
      </p:sp>
      <p:pic>
        <p:nvPicPr>
          <p:cNvPr id="7" name="Picture 2" descr="X:\Library\Logo Library\BERK Logos\BERK Logo 2011\LOGO\JPG PNG FILES\BERK LOGO FINAL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24600"/>
            <a:ext cx="160246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387687" y="630159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38225D-F836-4F65-8B6A-59E17026C877}" type="slidenum">
              <a:rPr lang="en-US" sz="1400" b="1" smtClean="0">
                <a:solidFill>
                  <a:schemeClr val="accent2"/>
                </a:solidFill>
                <a:latin typeface="Calibri" panose="020F050202020403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15340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0" y="6274594"/>
            <a:ext cx="0" cy="330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98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D53D-0E7D-4C0E-A956-85A098E6E58B}" type="datetime1">
              <a:rPr lang="en-US" smtClean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King County Bridges and Roads Task Force – January 20,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0D98FAA-1482-497A-98D5-C30ECF2253AE}" type="datetime1">
              <a:rPr lang="en-US" smtClean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King County Bridges and Roads Task Force – January 20,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CDA-2107-4DE8-9702-D32ED4CE46F3}" type="datetime1">
              <a:rPr lang="en-US" smtClean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King County Bridges and Roads Task Force – January 20,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C6DF-E3ED-4598-BCBA-D18F8E37DD4F}" type="datetime1">
              <a:rPr lang="en-US" smtClean="0"/>
              <a:t>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King County Bridges and Roads Task Force – January 20,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67FF-1AF6-4B15-9EAE-CFB6070FED71}" type="datetime1">
              <a:rPr lang="en-US" smtClean="0"/>
              <a:t>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King County Bridges and Roads Task Force – January 20,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58AA-B4AE-4D16-833F-64E43BAA26BD}" type="datetime1">
              <a:rPr lang="en-US" smtClean="0"/>
              <a:t>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King County Bridges and Roads Task Force – January 20,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C027-33D6-44AE-9A57-11C08F4A831E}" type="datetime1">
              <a:rPr lang="en-US" smtClean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King County Bridges and Roads Task Force – January 20,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5770-0C47-427D-A310-1C419B68D834}" type="datetime1">
              <a:rPr lang="en-US" smtClean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King County Bridges and Roads Task Force – January 20,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E08FA3-C7D4-4016-A4BC-EE91C363DA20}" type="datetime1">
              <a:rPr lang="en-US" smtClean="0"/>
              <a:t>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King County Bridges and Roads Task Force – January 20, 2016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E118BE-550F-48A5-9510-31A7EA8FE6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ahUKEwjmttyQk-7KAhUGKWMKHb3iAB8QjRwIBw&amp;url=http://www.ars.usda.gov/Services/docs.htm?docid%3D23707&amp;psig=AFQjCNHqZDyuEIiSbbFFrbN936DUUu7lrw&amp;ust=1455226454101387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King County </a:t>
            </a:r>
            <a:br>
              <a:rPr lang="en-US" sz="4000" b="1" dirty="0" smtClean="0"/>
            </a:br>
            <a:r>
              <a:rPr lang="en-US" sz="4000" b="1" dirty="0" smtClean="0"/>
              <a:t>Bridges and Roads Task Force 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543800" cy="1905000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dirty="0" smtClean="0"/>
              <a:t>Summary of Task Force Findings </a:t>
            </a:r>
          </a:p>
          <a:p>
            <a:r>
              <a:rPr lang="en-US" sz="3800" b="1" dirty="0" smtClean="0"/>
              <a:t>and Recommendations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January 20, 2016 Report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7004"/>
            <a:ext cx="2438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004"/>
            <a:ext cx="2235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04" y="367004"/>
            <a:ext cx="252149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2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Consequence: </a:t>
            </a:r>
            <a:r>
              <a:rPr lang="en-US" b="1" dirty="0" smtClean="0">
                <a:solidFill>
                  <a:srgbClr val="FF0000"/>
                </a:solidFill>
              </a:rPr>
              <a:t>Deferred Maintenance Costs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744961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4105834" cy="634538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Orphan Roads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Over </a:t>
            </a:r>
            <a:r>
              <a:rPr lang="en-US" sz="3200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60 segments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24 </a:t>
            </a:r>
            <a:r>
              <a:rPr lang="en-US" sz="32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centerline miles</a:t>
            </a:r>
            <a:endParaRPr lang="en-US" sz="32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21 </a:t>
            </a:r>
            <a:r>
              <a:rPr lang="en-US" sz="32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cities </a:t>
            </a: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  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31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Seattle - N 145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St. Half Street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85971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914400" y="4343400"/>
            <a:ext cx="1371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91400" y="4419600"/>
            <a:ext cx="1143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496586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Seattle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365503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Shoreline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365503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Lake Forest </a:t>
            </a:r>
            <a:r>
              <a:rPr lang="en-US" dirty="0"/>
              <a:t>P</a:t>
            </a:r>
            <a:r>
              <a:rPr lang="en-US" dirty="0" smtClean="0"/>
              <a:t>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Task Force Findings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3886200"/>
            <a:ext cx="82296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Validated the significance of the problem</a:t>
            </a:r>
            <a:endParaRPr lang="en-US" dirty="0"/>
          </a:p>
          <a:p>
            <a:r>
              <a:rPr lang="en-US" dirty="0" smtClean="0"/>
              <a:t>Acknowledged that the county has responded effectively</a:t>
            </a:r>
          </a:p>
          <a:p>
            <a:r>
              <a:rPr lang="en-US" dirty="0" smtClean="0"/>
              <a:t>Identified the need for </a:t>
            </a:r>
            <a:r>
              <a:rPr lang="en-US" u="sng" dirty="0"/>
              <a:t>high impact</a:t>
            </a:r>
            <a:r>
              <a:rPr lang="en-US" dirty="0"/>
              <a:t> solutions </a:t>
            </a:r>
            <a:endParaRPr lang="en-US" dirty="0" smtClean="0"/>
          </a:p>
          <a:p>
            <a:r>
              <a:rPr lang="en-US" dirty="0" smtClean="0"/>
              <a:t>Determined that additional solutions must come from collaboration with cities and the state</a:t>
            </a:r>
          </a:p>
          <a:p>
            <a:r>
              <a:rPr lang="en-US" dirty="0" smtClean="0"/>
              <a:t>Advised the county to make increased efforts to communicate with stakeholders </a:t>
            </a:r>
            <a:r>
              <a:rPr lang="en-US" dirty="0"/>
              <a:t>and the public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2050" name="Picture 2" descr="Bridges and Roads Task Force meeting, Aug. 12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91042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High Impact Recommendations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4800600" cy="44043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Revenue: </a:t>
            </a:r>
          </a:p>
          <a:p>
            <a:pPr lvl="0"/>
            <a:r>
              <a:rPr lang="en-US" dirty="0" smtClean="0"/>
              <a:t>New revenue tools should: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Be tied to inflation, </a:t>
            </a:r>
            <a:r>
              <a:rPr lang="en-US" dirty="0" smtClean="0"/>
              <a:t> sustainable</a:t>
            </a:r>
            <a:r>
              <a:rPr lang="en-US" dirty="0"/>
              <a:t>,  and long-term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Benefit cities and counties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Not </a:t>
            </a:r>
            <a:r>
              <a:rPr lang="en-US" dirty="0" smtClean="0"/>
              <a:t>be regressive</a:t>
            </a:r>
          </a:p>
          <a:p>
            <a:pPr lvl="0"/>
            <a:r>
              <a:rPr lang="en-US" dirty="0" smtClean="0"/>
              <a:t>Work with State Legislature </a:t>
            </a:r>
          </a:p>
          <a:p>
            <a:pPr lvl="0"/>
            <a:r>
              <a:rPr lang="en-US" dirty="0" smtClean="0"/>
              <a:t>Work with city partners</a:t>
            </a:r>
            <a:endParaRPr lang="en-US" dirty="0"/>
          </a:p>
        </p:txBody>
      </p:sp>
      <p:pic>
        <p:nvPicPr>
          <p:cNvPr id="3074" name="Picture 2" descr="File:Washington State Capitol Legislative Building Do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600">
            <a:off x="6305728" y="3657639"/>
            <a:ext cx="1905000" cy="20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066636">
            <a:off x="6457900" y="983955"/>
            <a:ext cx="1905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i="1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  <a:endParaRPr lang="en-US" sz="166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High Impact Recommendations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4800600" cy="40233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Infrastructure</a:t>
            </a:r>
            <a:r>
              <a:rPr lang="en-US" b="1" dirty="0" smtClean="0"/>
              <a:t> </a:t>
            </a:r>
          </a:p>
          <a:p>
            <a:pPr lvl="0"/>
            <a:r>
              <a:rPr lang="en-US" dirty="0" smtClean="0"/>
              <a:t>Solutions needed: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Stranded/orphan roads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Islands of roads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Potential Annexation Areas</a:t>
            </a:r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747173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90" y="1494790"/>
            <a:ext cx="3744309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0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High Impact Recommendations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4800600" cy="37947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Further Study  </a:t>
            </a:r>
          </a:p>
          <a:p>
            <a:pPr lvl="0"/>
            <a:r>
              <a:rPr lang="en-US" dirty="0" smtClean="0"/>
              <a:t>Options for future tax or fee based on vehicle miles traveled or congestion pricing and/or tolling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52" y="1819141"/>
            <a:ext cx="3649706" cy="1465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54" y="3450608"/>
            <a:ext cx="3675106" cy="2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High Impact Recommendations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00600" cy="49377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Outreach</a:t>
            </a:r>
            <a:r>
              <a:rPr lang="en-US" b="1" dirty="0" smtClean="0"/>
              <a:t> </a:t>
            </a:r>
          </a:p>
          <a:p>
            <a:pPr lvl="0"/>
            <a:r>
              <a:rPr lang="en-US" dirty="0" smtClean="0"/>
              <a:t>More communication to: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Elected bodies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Other agencies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The media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The public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Work with cities to develop a joint funding package for local transportation</a:t>
            </a:r>
            <a:endParaRPr lang="en-US" dirty="0"/>
          </a:p>
        </p:txBody>
      </p:sp>
      <p:pic>
        <p:nvPicPr>
          <p:cNvPr id="10" name="Picture 3" descr="K:\PROJECTS\SRA Bristol Bay 2014\Photos\2014-08-12 14.19.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57" y="3688080"/>
            <a:ext cx="2857568" cy="21431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26956" r="27500" b="24575"/>
          <a:stretch/>
        </p:blipFill>
        <p:spPr>
          <a:xfrm>
            <a:off x="5514848" y="1920875"/>
            <a:ext cx="288757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4191000"/>
            <a:ext cx="82296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Task Force members are available as speakers and as a resource for cities and the county</a:t>
            </a:r>
          </a:p>
          <a:p>
            <a:r>
              <a:rPr lang="en-US" dirty="0" smtClean="0"/>
              <a:t>Task Force members agreed to share findings with their networks </a:t>
            </a:r>
          </a:p>
          <a:p>
            <a:r>
              <a:rPr lang="en-US" dirty="0" smtClean="0"/>
              <a:t>The county should work with regional partners on high impact recommendations</a:t>
            </a:r>
          </a:p>
          <a:p>
            <a:r>
              <a:rPr lang="en-US" dirty="0" smtClean="0"/>
              <a:t>County staff should continue efficiency efforts and evaluate other Task Force recommendations</a:t>
            </a:r>
          </a:p>
        </p:txBody>
      </p:sp>
      <p:pic>
        <p:nvPicPr>
          <p:cNvPr id="1026" name="Picture 2" descr="http://www.ars.usda.gov/sp2UserFiles/Place/12754100/HowtoUseaKey/Blank_Fork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096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0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85800" y="990600"/>
            <a:ext cx="6934200" cy="914400"/>
          </a:xfrm>
        </p:spPr>
        <p:txBody>
          <a:bodyPr/>
          <a:lstStyle/>
          <a:p>
            <a:pPr algn="ctr"/>
            <a:r>
              <a:rPr lang="en-US" b="1" dirty="0" smtClean="0"/>
              <a:t>	</a:t>
            </a:r>
            <a:r>
              <a:rPr lang="en-US" sz="4000" b="1" dirty="0" smtClean="0"/>
              <a:t>QUESTIONS?</a:t>
            </a:r>
            <a:endParaRPr lang="en-US" sz="4000" b="1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70104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2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Task Force Charge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Recommend </a:t>
            </a:r>
            <a:r>
              <a:rPr lang="en-US" i="1" dirty="0"/>
              <a:t>financially sustainable and equitable strategies to deliver an unincorporated road system that supports people’s transportation needs, local and regional economic development and quality of life.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2063783"/>
            <a:ext cx="9216765" cy="48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7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Challenge: </a:t>
            </a:r>
            <a:r>
              <a:rPr lang="en-US" b="1" dirty="0" smtClean="0">
                <a:solidFill>
                  <a:srgbClr val="FF0000"/>
                </a:solidFill>
              </a:rPr>
              <a:t>Revenue Gap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5" descr="slides 50 - 60 - no titles.pdf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423" r="-21423"/>
          <a:stretch>
            <a:fillRect/>
          </a:stretch>
        </p:blipFill>
        <p:spPr>
          <a:xfrm>
            <a:off x="762000" y="1526530"/>
            <a:ext cx="7423410" cy="3959870"/>
          </a:xfrm>
        </p:spPr>
      </p:pic>
    </p:spTree>
    <p:extLst>
      <p:ext uri="{BB962C8B-B14F-4D97-AF65-F5344CB8AC3E}">
        <p14:creationId xmlns:p14="http://schemas.microsoft.com/office/powerpoint/2010/main" val="28785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Challenge: </a:t>
            </a:r>
            <a:r>
              <a:rPr lang="en-US" b="1" dirty="0">
                <a:solidFill>
                  <a:srgbClr val="FF0000"/>
                </a:solidFill>
              </a:rPr>
              <a:t>Revenue vs. Need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4114800" y="3562254"/>
            <a:ext cx="990600" cy="9906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933507" y="2215920"/>
            <a:ext cx="3492977" cy="3890455"/>
            <a:chOff x="863059" y="1693318"/>
            <a:chExt cx="3492977" cy="3890455"/>
          </a:xfrm>
        </p:grpSpPr>
        <p:grpSp>
          <p:nvGrpSpPr>
            <p:cNvPr id="58" name="Group 57"/>
            <p:cNvGrpSpPr/>
            <p:nvPr/>
          </p:nvGrpSpPr>
          <p:grpSpPr>
            <a:xfrm>
              <a:off x="976014" y="2743200"/>
              <a:ext cx="2847967" cy="2574194"/>
              <a:chOff x="976014" y="2743200"/>
              <a:chExt cx="2847967" cy="257419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976014" y="2743200"/>
                <a:ext cx="2847967" cy="2574194"/>
                <a:chOff x="1052214" y="2743200"/>
                <a:chExt cx="2847967" cy="2550382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1981199" y="2743200"/>
                  <a:ext cx="1907920" cy="2550382"/>
                  <a:chOff x="3733799" y="2734056"/>
                  <a:chExt cx="1907920" cy="2261616"/>
                </a:xfrm>
              </p:grpSpPr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3733799" y="4255389"/>
                    <a:ext cx="455549" cy="740283"/>
                    <a:chOff x="3733799" y="4255389"/>
                    <a:chExt cx="455549" cy="740283"/>
                  </a:xfrm>
                </p:grpSpPr>
                <p:sp>
                  <p:nvSpPr>
                    <p:cNvPr id="92" name="Rectangle 91"/>
                    <p:cNvSpPr/>
                    <p:nvPr/>
                  </p:nvSpPr>
                  <p:spPr>
                    <a:xfrm>
                      <a:off x="3733799" y="4812792"/>
                      <a:ext cx="455549" cy="182880"/>
                    </a:xfrm>
                    <a:prstGeom prst="rect">
                      <a:avLst/>
                    </a:prstGeom>
                    <a:solidFill>
                      <a:srgbClr val="BC6C8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3733799" y="4666488"/>
                      <a:ext cx="455549" cy="146304"/>
                    </a:xfrm>
                    <a:prstGeom prst="rect">
                      <a:avLst/>
                    </a:prstGeom>
                    <a:solidFill>
                      <a:srgbClr val="E5B9B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Rectangle 93"/>
                    <p:cNvSpPr/>
                    <p:nvPr/>
                  </p:nvSpPr>
                  <p:spPr>
                    <a:xfrm>
                      <a:off x="3733799" y="4529328"/>
                      <a:ext cx="455549" cy="137160"/>
                    </a:xfrm>
                    <a:prstGeom prst="rect">
                      <a:avLst/>
                    </a:prstGeom>
                    <a:solidFill>
                      <a:srgbClr val="D7969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" name="Rectangle 94"/>
                    <p:cNvSpPr/>
                    <p:nvPr/>
                  </p:nvSpPr>
                  <p:spPr>
                    <a:xfrm>
                      <a:off x="3733799" y="4392168"/>
                      <a:ext cx="455549" cy="137160"/>
                    </a:xfrm>
                    <a:prstGeom prst="rect">
                      <a:avLst/>
                    </a:prstGeom>
                    <a:solidFill>
                      <a:srgbClr val="FBC32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3733799" y="4255389"/>
                      <a:ext cx="455549" cy="137160"/>
                    </a:xfrm>
                    <a:prstGeom prst="rect">
                      <a:avLst/>
                    </a:prstGeom>
                    <a:solidFill>
                      <a:srgbClr val="FBC32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4216272" y="3688080"/>
                    <a:ext cx="457200" cy="1307592"/>
                    <a:chOff x="4214874" y="3688080"/>
                    <a:chExt cx="457200" cy="1307592"/>
                  </a:xfrm>
                </p:grpSpPr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4214874" y="4812792"/>
                      <a:ext cx="457200" cy="182880"/>
                    </a:xfrm>
                    <a:prstGeom prst="rect">
                      <a:avLst/>
                    </a:prstGeom>
                    <a:solidFill>
                      <a:srgbClr val="BC6C8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4214874" y="4666488"/>
                      <a:ext cx="457200" cy="146304"/>
                    </a:xfrm>
                    <a:prstGeom prst="rect">
                      <a:avLst/>
                    </a:prstGeom>
                    <a:solidFill>
                      <a:srgbClr val="E5B9B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/>
                    <p:cNvSpPr/>
                    <p:nvPr/>
                  </p:nvSpPr>
                  <p:spPr>
                    <a:xfrm>
                      <a:off x="4214874" y="4529328"/>
                      <a:ext cx="457200" cy="137160"/>
                    </a:xfrm>
                    <a:prstGeom prst="rect">
                      <a:avLst/>
                    </a:prstGeom>
                    <a:solidFill>
                      <a:srgbClr val="D7969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4214874" y="3688080"/>
                      <a:ext cx="457200" cy="841248"/>
                    </a:xfrm>
                    <a:prstGeom prst="rect">
                      <a:avLst/>
                    </a:prstGeom>
                    <a:solidFill>
                      <a:srgbClr val="FBC32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4700396" y="2852928"/>
                    <a:ext cx="457200" cy="2142744"/>
                    <a:chOff x="4691440" y="2852928"/>
                    <a:chExt cx="457200" cy="2142744"/>
                  </a:xfrm>
                </p:grpSpPr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4691440" y="4812792"/>
                      <a:ext cx="457200" cy="182880"/>
                    </a:xfrm>
                    <a:prstGeom prst="rect">
                      <a:avLst/>
                    </a:prstGeom>
                    <a:solidFill>
                      <a:srgbClr val="BC6C8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4691440" y="4666488"/>
                      <a:ext cx="457200" cy="146304"/>
                    </a:xfrm>
                    <a:prstGeom prst="rect">
                      <a:avLst/>
                    </a:prstGeom>
                    <a:solidFill>
                      <a:srgbClr val="E5B9B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4691440" y="4529328"/>
                      <a:ext cx="457200" cy="137160"/>
                    </a:xfrm>
                    <a:prstGeom prst="rect">
                      <a:avLst/>
                    </a:prstGeom>
                    <a:solidFill>
                      <a:srgbClr val="D7969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4691440" y="2971800"/>
                      <a:ext cx="457200" cy="1557528"/>
                    </a:xfrm>
                    <a:prstGeom prst="rect">
                      <a:avLst/>
                    </a:prstGeom>
                    <a:solidFill>
                      <a:srgbClr val="FBC32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Rectangle 86"/>
                    <p:cNvSpPr/>
                    <p:nvPr/>
                  </p:nvSpPr>
                  <p:spPr>
                    <a:xfrm>
                      <a:off x="4691440" y="2852928"/>
                      <a:ext cx="457200" cy="118872"/>
                    </a:xfrm>
                    <a:prstGeom prst="rect">
                      <a:avLst/>
                    </a:prstGeom>
                    <a:solidFill>
                      <a:srgbClr val="F3962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5184519" y="2734056"/>
                    <a:ext cx="457200" cy="2261616"/>
                    <a:chOff x="5184519" y="2734056"/>
                    <a:chExt cx="457200" cy="2261616"/>
                  </a:xfrm>
                </p:grpSpPr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5184519" y="4812792"/>
                      <a:ext cx="457200" cy="182880"/>
                    </a:xfrm>
                    <a:prstGeom prst="rect">
                      <a:avLst/>
                    </a:prstGeom>
                    <a:solidFill>
                      <a:srgbClr val="BC6C8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5184519" y="4666488"/>
                      <a:ext cx="457200" cy="146304"/>
                    </a:xfrm>
                    <a:prstGeom prst="rect">
                      <a:avLst/>
                    </a:prstGeom>
                    <a:solidFill>
                      <a:srgbClr val="E5B9B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/>
                    <p:cNvSpPr/>
                    <p:nvPr/>
                  </p:nvSpPr>
                  <p:spPr>
                    <a:xfrm>
                      <a:off x="5184519" y="4529328"/>
                      <a:ext cx="457200" cy="137160"/>
                    </a:xfrm>
                    <a:prstGeom prst="rect">
                      <a:avLst/>
                    </a:prstGeom>
                    <a:solidFill>
                      <a:srgbClr val="D7969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Rectangle 79"/>
                    <p:cNvSpPr/>
                    <p:nvPr/>
                  </p:nvSpPr>
                  <p:spPr>
                    <a:xfrm>
                      <a:off x="5184519" y="2971800"/>
                      <a:ext cx="457200" cy="1557528"/>
                    </a:xfrm>
                    <a:prstGeom prst="rect">
                      <a:avLst/>
                    </a:prstGeom>
                    <a:solidFill>
                      <a:srgbClr val="FBC32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/>
                    <p:cNvSpPr/>
                    <p:nvPr/>
                  </p:nvSpPr>
                  <p:spPr>
                    <a:xfrm>
                      <a:off x="5184519" y="2852928"/>
                      <a:ext cx="457200" cy="118872"/>
                    </a:xfrm>
                    <a:prstGeom prst="rect">
                      <a:avLst/>
                    </a:prstGeom>
                    <a:solidFill>
                      <a:srgbClr val="F3962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5184519" y="2734056"/>
                      <a:ext cx="457200" cy="118872"/>
                    </a:xfrm>
                    <a:prstGeom prst="rect">
                      <a:avLst/>
                    </a:prstGeom>
                    <a:solidFill>
                      <a:srgbClr val="BC672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71" name="Rectangle 70"/>
                <p:cNvSpPr/>
                <p:nvPr/>
              </p:nvSpPr>
              <p:spPr>
                <a:xfrm>
                  <a:off x="1066800" y="4613595"/>
                  <a:ext cx="455549" cy="679987"/>
                </a:xfrm>
                <a:prstGeom prst="rect">
                  <a:avLst/>
                </a:prstGeom>
                <a:solidFill>
                  <a:srgbClr val="5165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5720" rIns="45720" rtlCol="0" anchor="ctr"/>
                <a:lstStyle/>
                <a:p>
                  <a:pPr algn="ctr"/>
                  <a:endParaRPr lang="en-US" sz="700" dirty="0"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052214" y="5293582"/>
                  <a:ext cx="2847967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/>
              <p:cNvCxnSpPr/>
              <p:nvPr/>
            </p:nvCxnSpPr>
            <p:spPr>
              <a:xfrm>
                <a:off x="976014" y="4633401"/>
                <a:ext cx="2847967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1904999" y="5337552"/>
              <a:ext cx="1907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</a:rPr>
                <a:t>Four Funding Scenarios</a:t>
              </a:r>
              <a:endParaRPr lang="en-US" sz="1000" dirty="0">
                <a:latin typeface="Calibri" panose="020F050202020403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63059" y="5325494"/>
              <a:ext cx="7106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</a:rPr>
                <a:t>Revenue</a:t>
              </a:r>
              <a:endParaRPr lang="en-US" sz="1000" dirty="0">
                <a:latin typeface="Calibri" panose="020F0502020204030204" pitchFamily="34" charset="0"/>
              </a:endParaRPr>
            </a:p>
          </p:txBody>
        </p:sp>
        <p:sp>
          <p:nvSpPr>
            <p:cNvPr id="61" name="TextBox 1"/>
            <p:cNvSpPr txBox="1"/>
            <p:nvPr/>
          </p:nvSpPr>
          <p:spPr>
            <a:xfrm>
              <a:off x="976014" y="2606470"/>
              <a:ext cx="1383526" cy="11843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20" tIns="45720" rIns="45720" bIns="4572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0" dirty="0">
                  <a:solidFill>
                    <a:srgbClr val="BC6723"/>
                  </a:solidFill>
                  <a:latin typeface="Calibri" panose="020F0502020204030204" pitchFamily="34" charset="0"/>
                  <a:sym typeface="Wingdings 2" panose="05020102010507070707" pitchFamily="18" charset="2"/>
                </a:rPr>
                <a:t></a:t>
              </a:r>
              <a:r>
                <a:rPr lang="en-US" sz="1000" b="0" dirty="0">
                  <a:solidFill>
                    <a:srgbClr val="54B7C6"/>
                  </a:solidFill>
                  <a:latin typeface="Calibri" panose="020F050202020403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1000" b="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Capacity</a:t>
              </a:r>
              <a:endParaRPr lang="en-US" sz="1000" b="0" baseline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l"/>
              <a:r>
                <a:rPr lang="en-US" sz="1000" b="0" baseline="0" dirty="0">
                  <a:solidFill>
                    <a:srgbClr val="F39629"/>
                  </a:solidFill>
                  <a:latin typeface="Calibri" panose="020F0502020204030204" pitchFamily="34" charset="0"/>
                  <a:sym typeface="Wingdings 2" panose="05020102010507070707" pitchFamily="18" charset="2"/>
                </a:rPr>
                <a:t></a:t>
              </a:r>
              <a:r>
                <a:rPr lang="en-US" sz="1000" b="0" baseline="0" dirty="0">
                  <a:solidFill>
                    <a:srgbClr val="EFB22D"/>
                  </a:solidFill>
                  <a:latin typeface="Calibri" panose="020F050202020403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1000" b="0" baseline="0" dirty="0" smtClean="0">
                  <a:latin typeface="Calibri" panose="020F0502020204030204" pitchFamily="34" charset="0"/>
                  <a:sym typeface="Wingdings 2" panose="05020102010507070707" pitchFamily="18" charset="2"/>
                </a:rPr>
                <a:t>Mobility</a:t>
              </a:r>
            </a:p>
            <a:p>
              <a:pPr marL="168275" indent="-168275"/>
              <a:r>
                <a:rPr lang="en-US" sz="1000" dirty="0">
                  <a:solidFill>
                    <a:srgbClr val="EFB22D"/>
                  </a:solidFill>
                  <a:latin typeface="Calibri" panose="020F0502020204030204" pitchFamily="34" charset="0"/>
                  <a:sym typeface="Wingdings 2" panose="05020102010507070707" pitchFamily="18" charset="2"/>
                </a:rPr>
                <a:t> </a:t>
              </a:r>
              <a:r>
                <a:rPr lang="en-US" sz="1000" b="0" baseline="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Maintenance and Preservation</a:t>
              </a:r>
              <a:endParaRPr lang="en-US" sz="1000" b="0" baseline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l"/>
              <a:r>
                <a:rPr lang="en-US" sz="1000" b="0" baseline="0" dirty="0" smtClean="0">
                  <a:solidFill>
                    <a:srgbClr val="D79694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  <a:sym typeface="Wingdings 2" panose="05020102010507070707" pitchFamily="18" charset="2"/>
                </a:rPr>
                <a:t> </a:t>
              </a:r>
              <a:r>
                <a:rPr lang="en-US" sz="1000" b="0" baseline="0" dirty="0" smtClean="0">
                  <a:effectLst/>
                  <a:latin typeface="Calibri" panose="020F0502020204030204" pitchFamily="34" charset="0"/>
                  <a:sym typeface="Wingdings 2" panose="05020102010507070707" pitchFamily="18" charset="2"/>
                </a:rPr>
                <a:t>Regulatory</a:t>
              </a:r>
              <a:endParaRPr lang="en-US" sz="1000" b="0" baseline="0" dirty="0">
                <a:latin typeface="Calibri" panose="020F0502020204030204" pitchFamily="34" charset="0"/>
              </a:endParaRPr>
            </a:p>
            <a:p>
              <a:pPr algn="l"/>
              <a:r>
                <a:rPr lang="en-US" sz="1000" b="0" baseline="0" dirty="0" smtClean="0">
                  <a:solidFill>
                    <a:srgbClr val="E5B9B7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  <a:sym typeface="Wingdings 2" panose="05020102010507070707" pitchFamily="18" charset="2"/>
                </a:rPr>
                <a:t></a:t>
              </a:r>
              <a:r>
                <a:rPr lang="en-US" sz="1000" b="0" baseline="0" dirty="0" smtClean="0">
                  <a:solidFill>
                    <a:schemeClr val="bg1">
                      <a:lumMod val="85000"/>
                    </a:schemeClr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lang="en-US" sz="1000" b="0" baseline="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Safety</a:t>
              </a:r>
            </a:p>
            <a:p>
              <a:r>
                <a:rPr lang="en-US" sz="1000" dirty="0">
                  <a:solidFill>
                    <a:srgbClr val="BC6C8D"/>
                  </a:solidFill>
                  <a:latin typeface="Calibri" panose="020F0502020204030204" pitchFamily="34" charset="0"/>
                  <a:sym typeface="Wingdings 2" panose="05020102010507070707" pitchFamily="18" charset="2"/>
                </a:rPr>
                <a:t></a:t>
              </a:r>
              <a:r>
                <a:rPr lang="en-US" sz="10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000" dirty="0" smtClean="0">
                  <a:latin typeface="Calibri" panose="020F0502020204030204" pitchFamily="34" charset="0"/>
                </a:rPr>
                <a:t>Non-discretionary</a:t>
              </a:r>
              <a:endParaRPr lang="en-US" sz="1000" dirty="0">
                <a:latin typeface="Calibri" panose="020F050202020403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76108" y="1693318"/>
              <a:ext cx="3479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Strategic Plan Road </a:t>
              </a:r>
              <a:r>
                <a:rPr lang="en-US" sz="2000" dirty="0" smtClean="0">
                  <a:latin typeface="Calibri" panose="020F0502020204030204" pitchFamily="34" charset="0"/>
                </a:rPr>
                <a:t>Services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55719" y="2541210"/>
              <a:ext cx="457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$350M</a:t>
              </a:r>
              <a:endParaRPr lang="en-US" sz="12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871596" y="2702906"/>
              <a:ext cx="457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$330M</a:t>
              </a:r>
              <a:endParaRPr lang="en-US" sz="12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72152" y="3633526"/>
              <a:ext cx="457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$200M</a:t>
              </a:r>
              <a:endParaRPr lang="en-US" sz="12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00708" y="4299201"/>
              <a:ext cx="457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$110M</a:t>
              </a:r>
              <a:endParaRPr lang="en-US" sz="12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88464" y="4436622"/>
              <a:ext cx="457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$90M</a:t>
              </a:r>
              <a:endParaRPr lang="en-US" sz="12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457833" y="3326190"/>
            <a:ext cx="2847967" cy="2574194"/>
            <a:chOff x="976014" y="2743200"/>
            <a:chExt cx="2847967" cy="2574194"/>
          </a:xfrm>
        </p:grpSpPr>
        <p:grpSp>
          <p:nvGrpSpPr>
            <p:cNvPr id="108" name="Group 107"/>
            <p:cNvGrpSpPr/>
            <p:nvPr/>
          </p:nvGrpSpPr>
          <p:grpSpPr>
            <a:xfrm>
              <a:off x="976014" y="2743200"/>
              <a:ext cx="2847967" cy="2574194"/>
              <a:chOff x="1052214" y="2743200"/>
              <a:chExt cx="2847967" cy="2550382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981199" y="2743200"/>
                <a:ext cx="1907920" cy="2550382"/>
                <a:chOff x="3733799" y="2734056"/>
                <a:chExt cx="1907920" cy="2261616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3733799" y="4255389"/>
                  <a:ext cx="455549" cy="740283"/>
                  <a:chOff x="3733799" y="4255389"/>
                  <a:chExt cx="455549" cy="740283"/>
                </a:xfrm>
              </p:grpSpPr>
              <p:sp>
                <p:nvSpPr>
                  <p:cNvPr id="132" name="Rectangle 131"/>
                  <p:cNvSpPr/>
                  <p:nvPr/>
                </p:nvSpPr>
                <p:spPr>
                  <a:xfrm>
                    <a:off x="3733799" y="4812792"/>
                    <a:ext cx="455549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3733799" y="4666488"/>
                    <a:ext cx="455549" cy="14630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3733799" y="4529328"/>
                    <a:ext cx="455549" cy="13716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3733799" y="4392168"/>
                    <a:ext cx="455549" cy="13716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3733799" y="4255389"/>
                    <a:ext cx="455549" cy="13716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" name="Group 113"/>
                <p:cNvGrpSpPr/>
                <p:nvPr/>
              </p:nvGrpSpPr>
              <p:grpSpPr>
                <a:xfrm>
                  <a:off x="4216272" y="3688080"/>
                  <a:ext cx="457200" cy="1307592"/>
                  <a:chOff x="4214874" y="3688080"/>
                  <a:chExt cx="457200" cy="1307592"/>
                </a:xfrm>
              </p:grpSpPr>
              <p:sp>
                <p:nvSpPr>
                  <p:cNvPr id="128" name="Rectangle 127"/>
                  <p:cNvSpPr/>
                  <p:nvPr/>
                </p:nvSpPr>
                <p:spPr>
                  <a:xfrm>
                    <a:off x="4214874" y="4812792"/>
                    <a:ext cx="457200" cy="182880"/>
                  </a:xfrm>
                  <a:prstGeom prst="rect">
                    <a:avLst/>
                  </a:prstGeom>
                  <a:solidFill>
                    <a:srgbClr val="BC6C8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4214874" y="4666488"/>
                    <a:ext cx="457200" cy="146304"/>
                  </a:xfrm>
                  <a:prstGeom prst="rect">
                    <a:avLst/>
                  </a:prstGeom>
                  <a:solidFill>
                    <a:srgbClr val="E5B9B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4214874" y="4529328"/>
                    <a:ext cx="457200" cy="137160"/>
                  </a:xfrm>
                  <a:prstGeom prst="rect">
                    <a:avLst/>
                  </a:prstGeom>
                  <a:solidFill>
                    <a:srgbClr val="D7969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4214874" y="3688080"/>
                    <a:ext cx="457200" cy="841248"/>
                  </a:xfrm>
                  <a:prstGeom prst="rect">
                    <a:avLst/>
                  </a:prstGeom>
                  <a:solidFill>
                    <a:srgbClr val="FBC32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5" name="Group 114"/>
                <p:cNvGrpSpPr/>
                <p:nvPr/>
              </p:nvGrpSpPr>
              <p:grpSpPr>
                <a:xfrm>
                  <a:off x="4700396" y="2852928"/>
                  <a:ext cx="457200" cy="2142744"/>
                  <a:chOff x="4691440" y="2852928"/>
                  <a:chExt cx="457200" cy="2142744"/>
                </a:xfrm>
              </p:grpSpPr>
              <p:sp>
                <p:nvSpPr>
                  <p:cNvPr id="123" name="Rectangle 122"/>
                  <p:cNvSpPr/>
                  <p:nvPr/>
                </p:nvSpPr>
                <p:spPr>
                  <a:xfrm>
                    <a:off x="4691440" y="4812792"/>
                    <a:ext cx="457200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4691440" y="4666488"/>
                    <a:ext cx="457200" cy="14630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>
                    <a:off x="4691440" y="4529328"/>
                    <a:ext cx="457200" cy="13716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>
                    <a:off x="4691440" y="2971800"/>
                    <a:ext cx="457200" cy="155752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>
                    <a:off x="4691440" y="2852928"/>
                    <a:ext cx="457200" cy="11887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/>
                <p:cNvGrpSpPr/>
                <p:nvPr/>
              </p:nvGrpSpPr>
              <p:grpSpPr>
                <a:xfrm>
                  <a:off x="5184519" y="2734056"/>
                  <a:ext cx="457200" cy="2261616"/>
                  <a:chOff x="5184519" y="2734056"/>
                  <a:chExt cx="457200" cy="2261616"/>
                </a:xfrm>
              </p:grpSpPr>
              <p:sp>
                <p:nvSpPr>
                  <p:cNvPr id="117" name="Rectangle 116"/>
                  <p:cNvSpPr/>
                  <p:nvPr/>
                </p:nvSpPr>
                <p:spPr>
                  <a:xfrm>
                    <a:off x="5184519" y="4812792"/>
                    <a:ext cx="457200" cy="182880"/>
                  </a:xfrm>
                  <a:prstGeom prst="rect">
                    <a:avLst/>
                  </a:prstGeom>
                  <a:solidFill>
                    <a:srgbClr val="BC6C8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>
                    <a:off x="5184519" y="4666488"/>
                    <a:ext cx="457200" cy="146304"/>
                  </a:xfrm>
                  <a:prstGeom prst="rect">
                    <a:avLst/>
                  </a:prstGeom>
                  <a:solidFill>
                    <a:srgbClr val="E5B9B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5184519" y="4529328"/>
                    <a:ext cx="457200" cy="137160"/>
                  </a:xfrm>
                  <a:prstGeom prst="rect">
                    <a:avLst/>
                  </a:prstGeom>
                  <a:solidFill>
                    <a:srgbClr val="D7969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>
                  <a:xfrm>
                    <a:off x="5184519" y="2971800"/>
                    <a:ext cx="457200" cy="1557528"/>
                  </a:xfrm>
                  <a:prstGeom prst="rect">
                    <a:avLst/>
                  </a:prstGeom>
                  <a:solidFill>
                    <a:srgbClr val="FBC32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5184519" y="2852928"/>
                    <a:ext cx="457200" cy="118872"/>
                  </a:xfrm>
                  <a:prstGeom prst="rect">
                    <a:avLst/>
                  </a:prstGeom>
                  <a:solidFill>
                    <a:srgbClr val="F3962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5184519" y="2734056"/>
                    <a:ext cx="457200" cy="118872"/>
                  </a:xfrm>
                  <a:prstGeom prst="rect">
                    <a:avLst/>
                  </a:prstGeom>
                  <a:solidFill>
                    <a:srgbClr val="BC672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11" name="Rectangle 110"/>
              <p:cNvSpPr/>
              <p:nvPr/>
            </p:nvSpPr>
            <p:spPr>
              <a:xfrm>
                <a:off x="1066800" y="4613595"/>
                <a:ext cx="455549" cy="679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" rIns="45720" rtlCol="0" anchor="ctr"/>
              <a:lstStyle/>
              <a:p>
                <a:pPr algn="ctr"/>
                <a:endParaRPr lang="en-US" sz="70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1052214" y="5293582"/>
                <a:ext cx="284796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/>
            <p:cNvCxnSpPr/>
            <p:nvPr/>
          </p:nvCxnSpPr>
          <p:spPr>
            <a:xfrm>
              <a:off x="976014" y="4633401"/>
              <a:ext cx="28479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6386818" y="5920542"/>
            <a:ext cx="1907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alibri" panose="020F0502020204030204" pitchFamily="34" charset="0"/>
              </a:rPr>
              <a:t>Four Funding Scenarios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44878" y="5908484"/>
            <a:ext cx="7106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alibri" panose="020F0502020204030204" pitchFamily="34" charset="0"/>
              </a:rPr>
              <a:t>Revenue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345220" y="3177954"/>
            <a:ext cx="457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$350M</a:t>
            </a:r>
            <a:endParaRPr 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406397" y="4240753"/>
            <a:ext cx="457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$200M</a:t>
            </a:r>
            <a:endParaRPr 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 flipH="1">
            <a:off x="6960731" y="3962400"/>
            <a:ext cx="274320" cy="0"/>
          </a:xfrm>
          <a:prstGeom prst="line">
            <a:avLst/>
          </a:prstGeom>
          <a:ln w="38100">
            <a:solidFill>
              <a:srgbClr val="3F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6960731" y="4483189"/>
            <a:ext cx="274320" cy="0"/>
          </a:xfrm>
          <a:prstGeom prst="line">
            <a:avLst/>
          </a:prstGeom>
          <a:ln w="38100">
            <a:solidFill>
              <a:srgbClr val="3F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7928978" y="3596792"/>
            <a:ext cx="274320" cy="0"/>
          </a:xfrm>
          <a:prstGeom prst="line">
            <a:avLst/>
          </a:prstGeom>
          <a:ln w="38100">
            <a:solidFill>
              <a:srgbClr val="3F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928978" y="1981200"/>
            <a:ext cx="274320" cy="0"/>
          </a:xfrm>
          <a:prstGeom prst="line">
            <a:avLst/>
          </a:prstGeom>
          <a:ln w="38100">
            <a:solidFill>
              <a:srgbClr val="3F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8066138" y="1981200"/>
            <a:ext cx="0" cy="1615592"/>
          </a:xfrm>
          <a:prstGeom prst="line">
            <a:avLst/>
          </a:prstGeom>
          <a:ln w="19050">
            <a:solidFill>
              <a:srgbClr val="3F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097891" y="3962400"/>
            <a:ext cx="0" cy="520789"/>
          </a:xfrm>
          <a:prstGeom prst="line">
            <a:avLst/>
          </a:prstGeom>
          <a:ln w="19050">
            <a:solidFill>
              <a:srgbClr val="3F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8323313" y="1888867"/>
            <a:ext cx="457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F6075"/>
                </a:solidFill>
                <a:latin typeface="Calibri" panose="020F0502020204030204" pitchFamily="34" charset="0"/>
              </a:rPr>
              <a:t>$500M</a:t>
            </a:r>
            <a:endParaRPr lang="en-US" sz="1200" b="1" dirty="0">
              <a:solidFill>
                <a:srgbClr val="3F6075"/>
              </a:solidFill>
              <a:latin typeface="Calibri" panose="020F050202020403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8350858" y="3495388"/>
            <a:ext cx="457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F6075"/>
                </a:solidFill>
                <a:latin typeface="Calibri" panose="020F0502020204030204" pitchFamily="34" charset="0"/>
              </a:rPr>
              <a:t>$300M</a:t>
            </a:r>
            <a:endParaRPr lang="en-US" sz="1200" b="1" dirty="0">
              <a:solidFill>
                <a:srgbClr val="3F6075"/>
              </a:solidFill>
              <a:latin typeface="Calibri" panose="020F050202020403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406397" y="3876179"/>
            <a:ext cx="457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F6075"/>
                </a:solidFill>
                <a:latin typeface="Calibri" panose="020F0502020204030204" pitchFamily="34" charset="0"/>
              </a:rPr>
              <a:t>$250M</a:t>
            </a:r>
            <a:endParaRPr lang="en-US" sz="1200" b="1" dirty="0">
              <a:solidFill>
                <a:srgbClr val="3F6075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406397" y="4401340"/>
            <a:ext cx="457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F6075"/>
                </a:solidFill>
                <a:latin typeface="Calibri" panose="020F0502020204030204" pitchFamily="34" charset="0"/>
              </a:rPr>
              <a:t>$180M</a:t>
            </a:r>
            <a:endParaRPr lang="en-US" sz="1200" b="1" dirty="0">
              <a:solidFill>
                <a:srgbClr val="3F6075"/>
              </a:solidFill>
              <a:latin typeface="Calibri" panose="020F050202020403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284103" y="2215920"/>
            <a:ext cx="249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BERK Consulting Refined Estimate of Needs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0731" y="6276975"/>
            <a:ext cx="5772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8356" y="6276975"/>
            <a:ext cx="625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/>
              <a:t>The county asked BERK consulting to review </a:t>
            </a:r>
            <a:r>
              <a:rPr lang="en-US" sz="1000" dirty="0" smtClean="0"/>
              <a:t>these </a:t>
            </a:r>
            <a:r>
              <a:rPr lang="en-US" sz="1000" dirty="0"/>
              <a:t>cost estimates of road system needs. </a:t>
            </a:r>
            <a:r>
              <a:rPr lang="en-US" sz="1000" dirty="0" smtClean="0"/>
              <a:t> BERK </a:t>
            </a:r>
            <a:r>
              <a:rPr lang="en-US" sz="1000" dirty="0"/>
              <a:t>concluded the estimate fairly represents potential costs, although they recommend that the county use ranges, given the many unknown factors that can affect large capital infrastructure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Challenge: </a:t>
            </a:r>
            <a:r>
              <a:rPr lang="en-US" b="1" dirty="0" smtClean="0">
                <a:solidFill>
                  <a:srgbClr val="FF0000"/>
                </a:solidFill>
              </a:rPr>
              <a:t>Shrinking Revenue Sources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6" descr="slides 45 - 49 - no titles.pdf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423" r="-21423"/>
          <a:stretch>
            <a:fillRect/>
          </a:stretch>
        </p:blipFill>
        <p:spPr>
          <a:xfrm>
            <a:off x="457200" y="1492804"/>
            <a:ext cx="8229600" cy="4389916"/>
          </a:xfrm>
        </p:spPr>
      </p:pic>
    </p:spTree>
    <p:extLst>
      <p:ext uri="{BB962C8B-B14F-4D97-AF65-F5344CB8AC3E}">
        <p14:creationId xmlns:p14="http://schemas.microsoft.com/office/powerpoint/2010/main" val="11167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b="1" dirty="0"/>
              <a:t>Challenge: </a:t>
            </a:r>
            <a:r>
              <a:rPr lang="en-US" b="1" dirty="0" smtClean="0">
                <a:solidFill>
                  <a:srgbClr val="FF0000"/>
                </a:solidFill>
              </a:rPr>
              <a:t>Not just travelers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Content Placeholder 5" descr="slides 16 - 23 - no titles.pd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423" r="-21423"/>
          <a:stretch>
            <a:fillRect/>
          </a:stretch>
        </p:blipFill>
        <p:spPr>
          <a:xfrm>
            <a:off x="-1600200" y="152400"/>
            <a:ext cx="11323119" cy="6038997"/>
          </a:xfrm>
        </p:spPr>
      </p:pic>
    </p:spTree>
    <p:extLst>
      <p:ext uri="{BB962C8B-B14F-4D97-AF65-F5344CB8AC3E}">
        <p14:creationId xmlns:p14="http://schemas.microsoft.com/office/powerpoint/2010/main" val="587198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Challenge: </a:t>
            </a:r>
            <a:r>
              <a:rPr lang="en-US" b="1" dirty="0" smtClean="0">
                <a:solidFill>
                  <a:srgbClr val="FF0000"/>
                </a:solidFill>
              </a:rPr>
              <a:t>Bridges &amp; Roads Use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4937760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</a:rPr>
              <a:t>1 million </a:t>
            </a:r>
            <a:r>
              <a:rPr lang="en-US" sz="2800" dirty="0" smtClean="0"/>
              <a:t>trips </a:t>
            </a:r>
            <a:r>
              <a:rPr lang="en-US" sz="2800" dirty="0"/>
              <a:t>a day</a:t>
            </a:r>
          </a:p>
          <a:p>
            <a:r>
              <a:rPr lang="en-US" sz="2800" dirty="0">
                <a:solidFill>
                  <a:srgbClr val="0070C0"/>
                </a:solidFill>
              </a:rPr>
              <a:t>Half </a:t>
            </a:r>
            <a:r>
              <a:rPr lang="en-US" sz="2800" dirty="0"/>
              <a:t>of the trips on </a:t>
            </a:r>
            <a:r>
              <a:rPr lang="en-US" sz="2800" dirty="0" smtClean="0"/>
              <a:t>high </a:t>
            </a:r>
            <a:r>
              <a:rPr lang="en-US" sz="2800" dirty="0"/>
              <a:t>volume roads come from </a:t>
            </a:r>
            <a:r>
              <a:rPr lang="en-US" sz="2800" u="sng" dirty="0"/>
              <a:t>cities and other counties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Two </a:t>
            </a:r>
            <a:r>
              <a:rPr lang="en-US" sz="2800" dirty="0">
                <a:solidFill>
                  <a:srgbClr val="0070C0"/>
                </a:solidFill>
              </a:rPr>
              <a:t>million </a:t>
            </a:r>
            <a:r>
              <a:rPr lang="en-US" sz="2800" dirty="0"/>
              <a:t>residents in King </a:t>
            </a:r>
            <a:r>
              <a:rPr lang="en-US" sz="2800" dirty="0" smtClean="0"/>
              <a:t>County</a:t>
            </a:r>
          </a:p>
          <a:p>
            <a:r>
              <a:rPr lang="en-US" sz="2800" dirty="0" smtClean="0"/>
              <a:t>Only </a:t>
            </a:r>
            <a:r>
              <a:rPr lang="en-US" sz="2800" dirty="0" smtClean="0">
                <a:solidFill>
                  <a:srgbClr val="0070C0"/>
                </a:solidFill>
              </a:rPr>
              <a:t>250,000 </a:t>
            </a:r>
            <a:r>
              <a:rPr lang="en-US" sz="2800" dirty="0" smtClean="0"/>
              <a:t>unincorporated residents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312245"/>
            <a:ext cx="4423410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7000" y="1589755"/>
            <a:ext cx="2209800" cy="64633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1,486 miles county maintained roads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Challenge: </a:t>
            </a:r>
            <a:r>
              <a:rPr lang="en-US" b="1" dirty="0" smtClean="0">
                <a:solidFill>
                  <a:srgbClr val="FF0000"/>
                </a:solidFill>
              </a:rPr>
              <a:t>Few Efficiencies or 					Responsible Cuts Left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1" y="1405275"/>
            <a:ext cx="6577120" cy="4690725"/>
          </a:xfrm>
        </p:spPr>
      </p:pic>
    </p:spTree>
    <p:extLst>
      <p:ext uri="{BB962C8B-B14F-4D97-AF65-F5344CB8AC3E}">
        <p14:creationId xmlns:p14="http://schemas.microsoft.com/office/powerpoint/2010/main" val="19225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Consequence: </a:t>
            </a:r>
            <a:r>
              <a:rPr lang="en-US" b="1" dirty="0" smtClean="0">
                <a:solidFill>
                  <a:srgbClr val="FF0000"/>
                </a:solidFill>
              </a:rPr>
              <a:t>Infrastructure at Risk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5" descr="slides 50 - 60 - no titles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423" r="-21423"/>
          <a:stretch>
            <a:fillRect/>
          </a:stretch>
        </p:blipFill>
        <p:spPr>
          <a:xfrm>
            <a:off x="-152400" y="1357636"/>
            <a:ext cx="8934827" cy="47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2768</TotalTime>
  <Words>462</Words>
  <Application>Microsoft Office PowerPoint</Application>
  <PresentationFormat>On-screen Show (4:3)</PresentationFormat>
  <Paragraphs>110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Origin</vt:lpstr>
      <vt:lpstr>King County  Bridges and Roads Task Force </vt:lpstr>
      <vt:lpstr>Task Force Charge </vt:lpstr>
      <vt:lpstr>Challenge: Revenue Gap</vt:lpstr>
      <vt:lpstr>Challenge: Revenue vs. Need </vt:lpstr>
      <vt:lpstr>Challenge: Shrinking Revenue Sources</vt:lpstr>
      <vt:lpstr>Challenge: Not just travelers </vt:lpstr>
      <vt:lpstr>Challenge: Bridges &amp; Roads Use</vt:lpstr>
      <vt:lpstr>Challenge: Few Efficiencies or      Responsible Cuts Left</vt:lpstr>
      <vt:lpstr>Consequence: Infrastructure at Risk </vt:lpstr>
      <vt:lpstr>Consequence: Deferred Maintenance Costs</vt:lpstr>
      <vt:lpstr>                                 Orphan Roads</vt:lpstr>
      <vt:lpstr>Seattle - N 145th St. Half Street</vt:lpstr>
      <vt:lpstr>Task Force Findings</vt:lpstr>
      <vt:lpstr>High Impact Recommendations </vt:lpstr>
      <vt:lpstr>High Impact Recommendations </vt:lpstr>
      <vt:lpstr>High Impact Recommendations </vt:lpstr>
      <vt:lpstr>High Impact Recommendations </vt:lpstr>
      <vt:lpstr>Next Steps</vt:lpstr>
      <vt:lpstr>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County Bridges and Roads Task Force</dc:title>
  <dc:creator>Evan Lewis</dc:creator>
  <cp:lastModifiedBy>West, Susan</cp:lastModifiedBy>
  <cp:revision>160</cp:revision>
  <cp:lastPrinted>2016-02-10T22:27:26Z</cp:lastPrinted>
  <dcterms:created xsi:type="dcterms:W3CDTF">2015-08-08T20:33:05Z</dcterms:created>
  <dcterms:modified xsi:type="dcterms:W3CDTF">2016-02-12T20:48:04Z</dcterms:modified>
</cp:coreProperties>
</file>